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8" r:id="rId2"/>
    <p:sldId id="297" r:id="rId3"/>
    <p:sldId id="259" r:id="rId4"/>
    <p:sldId id="260" r:id="rId5"/>
    <p:sldId id="261" r:id="rId6"/>
    <p:sldId id="262" r:id="rId7"/>
    <p:sldId id="263" r:id="rId8"/>
    <p:sldId id="264" r:id="rId9"/>
    <p:sldId id="319" r:id="rId10"/>
    <p:sldId id="285" r:id="rId11"/>
    <p:sldId id="317" r:id="rId12"/>
    <p:sldId id="284" r:id="rId13"/>
    <p:sldId id="318" r:id="rId14"/>
    <p:sldId id="302" r:id="rId15"/>
    <p:sldId id="305" r:id="rId16"/>
    <p:sldId id="301" r:id="rId17"/>
    <p:sldId id="306" r:id="rId18"/>
    <p:sldId id="323" r:id="rId19"/>
    <p:sldId id="303" r:id="rId20"/>
    <p:sldId id="312" r:id="rId21"/>
    <p:sldId id="304" r:id="rId22"/>
    <p:sldId id="311" r:id="rId23"/>
    <p:sldId id="266" r:id="rId24"/>
    <p:sldId id="293" r:id="rId25"/>
    <p:sldId id="267" r:id="rId26"/>
    <p:sldId id="292" r:id="rId27"/>
    <p:sldId id="307" r:id="rId28"/>
    <p:sldId id="308" r:id="rId29"/>
    <p:sldId id="309" r:id="rId30"/>
    <p:sldId id="324" r:id="rId31"/>
    <p:sldId id="288" r:id="rId32"/>
    <p:sldId id="289" r:id="rId33"/>
    <p:sldId id="310" r:id="rId34"/>
    <p:sldId id="269" r:id="rId35"/>
    <p:sldId id="270" r:id="rId36"/>
    <p:sldId id="321" r:id="rId37"/>
    <p:sldId id="271" r:id="rId38"/>
    <p:sldId id="272" r:id="rId39"/>
    <p:sldId id="273" r:id="rId40"/>
    <p:sldId id="325" r:id="rId41"/>
    <p:sldId id="274" r:id="rId42"/>
    <p:sldId id="275" r:id="rId43"/>
    <p:sldId id="322" r:id="rId44"/>
    <p:sldId id="277" r:id="rId45"/>
    <p:sldId id="314" r:id="rId46"/>
    <p:sldId id="315" r:id="rId47"/>
    <p:sldId id="316" r:id="rId48"/>
    <p:sldId id="278" r:id="rId49"/>
    <p:sldId id="279" r:id="rId50"/>
    <p:sldId id="280" r:id="rId51"/>
    <p:sldId id="281"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1206" y="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image" Target="../media/image5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A05954-2127-4D82-81A2-BE9B7ED00FB2}" type="datetimeFigureOut">
              <a:rPr lang="en-US" smtClean="0"/>
              <a:pPr/>
              <a:t>9/14/2021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8ED684-114B-4578-A0A6-E116E4D8EC65}" type="slidenum">
              <a:rPr lang="en-US" smtClean="0"/>
              <a:pPr/>
              <a:t>‹#›</a:t>
            </a:fld>
            <a:endParaRPr lang="en-US"/>
          </a:p>
        </p:txBody>
      </p:sp>
    </p:spTree>
    <p:extLst>
      <p:ext uri="{BB962C8B-B14F-4D97-AF65-F5344CB8AC3E}">
        <p14:creationId xmlns:p14="http://schemas.microsoft.com/office/powerpoint/2010/main" val="82719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TextEdit="1"/>
          </p:cNvSpPr>
          <p:nvPr>
            <p:ph type="sldImg"/>
          </p:nvPr>
        </p:nvSpPr>
        <p:spPr bwMode="auto">
          <a:noFill/>
          <a:ln>
            <a:solidFill>
              <a:srgbClr val="000000"/>
            </a:solidFill>
            <a:miter lim="800000"/>
            <a:headEnd/>
            <a:tailEnd/>
          </a:ln>
        </p:spPr>
      </p:sp>
      <p:sp>
        <p:nvSpPr>
          <p:cNvPr id="124931"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TextEdit="1"/>
          </p:cNvSpPr>
          <p:nvPr>
            <p:ph type="sldImg"/>
          </p:nvPr>
        </p:nvSpPr>
        <p:spPr bwMode="auto">
          <a:noFill/>
          <a:ln>
            <a:solidFill>
              <a:srgbClr val="000000"/>
            </a:solidFill>
            <a:miter lim="800000"/>
            <a:headEnd/>
            <a:tailEnd/>
          </a:ln>
        </p:spPr>
      </p:sp>
      <p:sp>
        <p:nvSpPr>
          <p:cNvPr id="126979"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TextEdit="1"/>
          </p:cNvSpPr>
          <p:nvPr>
            <p:ph type="sldImg"/>
          </p:nvPr>
        </p:nvSpPr>
        <p:spPr bwMode="auto">
          <a:noFill/>
          <a:ln>
            <a:solidFill>
              <a:srgbClr val="000000"/>
            </a:solidFill>
            <a:miter lim="800000"/>
            <a:headEnd/>
            <a:tailEnd/>
          </a:ln>
        </p:spPr>
      </p:sp>
      <p:sp>
        <p:nvSpPr>
          <p:cNvPr id="125955"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TextEdit="1"/>
          </p:cNvSpPr>
          <p:nvPr>
            <p:ph type="sldImg"/>
          </p:nvPr>
        </p:nvSpPr>
        <p:spPr bwMode="auto">
          <a:noFill/>
          <a:ln>
            <a:solidFill>
              <a:srgbClr val="000000"/>
            </a:solidFill>
            <a:miter lim="800000"/>
            <a:headEnd/>
            <a:tailEnd/>
          </a:ln>
        </p:spPr>
      </p:sp>
      <p:sp>
        <p:nvSpPr>
          <p:cNvPr id="128003"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TextEdit="1"/>
          </p:cNvSpPr>
          <p:nvPr>
            <p:ph type="sldImg"/>
          </p:nvPr>
        </p:nvSpPr>
        <p:spPr bwMode="auto">
          <a:noFill/>
          <a:ln>
            <a:solidFill>
              <a:srgbClr val="000000"/>
            </a:solidFill>
            <a:miter lim="800000"/>
            <a:headEnd/>
            <a:tailEnd/>
          </a:ln>
        </p:spPr>
      </p:sp>
      <p:sp>
        <p:nvSpPr>
          <p:cNvPr id="112643"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D633EE-E069-4395-924C-644F7DD800F4}" type="datetimeFigureOut">
              <a:rPr lang="en-US" smtClean="0"/>
              <a:pPr/>
              <a:t>9/14/2021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CE6734-9234-4A1E-9BF8-79B1B185410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D633EE-E069-4395-924C-644F7DD800F4}" type="datetimeFigureOut">
              <a:rPr lang="en-US" smtClean="0"/>
              <a:pPr/>
              <a:t>9/14/2021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CE6734-9234-4A1E-9BF8-79B1B185410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D633EE-E069-4395-924C-644F7DD800F4}" type="datetimeFigureOut">
              <a:rPr lang="en-US" smtClean="0"/>
              <a:pPr/>
              <a:t>9/14/2021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CE6734-9234-4A1E-9BF8-79B1B185410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D633EE-E069-4395-924C-644F7DD800F4}" type="datetimeFigureOut">
              <a:rPr lang="en-US" smtClean="0"/>
              <a:pPr/>
              <a:t>9/14/2021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CE6734-9234-4A1E-9BF8-79B1B185410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D633EE-E069-4395-924C-644F7DD800F4}" type="datetimeFigureOut">
              <a:rPr lang="en-US" smtClean="0"/>
              <a:pPr/>
              <a:t>9/14/2021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CE6734-9234-4A1E-9BF8-79B1B185410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D633EE-E069-4395-924C-644F7DD800F4}" type="datetimeFigureOut">
              <a:rPr lang="en-US" smtClean="0"/>
              <a:pPr/>
              <a:t>9/14/2021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CE6734-9234-4A1E-9BF8-79B1B185410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D633EE-E069-4395-924C-644F7DD800F4}" type="datetimeFigureOut">
              <a:rPr lang="en-US" smtClean="0"/>
              <a:pPr/>
              <a:t>9/14/2021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CE6734-9234-4A1E-9BF8-79B1B185410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D633EE-E069-4395-924C-644F7DD800F4}" type="datetimeFigureOut">
              <a:rPr lang="en-US" smtClean="0"/>
              <a:pPr/>
              <a:t>9/14/2021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CE6734-9234-4A1E-9BF8-79B1B185410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D633EE-E069-4395-924C-644F7DD800F4}" type="datetimeFigureOut">
              <a:rPr lang="en-US" smtClean="0"/>
              <a:pPr/>
              <a:t>9/14/2021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CE6734-9234-4A1E-9BF8-79B1B185410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D633EE-E069-4395-924C-644F7DD800F4}" type="datetimeFigureOut">
              <a:rPr lang="en-US" smtClean="0"/>
              <a:pPr/>
              <a:t>9/14/2021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CE6734-9234-4A1E-9BF8-79B1B185410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D633EE-E069-4395-924C-644F7DD800F4}" type="datetimeFigureOut">
              <a:rPr lang="en-US" smtClean="0"/>
              <a:pPr/>
              <a:t>9/14/2021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CE6734-9234-4A1E-9BF8-79B1B185410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D633EE-E069-4395-924C-644F7DD800F4}" type="datetimeFigureOut">
              <a:rPr lang="en-US" smtClean="0"/>
              <a:pPr/>
              <a:t>9/14/2021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CE6734-9234-4A1E-9BF8-79B1B185410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hyperlink" Target="http://vi.wikipedia.org/wiki/Th%E1%BB%A5_tinh" TargetMode="External"/><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hyperlink" Target="http://vi.wikipedia.org/wiki/Di_truy%E1%BB%81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4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5.png"/><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3.png"/><Relationship Id="rId5" Type="http://schemas.openxmlformats.org/officeDocument/2006/relationships/oleObject" Target="../embeddings/oleObject1.bin"/><Relationship Id="rId4" Type="http://schemas.openxmlformats.org/officeDocument/2006/relationships/image" Target="../media/image56.jpeg"/></Relationships>
</file>

<file path=ppt/slides/_rels/slide47.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3524250"/>
            <a:ext cx="4762500"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9615" y="3517726"/>
            <a:ext cx="3822123" cy="3340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4197" y="129019"/>
            <a:ext cx="3829050" cy="2828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descr="Kết quả hình ảnh cho dua hấ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455" y="129019"/>
            <a:ext cx="4634345" cy="2828926"/>
          </a:xfrm>
          <a:prstGeom prst="rect">
            <a:avLst/>
          </a:prstGeom>
          <a:noFill/>
          <a:extLst>
            <a:ext uri="{909E8E84-426E-40DD-AFC4-6F175D3DCCD1}">
              <a14:hiddenFill xmlns:a14="http://schemas.microsoft.com/office/drawing/2010/main">
                <a:solidFill>
                  <a:srgbClr val="FFFFFF"/>
                </a:solidFill>
              </a14:hiddenFill>
            </a:ext>
          </a:extLst>
        </p:spPr>
      </p:pic>
      <p:sp>
        <p:nvSpPr>
          <p:cNvPr id="5" name="Down Arrow 4"/>
          <p:cNvSpPr/>
          <p:nvPr/>
        </p:nvSpPr>
        <p:spPr>
          <a:xfrm>
            <a:off x="2064327" y="2957945"/>
            <a:ext cx="990600" cy="1107036"/>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0" name="Down Arrow 9"/>
          <p:cNvSpPr/>
          <p:nvPr/>
        </p:nvSpPr>
        <p:spPr>
          <a:xfrm>
            <a:off x="6781800" y="2957945"/>
            <a:ext cx="990600" cy="1107036"/>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Rounded Rectangle 5"/>
          <p:cNvSpPr/>
          <p:nvPr/>
        </p:nvSpPr>
        <p:spPr>
          <a:xfrm>
            <a:off x="1835727" y="311727"/>
            <a:ext cx="6165273" cy="2653145"/>
          </a:xfrm>
          <a:prstGeom prst="roundRect">
            <a:avLst/>
          </a:prstGeom>
        </p:spPr>
        <p:style>
          <a:lnRef idx="2">
            <a:schemeClr val="accent3"/>
          </a:lnRef>
          <a:fillRef idx="1">
            <a:schemeClr val="lt1"/>
          </a:fillRef>
          <a:effectRef idx="0">
            <a:schemeClr val="accent3"/>
          </a:effectRef>
          <a:fontRef idx="minor">
            <a:schemeClr val="dk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Bài 6. ĐỘT BIẾN SỐ L</a:t>
            </a:r>
            <a:r>
              <a:rPr lang="vi-VN" sz="54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ƯỢNG</a:t>
            </a:r>
            <a:r>
              <a:rPr lang="en-US" sz="54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NHIỄM SẮC THỂ</a:t>
            </a:r>
            <a:endParaRPr lang="en-US" sz="54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618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3" name="Picture 5" descr="340%20h%E1%BB%99i%20ch%E1%BB%A9ng%20down"/>
          <p:cNvPicPr>
            <a:picLocks noChangeAspect="1" noChangeArrowheads="1"/>
          </p:cNvPicPr>
          <p:nvPr/>
        </p:nvPicPr>
        <p:blipFill>
          <a:blip r:embed="rId2"/>
          <a:srcRect/>
          <a:stretch>
            <a:fillRect/>
          </a:stretch>
        </p:blipFill>
        <p:spPr bwMode="auto">
          <a:xfrm>
            <a:off x="0" y="0"/>
            <a:ext cx="2414588" cy="3219450"/>
          </a:xfrm>
          <a:prstGeom prst="rect">
            <a:avLst/>
          </a:prstGeom>
          <a:noFill/>
        </p:spPr>
      </p:pic>
      <p:pic>
        <p:nvPicPr>
          <p:cNvPr id="176135" name="Picture 7" descr="2222009213839706dieuduong"/>
          <p:cNvPicPr>
            <a:picLocks noChangeAspect="1" noChangeArrowheads="1"/>
          </p:cNvPicPr>
          <p:nvPr/>
        </p:nvPicPr>
        <p:blipFill>
          <a:blip r:embed="rId3"/>
          <a:srcRect/>
          <a:stretch>
            <a:fillRect/>
          </a:stretch>
        </p:blipFill>
        <p:spPr bwMode="auto">
          <a:xfrm>
            <a:off x="2438400" y="228600"/>
            <a:ext cx="2436813" cy="2971800"/>
          </a:xfrm>
          <a:prstGeom prst="rect">
            <a:avLst/>
          </a:prstGeom>
          <a:noFill/>
        </p:spPr>
      </p:pic>
      <p:pic>
        <p:nvPicPr>
          <p:cNvPr id="176137" name="Picture 9" descr="Symptoms-Of-Down-Syndrome"/>
          <p:cNvPicPr>
            <a:picLocks noChangeAspect="1" noChangeArrowheads="1"/>
          </p:cNvPicPr>
          <p:nvPr/>
        </p:nvPicPr>
        <p:blipFill>
          <a:blip r:embed="rId4"/>
          <a:srcRect/>
          <a:stretch>
            <a:fillRect/>
          </a:stretch>
        </p:blipFill>
        <p:spPr bwMode="auto">
          <a:xfrm>
            <a:off x="6365875" y="0"/>
            <a:ext cx="2778125" cy="4252913"/>
          </a:xfrm>
          <a:prstGeom prst="rect">
            <a:avLst/>
          </a:prstGeom>
          <a:noFill/>
        </p:spPr>
      </p:pic>
      <p:pic>
        <p:nvPicPr>
          <p:cNvPr id="176139" name="Picture 11" descr="truth_about_child_with_down_syndrome_large"/>
          <p:cNvPicPr>
            <a:picLocks noChangeAspect="1" noChangeArrowheads="1"/>
          </p:cNvPicPr>
          <p:nvPr/>
        </p:nvPicPr>
        <p:blipFill>
          <a:blip r:embed="rId5"/>
          <a:srcRect/>
          <a:stretch>
            <a:fillRect/>
          </a:stretch>
        </p:blipFill>
        <p:spPr bwMode="auto">
          <a:xfrm>
            <a:off x="4953000" y="4271963"/>
            <a:ext cx="4191000" cy="2586037"/>
          </a:xfrm>
          <a:prstGeom prst="rect">
            <a:avLst/>
          </a:prstGeom>
          <a:noFill/>
        </p:spPr>
      </p:pic>
      <p:pic>
        <p:nvPicPr>
          <p:cNvPr id="176141" name="Picture 13" descr="fabio_1"/>
          <p:cNvPicPr>
            <a:picLocks noChangeAspect="1" noChangeArrowheads="1"/>
          </p:cNvPicPr>
          <p:nvPr/>
        </p:nvPicPr>
        <p:blipFill>
          <a:blip r:embed="rId6"/>
          <a:srcRect/>
          <a:stretch>
            <a:fillRect/>
          </a:stretch>
        </p:blipFill>
        <p:spPr bwMode="auto">
          <a:xfrm>
            <a:off x="0" y="3297238"/>
            <a:ext cx="4495800" cy="3560762"/>
          </a:xfrm>
          <a:prstGeom prst="rect">
            <a:avLst/>
          </a:prstGeom>
          <a:noFill/>
        </p:spPr>
      </p:pic>
      <p:pic>
        <p:nvPicPr>
          <p:cNvPr id="176143" name="Picture 15" descr="HOI-CHUNG-DOWN"/>
          <p:cNvPicPr>
            <a:picLocks noChangeAspect="1" noChangeArrowheads="1"/>
          </p:cNvPicPr>
          <p:nvPr/>
        </p:nvPicPr>
        <p:blipFill>
          <a:blip r:embed="rId7"/>
          <a:srcRect/>
          <a:stretch>
            <a:fillRect/>
          </a:stretch>
        </p:blipFill>
        <p:spPr bwMode="auto">
          <a:xfrm>
            <a:off x="4572000" y="1176338"/>
            <a:ext cx="4572000" cy="3033712"/>
          </a:xfrm>
          <a:prstGeom prst="rect">
            <a:avLst/>
          </a:prstGeom>
          <a:noFill/>
        </p:spPr>
      </p:pic>
      <p:pic>
        <p:nvPicPr>
          <p:cNvPr id="176145" name="Picture 17" descr="down-syndrome-baby-sml"/>
          <p:cNvPicPr>
            <a:picLocks noChangeAspect="1" noChangeArrowheads="1"/>
          </p:cNvPicPr>
          <p:nvPr/>
        </p:nvPicPr>
        <p:blipFill>
          <a:blip r:embed="rId8"/>
          <a:srcRect/>
          <a:stretch>
            <a:fillRect/>
          </a:stretch>
        </p:blipFill>
        <p:spPr bwMode="auto">
          <a:xfrm>
            <a:off x="4038600" y="0"/>
            <a:ext cx="2714625" cy="2420938"/>
          </a:xfrm>
          <a:prstGeom prst="rect">
            <a:avLst/>
          </a:prstGeom>
          <a:noFill/>
        </p:spPr>
      </p:pic>
      <p:pic>
        <p:nvPicPr>
          <p:cNvPr id="176147" name="Picture 19" descr="down-syndrome-baby-blue-eyes-syndrom-5"/>
          <p:cNvPicPr>
            <a:picLocks noChangeAspect="1" noChangeArrowheads="1"/>
          </p:cNvPicPr>
          <p:nvPr/>
        </p:nvPicPr>
        <p:blipFill>
          <a:blip r:embed="rId9"/>
          <a:srcRect/>
          <a:stretch>
            <a:fillRect/>
          </a:stretch>
        </p:blipFill>
        <p:spPr bwMode="auto">
          <a:xfrm>
            <a:off x="2590800" y="0"/>
            <a:ext cx="6096000" cy="40386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6133"/>
                                        </p:tgtEl>
                                        <p:attrNameLst>
                                          <p:attrName>style.visibility</p:attrName>
                                        </p:attrNameLst>
                                      </p:cBhvr>
                                      <p:to>
                                        <p:strVal val="visible"/>
                                      </p:to>
                                    </p:set>
                                    <p:animEffect transition="in" filter="blinds(horizontal)">
                                      <p:cBhvr>
                                        <p:cTn id="7" dur="500"/>
                                        <p:tgtEl>
                                          <p:spTgt spid="17613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6135"/>
                                        </p:tgtEl>
                                        <p:attrNameLst>
                                          <p:attrName>style.visibility</p:attrName>
                                        </p:attrNameLst>
                                      </p:cBhvr>
                                      <p:to>
                                        <p:strVal val="visible"/>
                                      </p:to>
                                    </p:set>
                                    <p:animEffect transition="in" filter="blinds(horizontal)">
                                      <p:cBhvr>
                                        <p:cTn id="12" dur="500"/>
                                        <p:tgtEl>
                                          <p:spTgt spid="17613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76137"/>
                                        </p:tgtEl>
                                        <p:attrNameLst>
                                          <p:attrName>style.visibility</p:attrName>
                                        </p:attrNameLst>
                                      </p:cBhvr>
                                      <p:to>
                                        <p:strVal val="visible"/>
                                      </p:to>
                                    </p:set>
                                    <p:animEffect transition="in" filter="blinds(horizontal)">
                                      <p:cBhvr>
                                        <p:cTn id="17" dur="500"/>
                                        <p:tgtEl>
                                          <p:spTgt spid="17613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76143"/>
                                        </p:tgtEl>
                                        <p:attrNameLst>
                                          <p:attrName>style.visibility</p:attrName>
                                        </p:attrNameLst>
                                      </p:cBhvr>
                                      <p:to>
                                        <p:strVal val="visible"/>
                                      </p:to>
                                    </p:set>
                                    <p:animEffect transition="in" filter="blinds(horizontal)">
                                      <p:cBhvr>
                                        <p:cTn id="22" dur="500"/>
                                        <p:tgtEl>
                                          <p:spTgt spid="17614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76139"/>
                                        </p:tgtEl>
                                        <p:attrNameLst>
                                          <p:attrName>style.visibility</p:attrName>
                                        </p:attrNameLst>
                                      </p:cBhvr>
                                      <p:to>
                                        <p:strVal val="visible"/>
                                      </p:to>
                                    </p:set>
                                    <p:animEffect transition="in" filter="blinds(horizontal)">
                                      <p:cBhvr>
                                        <p:cTn id="27" dur="500"/>
                                        <p:tgtEl>
                                          <p:spTgt spid="17613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76141"/>
                                        </p:tgtEl>
                                        <p:attrNameLst>
                                          <p:attrName>style.visibility</p:attrName>
                                        </p:attrNameLst>
                                      </p:cBhvr>
                                      <p:to>
                                        <p:strVal val="visible"/>
                                      </p:to>
                                    </p:set>
                                    <p:animEffect transition="in" filter="blinds(horizontal)">
                                      <p:cBhvr>
                                        <p:cTn id="32" dur="500"/>
                                        <p:tgtEl>
                                          <p:spTgt spid="17614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76145"/>
                                        </p:tgtEl>
                                        <p:attrNameLst>
                                          <p:attrName>style.visibility</p:attrName>
                                        </p:attrNameLst>
                                      </p:cBhvr>
                                      <p:to>
                                        <p:strVal val="visible"/>
                                      </p:to>
                                    </p:set>
                                    <p:animEffect transition="in" filter="blinds(horizontal)">
                                      <p:cBhvr>
                                        <p:cTn id="37" dur="500"/>
                                        <p:tgtEl>
                                          <p:spTgt spid="176145"/>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76147"/>
                                        </p:tgtEl>
                                        <p:attrNameLst>
                                          <p:attrName>style.visibility</p:attrName>
                                        </p:attrNameLst>
                                      </p:cBhvr>
                                      <p:to>
                                        <p:strVal val="visible"/>
                                      </p:to>
                                    </p:set>
                                    <p:animEffect transition="in" filter="blinds(horizontal)">
                                      <p:cBhvr>
                                        <p:cTn id="42" dur="500"/>
                                        <p:tgtEl>
                                          <p:spTgt spid="17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p:cNvSpPr txBox="1">
            <a:spLocks noChangeArrowheads="1"/>
          </p:cNvSpPr>
          <p:nvPr/>
        </p:nvSpPr>
        <p:spPr bwMode="auto">
          <a:xfrm>
            <a:off x="2743200" y="6019800"/>
            <a:ext cx="3886200" cy="579438"/>
          </a:xfrm>
          <a:prstGeom prst="rect">
            <a:avLst/>
          </a:prstGeom>
          <a:solidFill>
            <a:srgbClr val="FFC000"/>
          </a:solidFill>
          <a:ln>
            <a:noFill/>
          </a:ln>
          <a:effectLst/>
        </p:spPr>
        <p:txBody>
          <a:bodyPr>
            <a:spAutoFit/>
          </a:bodyPr>
          <a:lstStyle/>
          <a:p>
            <a:pPr algn="ctr" eaLnBrk="0" fontAlgn="base" hangingPunct="0">
              <a:spcBef>
                <a:spcPct val="50000"/>
              </a:spcBef>
              <a:spcAft>
                <a:spcPct val="0"/>
              </a:spcAft>
            </a:pPr>
            <a:r>
              <a:rPr lang="en-US" altLang="en-US" sz="3200" b="1">
                <a:solidFill>
                  <a:srgbClr val="FFFFFF"/>
                </a:solidFill>
                <a:latin typeface="Times New Roman" pitchFamily="18" charset="0"/>
                <a:cs typeface="Times New Roman" pitchFamily="18" charset="0"/>
              </a:rPr>
              <a:t>Hội chứng Đao</a:t>
            </a: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10268"/>
            <a:ext cx="4114800" cy="4379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Kết quả hình ảnh cho hội chứng đao"/>
          <p:cNvPicPr>
            <a:picLocks noChangeAspect="1" noChangeArrowheads="1"/>
          </p:cNvPicPr>
          <p:nvPr/>
        </p:nvPicPr>
        <p:blipFill rotWithShape="1">
          <a:blip r:embed="rId3">
            <a:extLst>
              <a:ext uri="{28A0092B-C50C-407E-A947-70E740481C1C}">
                <a14:useLocalDpi xmlns:a14="http://schemas.microsoft.com/office/drawing/2010/main" val="0"/>
              </a:ext>
            </a:extLst>
          </a:blip>
          <a:srcRect r="29572"/>
          <a:stretch/>
        </p:blipFill>
        <p:spPr bwMode="auto">
          <a:xfrm>
            <a:off x="5119048" y="1510268"/>
            <a:ext cx="4024952" cy="437987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gen01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8960" y="4053385"/>
            <a:ext cx="1600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99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gtEl>
                                        <p:attrNameLst>
                                          <p:attrName>style.visibility</p:attrName>
                                        </p:attrNameLst>
                                      </p:cBhvr>
                                      <p:to>
                                        <p:strVal val="visible"/>
                                      </p:to>
                                    </p:set>
                                  </p:childTnLst>
                                </p:cTn>
                              </p:par>
                              <p:par>
                                <p:cTn id="7" presetID="21" presetClass="entr" presetSubtype="4"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heel(4)">
                                      <p:cBhvr>
                                        <p:cTn id="9" dur="2000"/>
                                        <p:tgtEl>
                                          <p:spTgt spid="11"/>
                                        </p:tgtEl>
                                      </p:cBhvr>
                                    </p:animEffect>
                                  </p:childTnLst>
                                </p:cTn>
                              </p:par>
                              <p:par>
                                <p:cTn id="10" presetID="1"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Down"/>
          <p:cNvPicPr>
            <a:picLocks noChangeAspect="1" noChangeArrowheads="1"/>
          </p:cNvPicPr>
          <p:nvPr/>
        </p:nvPicPr>
        <p:blipFill>
          <a:blip r:embed="rId2"/>
          <a:srcRect/>
          <a:stretch>
            <a:fillRect/>
          </a:stretch>
        </p:blipFill>
        <p:spPr bwMode="auto">
          <a:xfrm>
            <a:off x="4419600" y="0"/>
            <a:ext cx="4724400" cy="4953000"/>
          </a:xfrm>
          <a:prstGeom prst="rect">
            <a:avLst/>
          </a:prstGeom>
          <a:noFill/>
        </p:spPr>
      </p:pic>
      <p:sp>
        <p:nvSpPr>
          <p:cNvPr id="172035" name="Text Box 3"/>
          <p:cNvSpPr txBox="1">
            <a:spLocks noChangeArrowheads="1"/>
          </p:cNvSpPr>
          <p:nvPr/>
        </p:nvSpPr>
        <p:spPr bwMode="auto">
          <a:xfrm>
            <a:off x="5257800" y="0"/>
            <a:ext cx="3886200" cy="579438"/>
          </a:xfrm>
          <a:prstGeom prst="rect">
            <a:avLst/>
          </a:prstGeom>
          <a:solidFill>
            <a:schemeClr val="hlink"/>
          </a:solidFill>
          <a:ln w="9525">
            <a:noFill/>
            <a:miter lim="800000"/>
            <a:headEnd/>
            <a:tailEnd/>
          </a:ln>
          <a:effectLst/>
        </p:spPr>
        <p:txBody>
          <a:bodyPr>
            <a:spAutoFit/>
          </a:bodyPr>
          <a:lstStyle/>
          <a:p>
            <a:pPr algn="ctr" eaLnBrk="0" hangingPunct="0">
              <a:spcBef>
                <a:spcPct val="50000"/>
              </a:spcBef>
            </a:pPr>
            <a:r>
              <a:rPr lang="en-US" sz="3200" b="1">
                <a:solidFill>
                  <a:schemeClr val="bg1"/>
                </a:solidFill>
                <a:latin typeface="Times New Roman" pitchFamily="18" charset="0"/>
                <a:cs typeface="Times New Roman" pitchFamily="18" charset="0"/>
              </a:rPr>
              <a:t>Hội chứng Đao</a:t>
            </a:r>
          </a:p>
        </p:txBody>
      </p:sp>
      <p:sp>
        <p:nvSpPr>
          <p:cNvPr id="172039" name="Rectangle 7"/>
          <p:cNvSpPr>
            <a:spLocks noChangeArrowheads="1"/>
          </p:cNvSpPr>
          <p:nvPr/>
        </p:nvSpPr>
        <p:spPr bwMode="auto">
          <a:xfrm>
            <a:off x="0" y="5064125"/>
            <a:ext cx="9144000" cy="1766888"/>
          </a:xfrm>
          <a:prstGeom prst="rect">
            <a:avLst/>
          </a:prstGeom>
          <a:solidFill>
            <a:schemeClr val="bg1"/>
          </a:solidFill>
          <a:ln w="9525">
            <a:noFill/>
            <a:miter lim="800000"/>
            <a:headEnd/>
            <a:tailEnd/>
          </a:ln>
          <a:effectLst/>
        </p:spPr>
        <p:txBody>
          <a:bodyPr anchor="ctr">
            <a:spAutoFit/>
          </a:bodyPr>
          <a:lstStyle/>
          <a:p>
            <a:r>
              <a:rPr lang="en-US" sz="2200"/>
              <a:t>Trẻ mắc hội chứng Đao có khuôn mặt khá điển hình với đầu nhỏ, mặt bẹt, lưỡi thè, mắt xếch, mũi tẹt, cổ ngắn. Ngoài ra trẻ còn có thể có biểu hiện yếu cơ, bàn tay rộng và ngắn, ngón tay ngắn. Trẻ mắc bệnh này phát triển chậm, thường nhỏ con hơn các trẻ bình thường cùng độ tuổi và có biểu hiện chậm phát triển tâm thần từ nhẹ đến trung bình. </a:t>
            </a:r>
          </a:p>
        </p:txBody>
      </p:sp>
      <p:pic>
        <p:nvPicPr>
          <p:cNvPr id="172041" name="Picture 9" descr="sindrome-de-down"/>
          <p:cNvPicPr>
            <a:picLocks noChangeAspect="1" noChangeArrowheads="1"/>
          </p:cNvPicPr>
          <p:nvPr/>
        </p:nvPicPr>
        <p:blipFill>
          <a:blip r:embed="rId3"/>
          <a:srcRect t="-3555" r="20833"/>
          <a:stretch>
            <a:fillRect/>
          </a:stretch>
        </p:blipFill>
        <p:spPr bwMode="auto">
          <a:xfrm>
            <a:off x="0" y="-228600"/>
            <a:ext cx="4572000" cy="4438650"/>
          </a:xfrm>
          <a:prstGeom prst="rect">
            <a:avLst/>
          </a:prstGeom>
          <a:noFill/>
        </p:spPr>
      </p:pic>
      <p:pic>
        <p:nvPicPr>
          <p:cNvPr id="172038" name="Picture 6" descr="gen01a"/>
          <p:cNvPicPr>
            <a:picLocks noChangeAspect="1" noChangeArrowheads="1"/>
          </p:cNvPicPr>
          <p:nvPr/>
        </p:nvPicPr>
        <p:blipFill>
          <a:blip r:embed="rId4"/>
          <a:srcRect/>
          <a:stretch>
            <a:fillRect/>
          </a:stretch>
        </p:blipFill>
        <p:spPr bwMode="auto">
          <a:xfrm>
            <a:off x="4038600" y="3200400"/>
            <a:ext cx="1600200" cy="1828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72034"/>
                                        </p:tgtEl>
                                        <p:attrNameLst>
                                          <p:attrName>style.visibility</p:attrName>
                                        </p:attrNameLst>
                                      </p:cBhvr>
                                      <p:to>
                                        <p:strVal val="visible"/>
                                      </p:to>
                                    </p:set>
                                    <p:animEffect transition="in" filter="wheel(4)">
                                      <p:cBhvr>
                                        <p:cTn id="7" dur="2000"/>
                                        <p:tgtEl>
                                          <p:spTgt spid="172034"/>
                                        </p:tgtEl>
                                      </p:cBhvr>
                                    </p:animEffect>
                                  </p:childTnLst>
                                </p:cTn>
                              </p:par>
                              <p:par>
                                <p:cTn id="8" presetID="21" presetClass="entr" presetSubtype="4" fill="hold" nodeType="withEffect">
                                  <p:stCondLst>
                                    <p:cond delay="0"/>
                                  </p:stCondLst>
                                  <p:childTnLst>
                                    <p:set>
                                      <p:cBhvr>
                                        <p:cTn id="9" dur="1" fill="hold">
                                          <p:stCondLst>
                                            <p:cond delay="0"/>
                                          </p:stCondLst>
                                        </p:cTn>
                                        <p:tgtEl>
                                          <p:spTgt spid="172038"/>
                                        </p:tgtEl>
                                        <p:attrNameLst>
                                          <p:attrName>style.visibility</p:attrName>
                                        </p:attrNameLst>
                                      </p:cBhvr>
                                      <p:to>
                                        <p:strVal val="visible"/>
                                      </p:to>
                                    </p:set>
                                    <p:animEffect transition="in" filter="wheel(4)">
                                      <p:cBhvr>
                                        <p:cTn id="10" dur="2000"/>
                                        <p:tgtEl>
                                          <p:spTgt spid="172038"/>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72035"/>
                                        </p:tgtEl>
                                        <p:attrNameLst>
                                          <p:attrName>style.visibility</p:attrName>
                                        </p:attrNameLst>
                                      </p:cBhvr>
                                      <p:to>
                                        <p:strVal val="visible"/>
                                      </p:to>
                                    </p:set>
                                    <p:animEffect transition="in" filter="box(in)">
                                      <p:cBhvr>
                                        <p:cTn id="13" dur="500"/>
                                        <p:tgtEl>
                                          <p:spTgt spid="172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7" name="Picture 5" descr="chandoanditruyen_clip_image006"/>
          <p:cNvPicPr>
            <a:picLocks noChangeAspect="1" noChangeArrowheads="1"/>
          </p:cNvPicPr>
          <p:nvPr/>
        </p:nvPicPr>
        <p:blipFill>
          <a:blip r:embed="rId2"/>
          <a:srcRect/>
          <a:stretch>
            <a:fillRect/>
          </a:stretch>
        </p:blipFill>
        <p:spPr bwMode="auto">
          <a:xfrm>
            <a:off x="762000" y="381000"/>
            <a:ext cx="7772400" cy="3173413"/>
          </a:xfrm>
          <a:prstGeom prst="rect">
            <a:avLst/>
          </a:prstGeom>
          <a:noFill/>
        </p:spPr>
      </p:pic>
      <p:sp>
        <p:nvSpPr>
          <p:cNvPr id="177158" name="Rectangle 6"/>
          <p:cNvSpPr>
            <a:spLocks noChangeArrowheads="1"/>
          </p:cNvSpPr>
          <p:nvPr/>
        </p:nvSpPr>
        <p:spPr bwMode="auto">
          <a:xfrm>
            <a:off x="0" y="3657600"/>
            <a:ext cx="8839200" cy="2014538"/>
          </a:xfrm>
          <a:prstGeom prst="rect">
            <a:avLst/>
          </a:prstGeom>
          <a:noFill/>
          <a:ln w="9525">
            <a:noFill/>
            <a:miter lim="800000"/>
            <a:headEnd/>
            <a:tailEnd/>
          </a:ln>
          <a:effectLst/>
        </p:spPr>
        <p:txBody>
          <a:bodyPr anchor="ctr">
            <a:spAutoFit/>
          </a:bodyPr>
          <a:lstStyle/>
          <a:p>
            <a:r>
              <a:rPr lang="en-US"/>
              <a:t>Hội chứng có thể xảy ra đối với bất kỳ ai, nhưng nguy cơ sẽ cao hơn ở những trẻ sinh ra từ người mẹ ngoài 35 tuổi. Các thống kê cho thấy, cứ 350 cuộc đẻ của những phụ nữ tuổi này có một trẻ sinh ra bị hội chứng Down. Ở tuổi 40, tỷ lệ này tăng vọt lên 1/100 và tuổi 45 là 1/30. Khoảng 85-90% số thai Down bị chết từ giai đoạn phôi. Những người sinh ra và sống được phần lớn mắc bệnh do sự bất thường ngẫu nhiên trong quá trình </a:t>
            </a:r>
            <a:r>
              <a:rPr lang="en-US">
                <a:hlinkClick r:id="rId3" tooltip="Thụ tinh"/>
              </a:rPr>
              <a:t>thụ tinh</a:t>
            </a:r>
            <a:r>
              <a:rPr lang="en-US"/>
              <a:t>, và không </a:t>
            </a:r>
            <a:r>
              <a:rPr lang="en-US">
                <a:hlinkClick r:id="rId4" tooltip="Di truyền"/>
              </a:rPr>
              <a:t>di truyền</a:t>
            </a:r>
            <a:r>
              <a:rPr lang="en-US"/>
              <a:t>. Chỉ có khoảng 5% các trường hợp di truyền. </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ext Box 2"/>
          <p:cNvSpPr txBox="1">
            <a:spLocks noChangeArrowheads="1"/>
          </p:cNvSpPr>
          <p:nvPr/>
        </p:nvSpPr>
        <p:spPr bwMode="auto">
          <a:xfrm>
            <a:off x="0" y="5229225"/>
            <a:ext cx="9144000" cy="1552575"/>
          </a:xfrm>
          <a:prstGeom prst="rect">
            <a:avLst/>
          </a:prstGeom>
          <a:noFill/>
          <a:ln w="9525">
            <a:noFill/>
            <a:miter lim="800000"/>
            <a:headEnd/>
            <a:tailEnd/>
          </a:ln>
          <a:effectLst/>
        </p:spPr>
        <p:txBody>
          <a:bodyPr>
            <a:spAutoFit/>
          </a:bodyPr>
          <a:lstStyle/>
          <a:p>
            <a:pPr>
              <a:spcBef>
                <a:spcPct val="50000"/>
              </a:spcBef>
            </a:pPr>
            <a:r>
              <a:rPr lang="en-US" sz="2400">
                <a:solidFill>
                  <a:srgbClr val="0000FF"/>
                </a:solidFill>
                <a:latin typeface="Times New Roman" pitchFamily="18" charset="0"/>
                <a:cs typeface="Times New Roman" pitchFamily="18" charset="0"/>
              </a:rPr>
              <a:t>  </a:t>
            </a:r>
            <a:r>
              <a:rPr lang="en-US" sz="2400">
                <a:latin typeface="Times New Roman" pitchFamily="18" charset="0"/>
                <a:cs typeface="Times New Roman" pitchFamily="18" charset="0"/>
              </a:rPr>
              <a:t>Đầu nhỏ, mũi tẹt, gốc mũi rộng, sứt môi tới 75%, thường sứt hai bên, nhãn cầu nhỏ hoặc không nhãn cầu, tai thấp, biến dạng, thường bị điếc, bàn tay sáu ngón, bàn chân vẹo, da đầu đôi khi lở loét ... hội chứng này gây tử vong tới 80% trẻ mắc bệnh ngay ở năm đầu.</a:t>
            </a:r>
          </a:p>
        </p:txBody>
      </p:sp>
      <p:pic>
        <p:nvPicPr>
          <p:cNvPr id="175107" name="Picture 3" descr="PERI172"/>
          <p:cNvPicPr>
            <a:picLocks noChangeAspect="1" noChangeArrowheads="1"/>
          </p:cNvPicPr>
          <p:nvPr/>
        </p:nvPicPr>
        <p:blipFill>
          <a:blip r:embed="rId2"/>
          <a:srcRect/>
          <a:stretch>
            <a:fillRect/>
          </a:stretch>
        </p:blipFill>
        <p:spPr bwMode="auto">
          <a:xfrm>
            <a:off x="5410200" y="2895600"/>
            <a:ext cx="3733800" cy="2362200"/>
          </a:xfrm>
          <a:prstGeom prst="rect">
            <a:avLst/>
          </a:prstGeom>
          <a:noFill/>
        </p:spPr>
      </p:pic>
      <p:pic>
        <p:nvPicPr>
          <p:cNvPr id="175108" name="Picture 4" descr="1768"/>
          <p:cNvPicPr>
            <a:picLocks noChangeAspect="1" noChangeArrowheads="1"/>
          </p:cNvPicPr>
          <p:nvPr/>
        </p:nvPicPr>
        <p:blipFill>
          <a:blip r:embed="rId3"/>
          <a:srcRect/>
          <a:stretch>
            <a:fillRect/>
          </a:stretch>
        </p:blipFill>
        <p:spPr bwMode="auto">
          <a:xfrm>
            <a:off x="5410200" y="0"/>
            <a:ext cx="3733800" cy="2895600"/>
          </a:xfrm>
          <a:prstGeom prst="rect">
            <a:avLst/>
          </a:prstGeom>
          <a:noFill/>
        </p:spPr>
      </p:pic>
      <p:sp>
        <p:nvSpPr>
          <p:cNvPr id="175112" name="Text Box 8"/>
          <p:cNvSpPr txBox="1">
            <a:spLocks noChangeArrowheads="1"/>
          </p:cNvSpPr>
          <p:nvPr/>
        </p:nvSpPr>
        <p:spPr bwMode="auto">
          <a:xfrm>
            <a:off x="304800" y="0"/>
            <a:ext cx="4343400" cy="1066800"/>
          </a:xfrm>
          <a:prstGeom prst="rect">
            <a:avLst/>
          </a:prstGeom>
          <a:noFill/>
          <a:ln w="9525">
            <a:noFill/>
            <a:miter lim="800000"/>
            <a:headEnd/>
            <a:tailEnd/>
          </a:ln>
          <a:effectLst/>
        </p:spPr>
        <p:txBody>
          <a:bodyPr>
            <a:spAutoFit/>
          </a:bodyPr>
          <a:lstStyle/>
          <a:p>
            <a:pPr algn="ctr">
              <a:spcBef>
                <a:spcPct val="50000"/>
              </a:spcBef>
            </a:pPr>
            <a:r>
              <a:rPr lang="en-US" sz="3200" b="1">
                <a:solidFill>
                  <a:srgbClr val="FF0066"/>
                </a:solidFill>
                <a:latin typeface="Times New Roman" pitchFamily="18" charset="0"/>
                <a:cs typeface="Times New Roman" pitchFamily="18" charset="0"/>
              </a:rPr>
              <a:t>Hội chứng Patau</a:t>
            </a:r>
            <a:r>
              <a:rPr lang="en-US" sz="3200" b="1">
                <a:latin typeface="Times New Roman" pitchFamily="18" charset="0"/>
                <a:cs typeface="Times New Roman" pitchFamily="18" charset="0"/>
              </a:rPr>
              <a:t>: thể 3 ở cặp NST số 13</a:t>
            </a:r>
          </a:p>
        </p:txBody>
      </p:sp>
      <p:pic>
        <p:nvPicPr>
          <p:cNvPr id="175113" name="Picture 9" descr="1768"/>
          <p:cNvPicPr>
            <a:picLocks noChangeAspect="1" noChangeArrowheads="1"/>
          </p:cNvPicPr>
          <p:nvPr/>
        </p:nvPicPr>
        <p:blipFill>
          <a:blip r:embed="rId3"/>
          <a:srcRect/>
          <a:stretch>
            <a:fillRect/>
          </a:stretch>
        </p:blipFill>
        <p:spPr bwMode="auto">
          <a:xfrm>
            <a:off x="5410200" y="0"/>
            <a:ext cx="3733800" cy="2895600"/>
          </a:xfrm>
          <a:prstGeom prst="rect">
            <a:avLst/>
          </a:prstGeom>
          <a:noFill/>
        </p:spPr>
      </p:pic>
      <p:sp>
        <p:nvSpPr>
          <p:cNvPr id="175114" name="Oval 10"/>
          <p:cNvSpPr>
            <a:spLocks noChangeArrowheads="1"/>
          </p:cNvSpPr>
          <p:nvPr/>
        </p:nvSpPr>
        <p:spPr bwMode="auto">
          <a:xfrm>
            <a:off x="990600" y="2819400"/>
            <a:ext cx="533400" cy="533400"/>
          </a:xfrm>
          <a:prstGeom prst="ellipse">
            <a:avLst/>
          </a:prstGeom>
          <a:noFill/>
          <a:ln w="38100">
            <a:solidFill>
              <a:srgbClr val="FF5050"/>
            </a:solidFill>
            <a:miter lim="800000"/>
            <a:headEnd/>
            <a:tailEnd/>
          </a:ln>
          <a:effectLst/>
        </p:spPr>
        <p:txBody>
          <a:bodyPr wrap="none" anchor="ctr"/>
          <a:lstStyle/>
          <a:p>
            <a:endParaRPr lang="en-US"/>
          </a:p>
        </p:txBody>
      </p:sp>
      <p:grpSp>
        <p:nvGrpSpPr>
          <p:cNvPr id="2" name="Group 11"/>
          <p:cNvGrpSpPr>
            <a:grpSpLocks/>
          </p:cNvGrpSpPr>
          <p:nvPr/>
        </p:nvGrpSpPr>
        <p:grpSpPr bwMode="auto">
          <a:xfrm>
            <a:off x="228600" y="1143000"/>
            <a:ext cx="5105400" cy="3810000"/>
            <a:chOff x="0" y="336"/>
            <a:chExt cx="3360" cy="2400"/>
          </a:xfrm>
        </p:grpSpPr>
        <p:grpSp>
          <p:nvGrpSpPr>
            <p:cNvPr id="3" name="Group 12"/>
            <p:cNvGrpSpPr>
              <a:grpSpLocks/>
            </p:cNvGrpSpPr>
            <p:nvPr/>
          </p:nvGrpSpPr>
          <p:grpSpPr bwMode="auto">
            <a:xfrm>
              <a:off x="0" y="336"/>
              <a:ext cx="3360" cy="2400"/>
              <a:chOff x="240" y="480"/>
              <a:chExt cx="3120" cy="2640"/>
            </a:xfrm>
          </p:grpSpPr>
          <p:pic>
            <p:nvPicPr>
              <p:cNvPr id="175117" name="Picture 13"/>
              <p:cNvPicPr>
                <a:picLocks noChangeAspect="1" noChangeArrowheads="1"/>
              </p:cNvPicPr>
              <p:nvPr/>
            </p:nvPicPr>
            <p:blipFill>
              <a:blip r:embed="rId4" cstate="print"/>
              <a:srcRect/>
              <a:stretch>
                <a:fillRect/>
              </a:stretch>
            </p:blipFill>
            <p:spPr bwMode="auto">
              <a:xfrm>
                <a:off x="240" y="480"/>
                <a:ext cx="3120" cy="2640"/>
              </a:xfrm>
              <a:prstGeom prst="rect">
                <a:avLst/>
              </a:prstGeom>
              <a:noFill/>
              <a:ln w="9525">
                <a:noFill/>
                <a:miter lim="800000"/>
                <a:headEnd/>
                <a:tailEnd/>
              </a:ln>
              <a:effectLst/>
            </p:spPr>
          </p:pic>
          <p:sp>
            <p:nvSpPr>
              <p:cNvPr id="175118" name="Rectangle 14"/>
              <p:cNvSpPr>
                <a:spLocks noChangeArrowheads="1"/>
              </p:cNvSpPr>
              <p:nvPr/>
            </p:nvSpPr>
            <p:spPr bwMode="auto">
              <a:xfrm>
                <a:off x="288" y="2592"/>
                <a:ext cx="336" cy="336"/>
              </a:xfrm>
              <a:prstGeom prst="rect">
                <a:avLst/>
              </a:prstGeom>
              <a:solidFill>
                <a:schemeClr val="tx1"/>
              </a:solidFill>
              <a:ln w="9525">
                <a:noFill/>
                <a:miter lim="800000"/>
                <a:headEnd/>
                <a:tailEnd/>
              </a:ln>
              <a:effectLst/>
            </p:spPr>
            <p:txBody>
              <a:bodyPr wrap="none" anchor="ctr"/>
              <a:lstStyle/>
              <a:p>
                <a:endParaRPr lang="en-US"/>
              </a:p>
            </p:txBody>
          </p:sp>
        </p:grpSp>
        <p:sp>
          <p:nvSpPr>
            <p:cNvPr id="175119" name="Oval 15"/>
            <p:cNvSpPr>
              <a:spLocks noChangeArrowheads="1"/>
            </p:cNvSpPr>
            <p:nvPr/>
          </p:nvSpPr>
          <p:spPr bwMode="auto">
            <a:xfrm>
              <a:off x="624" y="1776"/>
              <a:ext cx="336" cy="336"/>
            </a:xfrm>
            <a:prstGeom prst="ellipse">
              <a:avLst/>
            </a:prstGeom>
            <a:noFill/>
            <a:ln w="38100">
              <a:solidFill>
                <a:srgbClr val="FF5050"/>
              </a:solidFill>
              <a:miter lim="800000"/>
              <a:headEnd/>
              <a:tailEnd/>
            </a:ln>
            <a:effectLst/>
          </p:spPr>
          <p:txBody>
            <a:bodyPr wrap="none" anchor="ct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75107"/>
                                        </p:tgtEl>
                                        <p:attrNameLst>
                                          <p:attrName>style.visibility</p:attrName>
                                        </p:attrNameLst>
                                      </p:cBhvr>
                                      <p:to>
                                        <p:strVal val="visible"/>
                                      </p:to>
                                    </p:set>
                                    <p:anim calcmode="lin" valueType="num">
                                      <p:cBhvr>
                                        <p:cTn id="7" dur="1000" fill="hold"/>
                                        <p:tgtEl>
                                          <p:spTgt spid="175107"/>
                                        </p:tgtEl>
                                        <p:attrNameLst>
                                          <p:attrName>ppt_x</p:attrName>
                                        </p:attrNameLst>
                                      </p:cBhvr>
                                      <p:tavLst>
                                        <p:tav tm="0">
                                          <p:val>
                                            <p:strVal val="#ppt_x-.2"/>
                                          </p:val>
                                        </p:tav>
                                        <p:tav tm="100000">
                                          <p:val>
                                            <p:strVal val="#ppt_x"/>
                                          </p:val>
                                        </p:tav>
                                      </p:tavLst>
                                    </p:anim>
                                    <p:anim calcmode="lin" valueType="num">
                                      <p:cBhvr>
                                        <p:cTn id="8" dur="1000" fill="hold"/>
                                        <p:tgtEl>
                                          <p:spTgt spid="17510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5107"/>
                                        </p:tgtEl>
                                      </p:cBhvr>
                                    </p:animEffect>
                                  </p:childTnLst>
                                </p:cTn>
                              </p:par>
                              <p:par>
                                <p:cTn id="10" presetID="29" presetClass="entr" presetSubtype="0" fill="hold" nodeType="withEffect">
                                  <p:stCondLst>
                                    <p:cond delay="0"/>
                                  </p:stCondLst>
                                  <p:childTnLst>
                                    <p:set>
                                      <p:cBhvr>
                                        <p:cTn id="11" dur="1" fill="hold">
                                          <p:stCondLst>
                                            <p:cond delay="0"/>
                                          </p:stCondLst>
                                        </p:cTn>
                                        <p:tgtEl>
                                          <p:spTgt spid="175108"/>
                                        </p:tgtEl>
                                        <p:attrNameLst>
                                          <p:attrName>style.visibility</p:attrName>
                                        </p:attrNameLst>
                                      </p:cBhvr>
                                      <p:to>
                                        <p:strVal val="visible"/>
                                      </p:to>
                                    </p:set>
                                    <p:anim calcmode="lin" valueType="num">
                                      <p:cBhvr>
                                        <p:cTn id="12" dur="1000" fill="hold"/>
                                        <p:tgtEl>
                                          <p:spTgt spid="175108"/>
                                        </p:tgtEl>
                                        <p:attrNameLst>
                                          <p:attrName>ppt_x</p:attrName>
                                        </p:attrNameLst>
                                      </p:cBhvr>
                                      <p:tavLst>
                                        <p:tav tm="0">
                                          <p:val>
                                            <p:strVal val="#ppt_x-.2"/>
                                          </p:val>
                                        </p:tav>
                                        <p:tav tm="100000">
                                          <p:val>
                                            <p:strVal val="#ppt_x"/>
                                          </p:val>
                                        </p:tav>
                                      </p:tavLst>
                                    </p:anim>
                                    <p:anim calcmode="lin" valueType="num">
                                      <p:cBhvr>
                                        <p:cTn id="13" dur="1000" fill="hold"/>
                                        <p:tgtEl>
                                          <p:spTgt spid="17510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5108"/>
                                        </p:tgtEl>
                                      </p:cBhvr>
                                    </p:animEffect>
                                  </p:childTnLst>
                                </p:cTn>
                              </p:par>
                              <p:par>
                                <p:cTn id="15" presetID="29" presetClass="entr" presetSubtype="0" fill="hold" nodeType="withEffect">
                                  <p:stCondLst>
                                    <p:cond delay="0"/>
                                  </p:stCondLst>
                                  <p:childTnLst>
                                    <p:set>
                                      <p:cBhvr>
                                        <p:cTn id="16" dur="1" fill="hold">
                                          <p:stCondLst>
                                            <p:cond delay="0"/>
                                          </p:stCondLst>
                                        </p:cTn>
                                        <p:tgtEl>
                                          <p:spTgt spid="175113"/>
                                        </p:tgtEl>
                                        <p:attrNameLst>
                                          <p:attrName>style.visibility</p:attrName>
                                        </p:attrNameLst>
                                      </p:cBhvr>
                                      <p:to>
                                        <p:strVal val="visible"/>
                                      </p:to>
                                    </p:set>
                                    <p:anim calcmode="lin" valueType="num">
                                      <p:cBhvr>
                                        <p:cTn id="17" dur="1000" fill="hold"/>
                                        <p:tgtEl>
                                          <p:spTgt spid="175113"/>
                                        </p:tgtEl>
                                        <p:attrNameLst>
                                          <p:attrName>ppt_x</p:attrName>
                                        </p:attrNameLst>
                                      </p:cBhvr>
                                      <p:tavLst>
                                        <p:tav tm="0">
                                          <p:val>
                                            <p:strVal val="#ppt_x-.2"/>
                                          </p:val>
                                        </p:tav>
                                        <p:tav tm="100000">
                                          <p:val>
                                            <p:strVal val="#ppt_x"/>
                                          </p:val>
                                        </p:tav>
                                      </p:tavLst>
                                    </p:anim>
                                    <p:anim calcmode="lin" valueType="num">
                                      <p:cBhvr>
                                        <p:cTn id="18" dur="1000" fill="hold"/>
                                        <p:tgtEl>
                                          <p:spTgt spid="175113"/>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75113"/>
                                        </p:tgtEl>
                                      </p:cBhvr>
                                    </p:animEffect>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175106"/>
                                        </p:tgtEl>
                                        <p:attrNameLst>
                                          <p:attrName>style.visibility</p:attrName>
                                        </p:attrNameLst>
                                      </p:cBhvr>
                                      <p:to>
                                        <p:strVal val="visible"/>
                                      </p:to>
                                    </p:set>
                                    <p:anim calcmode="discrete" valueType="clr">
                                      <p:cBhvr override="childStyle">
                                        <p:cTn id="24" dur="80"/>
                                        <p:tgtEl>
                                          <p:spTgt spid="175106"/>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175106"/>
                                        </p:tgtEl>
                                        <p:attrNameLst>
                                          <p:attrName>fillcolor</p:attrName>
                                        </p:attrNameLst>
                                      </p:cBhvr>
                                      <p:tavLst>
                                        <p:tav tm="0">
                                          <p:val>
                                            <p:clrVal>
                                              <a:schemeClr val="accent2"/>
                                            </p:clrVal>
                                          </p:val>
                                        </p:tav>
                                        <p:tav tm="50000">
                                          <p:val>
                                            <p:clrVal>
                                              <a:schemeClr val="hlink"/>
                                            </p:clrVal>
                                          </p:val>
                                        </p:tav>
                                      </p:tavLst>
                                    </p:anim>
                                    <p:set>
                                      <p:cBhvr>
                                        <p:cTn id="26" dur="80"/>
                                        <p:tgtEl>
                                          <p:spTgt spid="17510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endParaRPr lang="en-US" altLang="en-US" smtClean="0"/>
          </a:p>
        </p:txBody>
      </p:sp>
      <p:sp>
        <p:nvSpPr>
          <p:cNvPr id="90115" name="Content Placeholder 2"/>
          <p:cNvSpPr>
            <a:spLocks noGrp="1"/>
          </p:cNvSpPr>
          <p:nvPr>
            <p:ph idx="1"/>
          </p:nvPr>
        </p:nvSpPr>
        <p:spPr>
          <a:xfrm>
            <a:off x="157163" y="3322638"/>
            <a:ext cx="8763000" cy="1143000"/>
          </a:xfrm>
        </p:spPr>
        <p:txBody>
          <a:bodyPr/>
          <a:lstStyle/>
          <a:p>
            <a:r>
              <a:rPr lang="en-US" altLang="en-US" i="1" dirty="0" err="1" smtClean="0">
                <a:solidFill>
                  <a:srgbClr val="555555"/>
                </a:solidFill>
                <a:latin typeface="Open Sans" pitchFamily="34" charset="0"/>
              </a:rPr>
              <a:t>Khuôn</a:t>
            </a:r>
            <a:r>
              <a:rPr lang="en-US" altLang="en-US" i="1" dirty="0" smtClean="0">
                <a:solidFill>
                  <a:srgbClr val="555555"/>
                </a:solidFill>
                <a:latin typeface="Open Sans" pitchFamily="34" charset="0"/>
              </a:rPr>
              <a:t> </a:t>
            </a:r>
            <a:r>
              <a:rPr lang="en-US" altLang="en-US" i="1" dirty="0" err="1" smtClean="0">
                <a:solidFill>
                  <a:srgbClr val="555555"/>
                </a:solidFill>
                <a:latin typeface="Open Sans" pitchFamily="34" charset="0"/>
              </a:rPr>
              <a:t>mặt</a:t>
            </a:r>
            <a:r>
              <a:rPr lang="en-US" altLang="en-US" i="1" dirty="0" smtClean="0">
                <a:solidFill>
                  <a:srgbClr val="555555"/>
                </a:solidFill>
                <a:latin typeface="Open Sans" pitchFamily="34" charset="0"/>
              </a:rPr>
              <a:t> </a:t>
            </a:r>
            <a:r>
              <a:rPr lang="en-US" altLang="en-US" i="1" dirty="0" err="1" smtClean="0">
                <a:solidFill>
                  <a:srgbClr val="555555"/>
                </a:solidFill>
                <a:latin typeface="Open Sans" pitchFamily="34" charset="0"/>
              </a:rPr>
              <a:t>của</a:t>
            </a:r>
            <a:r>
              <a:rPr lang="en-US" altLang="en-US" i="1" dirty="0" smtClean="0">
                <a:solidFill>
                  <a:srgbClr val="555555"/>
                </a:solidFill>
                <a:latin typeface="Open Sans" pitchFamily="34" charset="0"/>
              </a:rPr>
              <a:t> </a:t>
            </a:r>
            <a:r>
              <a:rPr lang="en-US" altLang="en-US" i="1" dirty="0" err="1" smtClean="0">
                <a:solidFill>
                  <a:srgbClr val="555555"/>
                </a:solidFill>
                <a:latin typeface="Open Sans" pitchFamily="34" charset="0"/>
              </a:rPr>
              <a:t>trẻ</a:t>
            </a:r>
            <a:r>
              <a:rPr lang="en-US" altLang="en-US" i="1" dirty="0" smtClean="0">
                <a:solidFill>
                  <a:srgbClr val="555555"/>
                </a:solidFill>
                <a:latin typeface="Open Sans" pitchFamily="34" charset="0"/>
              </a:rPr>
              <a:t> </a:t>
            </a:r>
            <a:r>
              <a:rPr lang="en-US" altLang="en-US" i="1" dirty="0" err="1" smtClean="0">
                <a:solidFill>
                  <a:srgbClr val="555555"/>
                </a:solidFill>
                <a:latin typeface="Open Sans" pitchFamily="34" charset="0"/>
              </a:rPr>
              <a:t>mắc</a:t>
            </a:r>
            <a:r>
              <a:rPr lang="en-US" altLang="en-US" i="1" dirty="0" smtClean="0">
                <a:solidFill>
                  <a:srgbClr val="555555"/>
                </a:solidFill>
                <a:latin typeface="Open Sans" pitchFamily="34" charset="0"/>
              </a:rPr>
              <a:t> </a:t>
            </a:r>
            <a:r>
              <a:rPr lang="en-US" altLang="en-US" i="1" dirty="0" err="1" smtClean="0">
                <a:solidFill>
                  <a:srgbClr val="555555"/>
                </a:solidFill>
                <a:latin typeface="Open Sans" pitchFamily="34" charset="0"/>
              </a:rPr>
              <a:t>hội</a:t>
            </a:r>
            <a:r>
              <a:rPr lang="en-US" altLang="en-US" i="1" dirty="0" smtClean="0">
                <a:solidFill>
                  <a:srgbClr val="555555"/>
                </a:solidFill>
                <a:latin typeface="Open Sans" pitchFamily="34" charset="0"/>
              </a:rPr>
              <a:t> </a:t>
            </a:r>
            <a:r>
              <a:rPr lang="en-US" altLang="en-US" i="1" dirty="0" err="1" smtClean="0">
                <a:solidFill>
                  <a:srgbClr val="555555"/>
                </a:solidFill>
                <a:latin typeface="Open Sans" pitchFamily="34" charset="0"/>
              </a:rPr>
              <a:t>chứng</a:t>
            </a:r>
            <a:r>
              <a:rPr lang="en-US" altLang="en-US" i="1" dirty="0" smtClean="0">
                <a:solidFill>
                  <a:srgbClr val="555555"/>
                </a:solidFill>
                <a:latin typeface="Open Sans" pitchFamily="34" charset="0"/>
              </a:rPr>
              <a:t> </a:t>
            </a:r>
            <a:r>
              <a:rPr lang="en-US" altLang="en-US" i="1" dirty="0" err="1" smtClean="0">
                <a:solidFill>
                  <a:srgbClr val="555555"/>
                </a:solidFill>
                <a:latin typeface="Open Sans" pitchFamily="34" charset="0"/>
              </a:rPr>
              <a:t>Patau</a:t>
            </a:r>
            <a:r>
              <a:rPr lang="en-US" altLang="en-US" i="1" dirty="0" smtClean="0">
                <a:solidFill>
                  <a:srgbClr val="555555"/>
                </a:solidFill>
                <a:latin typeface="Open Sans" pitchFamily="34" charset="0"/>
              </a:rPr>
              <a:t>; </a:t>
            </a:r>
            <a:r>
              <a:rPr lang="en-US" altLang="en-US" i="1" dirty="0" err="1" smtClean="0">
                <a:solidFill>
                  <a:srgbClr val="555555"/>
                </a:solidFill>
                <a:latin typeface="Open Sans" pitchFamily="34" charset="0"/>
              </a:rPr>
              <a:t>bàn</a:t>
            </a:r>
            <a:r>
              <a:rPr lang="en-US" altLang="en-US" i="1" dirty="0" smtClean="0">
                <a:solidFill>
                  <a:srgbClr val="555555"/>
                </a:solidFill>
                <a:latin typeface="Open Sans" pitchFamily="34" charset="0"/>
              </a:rPr>
              <a:t> </a:t>
            </a:r>
            <a:r>
              <a:rPr lang="en-US" altLang="en-US" i="1" dirty="0" err="1" smtClean="0">
                <a:solidFill>
                  <a:srgbClr val="555555"/>
                </a:solidFill>
                <a:latin typeface="Open Sans" pitchFamily="34" charset="0"/>
              </a:rPr>
              <a:t>tay</a:t>
            </a:r>
            <a:r>
              <a:rPr lang="en-US" altLang="en-US" i="1" dirty="0" smtClean="0">
                <a:solidFill>
                  <a:srgbClr val="555555"/>
                </a:solidFill>
                <a:latin typeface="Open Sans" pitchFamily="34" charset="0"/>
              </a:rPr>
              <a:t> </a:t>
            </a:r>
            <a:r>
              <a:rPr lang="en-US" altLang="en-US" i="1" dirty="0" err="1" smtClean="0">
                <a:solidFill>
                  <a:srgbClr val="555555"/>
                </a:solidFill>
                <a:latin typeface="Open Sans" pitchFamily="34" charset="0"/>
              </a:rPr>
              <a:t>thừa</a:t>
            </a:r>
            <a:r>
              <a:rPr lang="en-US" altLang="en-US" i="1" dirty="0" smtClean="0">
                <a:solidFill>
                  <a:srgbClr val="555555"/>
                </a:solidFill>
                <a:latin typeface="Open Sans" pitchFamily="34" charset="0"/>
              </a:rPr>
              <a:t> </a:t>
            </a:r>
            <a:r>
              <a:rPr lang="en-US" altLang="en-US" i="1" dirty="0" err="1" smtClean="0">
                <a:solidFill>
                  <a:srgbClr val="555555"/>
                </a:solidFill>
                <a:latin typeface="Open Sans" pitchFamily="34" charset="0"/>
              </a:rPr>
              <a:t>ngón</a:t>
            </a:r>
            <a:r>
              <a:rPr lang="en-US" altLang="en-US" i="1" dirty="0" smtClean="0">
                <a:solidFill>
                  <a:srgbClr val="555555"/>
                </a:solidFill>
                <a:latin typeface="Open Sans" pitchFamily="34" charset="0"/>
              </a:rPr>
              <a:t> </a:t>
            </a:r>
            <a:r>
              <a:rPr lang="en-US" altLang="en-US" i="1" dirty="0" err="1" smtClean="0">
                <a:solidFill>
                  <a:srgbClr val="555555"/>
                </a:solidFill>
                <a:latin typeface="Open Sans" pitchFamily="34" charset="0"/>
              </a:rPr>
              <a:t>sau</a:t>
            </a:r>
            <a:r>
              <a:rPr lang="en-US" altLang="en-US" i="1" dirty="0" smtClean="0">
                <a:solidFill>
                  <a:srgbClr val="555555"/>
                </a:solidFill>
                <a:latin typeface="Open Sans" pitchFamily="34" charset="0"/>
              </a:rPr>
              <a:t> </a:t>
            </a:r>
            <a:r>
              <a:rPr lang="en-US" altLang="en-US" i="1" dirty="0" err="1" smtClean="0">
                <a:solidFill>
                  <a:srgbClr val="555555"/>
                </a:solidFill>
                <a:latin typeface="Open Sans" pitchFamily="34" charset="0"/>
              </a:rPr>
              <a:t>trục</a:t>
            </a:r>
            <a:endParaRPr lang="en-US" altLang="en-US" dirty="0" smtClean="0"/>
          </a:p>
        </p:txBody>
      </p:sp>
      <p:pic>
        <p:nvPicPr>
          <p:cNvPr id="90116" name="Picture 3"/>
          <p:cNvPicPr>
            <a:picLocks noChangeAspect="1"/>
          </p:cNvPicPr>
          <p:nvPr/>
        </p:nvPicPr>
        <p:blipFill>
          <a:blip r:embed="rId2"/>
          <a:srcRect/>
          <a:stretch>
            <a:fillRect/>
          </a:stretch>
        </p:blipFill>
        <p:spPr bwMode="auto">
          <a:xfrm>
            <a:off x="-33338" y="274638"/>
            <a:ext cx="9144001"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1" name="Rectangle 3"/>
          <p:cNvSpPr>
            <a:spLocks noGrp="1"/>
          </p:cNvSpPr>
          <p:nvPr>
            <p:ph idx="1"/>
          </p:nvPr>
        </p:nvSpPr>
        <p:spPr>
          <a:xfrm>
            <a:off x="152400" y="3276600"/>
            <a:ext cx="8991600" cy="987425"/>
          </a:xfrm>
          <a:solidFill>
            <a:schemeClr val="bg1"/>
          </a:solidFill>
        </p:spPr>
        <p:txBody>
          <a:bodyPr/>
          <a:lstStyle/>
          <a:p>
            <a:r>
              <a:rPr lang="en-US" sz="2000" smtClean="0"/>
              <a:t>Khuôn mặt của trẻ mắc hội chứng Edward: (a) nhìn thẳng; (b) nhìn nghiêng; (c) bàn tay điển hình với ngón trỏ đè lên trên ngón giữa </a:t>
            </a:r>
          </a:p>
        </p:txBody>
      </p:sp>
      <p:sp>
        <p:nvSpPr>
          <p:cNvPr id="186372" name="Rectangle 4"/>
          <p:cNvSpPr>
            <a:spLocks noChangeArrowheads="1"/>
          </p:cNvSpPr>
          <p:nvPr/>
        </p:nvSpPr>
        <p:spPr bwMode="auto">
          <a:xfrm>
            <a:off x="914400" y="152400"/>
            <a:ext cx="7538923" cy="523220"/>
          </a:xfrm>
          <a:prstGeom prst="rect">
            <a:avLst/>
          </a:prstGeom>
          <a:noFill/>
          <a:ln w="9525">
            <a:noFill/>
            <a:miter lim="800000"/>
            <a:headEnd/>
            <a:tailEnd/>
          </a:ln>
          <a:effectLst/>
        </p:spPr>
        <p:txBody>
          <a:bodyPr wrap="none" anchor="ctr">
            <a:spAutoFit/>
          </a:bodyPr>
          <a:lstStyle/>
          <a:p>
            <a:r>
              <a:rPr lang="en-US" sz="2800" b="1" dirty="0" err="1">
                <a:solidFill>
                  <a:srgbClr val="FF0000"/>
                </a:solidFill>
              </a:rPr>
              <a:t>Hội</a:t>
            </a:r>
            <a:r>
              <a:rPr lang="en-US" sz="2800" b="1" dirty="0">
                <a:solidFill>
                  <a:srgbClr val="FF0000"/>
                </a:solidFill>
              </a:rPr>
              <a:t> </a:t>
            </a:r>
            <a:r>
              <a:rPr lang="en-US" sz="2800" b="1" dirty="0" err="1">
                <a:solidFill>
                  <a:srgbClr val="FF0000"/>
                </a:solidFill>
              </a:rPr>
              <a:t>chứng</a:t>
            </a:r>
            <a:r>
              <a:rPr lang="en-US" sz="2800" b="1" dirty="0">
                <a:solidFill>
                  <a:srgbClr val="FF0000"/>
                </a:solidFill>
              </a:rPr>
              <a:t> </a:t>
            </a:r>
            <a:r>
              <a:rPr lang="en-US" sz="2800" b="1" dirty="0" smtClean="0">
                <a:solidFill>
                  <a:srgbClr val="FF0000"/>
                </a:solidFill>
              </a:rPr>
              <a:t>Edward (</a:t>
            </a:r>
            <a:r>
              <a:rPr lang="en-US" sz="2800" b="1" dirty="0" err="1" smtClean="0">
                <a:solidFill>
                  <a:srgbClr val="FF0000"/>
                </a:solidFill>
              </a:rPr>
              <a:t>Etuốt</a:t>
            </a:r>
            <a:r>
              <a:rPr lang="en-US" sz="2800" b="1" dirty="0" smtClean="0">
                <a:solidFill>
                  <a:srgbClr val="FF0000"/>
                </a:solidFill>
              </a:rPr>
              <a:t>): </a:t>
            </a:r>
            <a:r>
              <a:rPr lang="en-US" sz="2800" b="1" dirty="0" err="1">
                <a:solidFill>
                  <a:srgbClr val="FF0000"/>
                </a:solidFill>
              </a:rPr>
              <a:t>Thể</a:t>
            </a:r>
            <a:r>
              <a:rPr lang="en-US" sz="2800" b="1" dirty="0">
                <a:solidFill>
                  <a:srgbClr val="FF0000"/>
                </a:solidFill>
              </a:rPr>
              <a:t> 3 ở </a:t>
            </a:r>
            <a:r>
              <a:rPr lang="en-US" sz="2800" b="1" dirty="0" err="1">
                <a:solidFill>
                  <a:srgbClr val="FF0000"/>
                </a:solidFill>
              </a:rPr>
              <a:t>cặp</a:t>
            </a:r>
            <a:r>
              <a:rPr lang="en-US" sz="2800" b="1" dirty="0">
                <a:solidFill>
                  <a:srgbClr val="FF0000"/>
                </a:solidFill>
              </a:rPr>
              <a:t> NST </a:t>
            </a:r>
            <a:r>
              <a:rPr lang="en-US" sz="2800" b="1" dirty="0" err="1">
                <a:solidFill>
                  <a:srgbClr val="FF0000"/>
                </a:solidFill>
              </a:rPr>
              <a:t>số</a:t>
            </a:r>
            <a:r>
              <a:rPr lang="en-US" sz="2800" b="1" dirty="0">
                <a:solidFill>
                  <a:srgbClr val="FF0000"/>
                </a:solidFill>
              </a:rPr>
              <a:t> 18 </a:t>
            </a:r>
          </a:p>
        </p:txBody>
      </p:sp>
      <p:pic>
        <p:nvPicPr>
          <p:cNvPr id="186374" name="Picture 6" descr="chandoanditruyen_clip_image008"/>
          <p:cNvPicPr>
            <a:picLocks noChangeAspect="1" noChangeArrowheads="1"/>
          </p:cNvPicPr>
          <p:nvPr/>
        </p:nvPicPr>
        <p:blipFill>
          <a:blip r:embed="rId2"/>
          <a:srcRect/>
          <a:stretch>
            <a:fillRect/>
          </a:stretch>
        </p:blipFill>
        <p:spPr bwMode="auto">
          <a:xfrm>
            <a:off x="457200" y="609600"/>
            <a:ext cx="8077200" cy="2692400"/>
          </a:xfrm>
          <a:prstGeom prst="rect">
            <a:avLst/>
          </a:prstGeom>
          <a:noFill/>
        </p:spPr>
      </p:pic>
      <p:sp>
        <p:nvSpPr>
          <p:cNvPr id="186375" name="Rectangle 7"/>
          <p:cNvSpPr>
            <a:spLocks noChangeArrowheads="1"/>
          </p:cNvSpPr>
          <p:nvPr/>
        </p:nvSpPr>
        <p:spPr bwMode="auto">
          <a:xfrm>
            <a:off x="0" y="4040188"/>
            <a:ext cx="9144000" cy="2771775"/>
          </a:xfrm>
          <a:prstGeom prst="rect">
            <a:avLst/>
          </a:prstGeom>
          <a:solidFill>
            <a:schemeClr val="bg1"/>
          </a:solidFill>
          <a:ln w="9525">
            <a:noFill/>
            <a:miter lim="800000"/>
            <a:headEnd/>
            <a:tailEnd/>
          </a:ln>
          <a:effectLst/>
        </p:spPr>
        <p:txBody>
          <a:bodyPr anchor="ctr">
            <a:spAutoFit/>
          </a:bodyPr>
          <a:lstStyle/>
          <a:p>
            <a:r>
              <a:rPr lang="en-US" sz="2200" b="1"/>
              <a:t>Trẻ có trọng lượng sơ sinh thấp. Khuôn mặt điển hình với tai nhỏ, vành tai vễnh ra ngoài, miệng nhỏ, há ra khó khăn. Xương ức ngắn. Bàn tay điển hình với ngón trỏ đè lên trên ngón giữa. Hầu hết các trẻ này đều mắc các dị tật bẩm sinh quan trọng như tật tim bẩm sinh, thoát vị rốn, thoát vị hoành… Khoảng 50% trẻ mắc hội chứng này chết trong tháng đầu tiên, khoảng 10% sống đến 12 tháng tuổi. Các trường hợp sống tới tuổi thiếu nhi có hiện tượng chậm phát triển nặng nề, hầu hết trẻ không thể đi được. </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Content Placeholder 3"/>
          <p:cNvPicPr>
            <a:picLocks noGrp="1" noChangeAspect="1"/>
          </p:cNvPicPr>
          <p:nvPr>
            <p:ph idx="1"/>
          </p:nvPr>
        </p:nvPicPr>
        <p:blipFill>
          <a:blip r:embed="rId2"/>
          <a:srcRect/>
          <a:stretch>
            <a:fillRect/>
          </a:stretch>
        </p:blipFill>
        <p:spPr>
          <a:xfrm>
            <a:off x="3657600" y="184150"/>
            <a:ext cx="5105400" cy="4311650"/>
          </a:xfrm>
        </p:spPr>
      </p:pic>
      <p:pic>
        <p:nvPicPr>
          <p:cNvPr id="91139" name="Picture 4"/>
          <p:cNvPicPr>
            <a:picLocks noChangeAspect="1"/>
          </p:cNvPicPr>
          <p:nvPr/>
        </p:nvPicPr>
        <p:blipFill>
          <a:blip r:embed="rId3"/>
          <a:srcRect/>
          <a:stretch>
            <a:fillRect/>
          </a:stretch>
        </p:blipFill>
        <p:spPr bwMode="auto">
          <a:xfrm>
            <a:off x="5649913" y="26988"/>
            <a:ext cx="3505200" cy="4389437"/>
          </a:xfrm>
          <a:prstGeom prst="rect">
            <a:avLst/>
          </a:prstGeom>
          <a:noFill/>
          <a:ln w="9525">
            <a:noFill/>
            <a:miter lim="800000"/>
            <a:headEnd/>
            <a:tailEnd/>
          </a:ln>
        </p:spPr>
      </p:pic>
      <p:sp>
        <p:nvSpPr>
          <p:cNvPr id="91140" name="Rectangle 5"/>
          <p:cNvSpPr>
            <a:spLocks noChangeArrowheads="1"/>
          </p:cNvSpPr>
          <p:nvPr/>
        </p:nvSpPr>
        <p:spPr bwMode="auto">
          <a:xfrm>
            <a:off x="228600" y="260350"/>
            <a:ext cx="5029200" cy="4524375"/>
          </a:xfrm>
          <a:prstGeom prst="rect">
            <a:avLst/>
          </a:prstGeom>
          <a:noFill/>
          <a:ln w="9525">
            <a:noFill/>
            <a:miter lim="800000"/>
            <a:headEnd/>
            <a:tailEnd/>
          </a:ln>
        </p:spPr>
        <p:txBody>
          <a:bodyPr>
            <a:spAutoFit/>
          </a:bodyPr>
          <a:lstStyle/>
          <a:p>
            <a:pPr algn="just"/>
            <a:r>
              <a:rPr lang="vi-VN" altLang="en-US" dirty="0">
                <a:solidFill>
                  <a:srgbClr val="555555"/>
                </a:solidFill>
                <a:latin typeface="Open Sans" pitchFamily="34" charset="0"/>
              </a:rPr>
              <a:t>Trẻ có trọng lượng sơ sinh thấp. Khuôn mặt điển hình với tai nhỏ, vành tai vễnh ra ngoài, miệng nhỏ, há ra khó khăn. Xương ức ngắn. Bàn tay điển hình với ngón trỏ đè lên trên ngón giữa. Hầu hết các trẻ này đều mắc các dị tật bẩm sinh quan trọng như tật tim bẩm sinh (thường là khuyết tật của vách ngăn tâm thất), thoát vị rốn, thoát vị hoành v.v... </a:t>
            </a:r>
          </a:p>
          <a:p>
            <a:pPr algn="just"/>
            <a:r>
              <a:rPr lang="vi-VN" altLang="en-US" dirty="0">
                <a:solidFill>
                  <a:srgbClr val="555555"/>
                </a:solidFill>
                <a:latin typeface="Open Sans" pitchFamily="34" charset="0"/>
              </a:rPr>
              <a:t>Khoảng 50% trẻ mắc hội </a:t>
            </a:r>
          </a:p>
          <a:p>
            <a:pPr algn="just"/>
            <a:r>
              <a:rPr lang="vi-VN" altLang="en-US" dirty="0">
                <a:solidFill>
                  <a:srgbClr val="555555"/>
                </a:solidFill>
                <a:latin typeface="Open Sans" pitchFamily="34" charset="0"/>
              </a:rPr>
              <a:t>chứng này chết trong tháng</a:t>
            </a:r>
          </a:p>
          <a:p>
            <a:pPr algn="just"/>
            <a:r>
              <a:rPr lang="vi-VN" altLang="en-US" dirty="0">
                <a:solidFill>
                  <a:srgbClr val="555555"/>
                </a:solidFill>
                <a:latin typeface="Open Sans" pitchFamily="34" charset="0"/>
              </a:rPr>
              <a:t> đầu tiên, chỉ có khoảng </a:t>
            </a:r>
          </a:p>
          <a:p>
            <a:pPr algn="just"/>
            <a:r>
              <a:rPr lang="vi-VN" altLang="en-US" dirty="0">
                <a:solidFill>
                  <a:srgbClr val="555555"/>
                </a:solidFill>
                <a:latin typeface="Open Sans" pitchFamily="34" charset="0"/>
              </a:rPr>
              <a:t>10% sống đến 12 tháng tuổi. </a:t>
            </a:r>
          </a:p>
          <a:p>
            <a:pPr algn="just"/>
            <a:r>
              <a:rPr lang="vi-VN" altLang="en-US" dirty="0">
                <a:solidFill>
                  <a:srgbClr val="555555"/>
                </a:solidFill>
                <a:latin typeface="Open Sans" pitchFamily="34" charset="0"/>
              </a:rPr>
              <a:t>Các trường hợp thể tam nhiễm</a:t>
            </a:r>
          </a:p>
          <a:p>
            <a:pPr algn="just"/>
            <a:r>
              <a:rPr lang="vi-VN" altLang="en-US" dirty="0">
                <a:solidFill>
                  <a:srgbClr val="555555"/>
                </a:solidFill>
                <a:latin typeface="Open Sans" pitchFamily="34" charset="0"/>
              </a:rPr>
              <a:t> 18 sống tới tuổi thiếu nhi có</a:t>
            </a:r>
          </a:p>
          <a:p>
            <a:pPr algn="just"/>
            <a:r>
              <a:rPr lang="vi-VN" altLang="en-US" dirty="0">
                <a:solidFill>
                  <a:srgbClr val="555555"/>
                </a:solidFill>
                <a:latin typeface="Open Sans" pitchFamily="34" charset="0"/>
              </a:rPr>
              <a:t> hiện tượng chậm phát triển</a:t>
            </a:r>
          </a:p>
          <a:p>
            <a:pPr algn="just"/>
            <a:r>
              <a:rPr lang="vi-VN" altLang="en-US" dirty="0">
                <a:solidFill>
                  <a:srgbClr val="555555"/>
                </a:solidFill>
                <a:latin typeface="Open Sans" pitchFamily="34" charset="0"/>
              </a:rPr>
              <a:t> nặng nề, hầu hết trẻ không thể đi được.</a:t>
            </a:r>
          </a:p>
        </p:txBody>
      </p:sp>
      <p:sp>
        <p:nvSpPr>
          <p:cNvPr id="91141" name="Rectangle 6"/>
          <p:cNvSpPr>
            <a:spLocks noChangeArrowheads="1"/>
          </p:cNvSpPr>
          <p:nvPr/>
        </p:nvSpPr>
        <p:spPr bwMode="auto">
          <a:xfrm>
            <a:off x="1079500" y="-26988"/>
            <a:ext cx="3327400" cy="368301"/>
          </a:xfrm>
          <a:prstGeom prst="rect">
            <a:avLst/>
          </a:prstGeom>
          <a:noFill/>
          <a:ln w="9525">
            <a:noFill/>
            <a:miter lim="800000"/>
            <a:headEnd/>
            <a:tailEnd/>
          </a:ln>
        </p:spPr>
        <p:txBody>
          <a:bodyPr wrap="none">
            <a:spAutoFit/>
          </a:bodyPr>
          <a:lstStyle/>
          <a:p>
            <a:r>
              <a:rPr lang="en-US" altLang="en-US" b="1">
                <a:solidFill>
                  <a:srgbClr val="000000"/>
                </a:solidFill>
                <a:latin typeface="Tahoma" pitchFamily="34" charset="0"/>
              </a:rPr>
              <a:t>Hội chứng Edwards</a:t>
            </a:r>
            <a:r>
              <a:rPr lang="vi-VN" altLang="en-US" b="1">
                <a:solidFill>
                  <a:srgbClr val="000000"/>
                </a:solidFill>
                <a:latin typeface="Tahoma" pitchFamily="34" charset="0"/>
              </a:rPr>
              <a:t> (etuot)</a:t>
            </a:r>
            <a:endParaRPr lang="en-US" altLang="en-US" b="1">
              <a:solidFill>
                <a:srgbClr val="000000"/>
              </a:solidFill>
              <a:latin typeface="Tahoma" pitchFamily="34" charset="0"/>
            </a:endParaRPr>
          </a:p>
        </p:txBody>
      </p:sp>
      <p:pic>
        <p:nvPicPr>
          <p:cNvPr id="91142" name="Picture 8"/>
          <p:cNvPicPr>
            <a:picLocks noChangeAspect="1"/>
          </p:cNvPicPr>
          <p:nvPr/>
        </p:nvPicPr>
        <p:blipFill>
          <a:blip r:embed="rId4"/>
          <a:srcRect/>
          <a:stretch>
            <a:fillRect/>
          </a:stretch>
        </p:blipFill>
        <p:spPr bwMode="auto">
          <a:xfrm>
            <a:off x="11113" y="4784725"/>
            <a:ext cx="9144000"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Grp="1" noChangeArrowheads="1"/>
          </p:cNvSpPr>
          <p:nvPr>
            <p:ph type="title"/>
          </p:nvPr>
        </p:nvSpPr>
        <p:spPr bwMode="auto">
          <a:xfrm>
            <a:off x="457200" y="274638"/>
            <a:ext cx="8229600" cy="954107"/>
          </a:xfrm>
          <a:prstGeom prst="rect">
            <a:avLst/>
          </a:prstGeom>
          <a:noFill/>
          <a:ln w="9525">
            <a:noFill/>
            <a:miter lim="800000"/>
            <a:headEnd/>
            <a:tailEnd/>
          </a:ln>
          <a:effectLst/>
        </p:spPr>
        <p:txBody>
          <a:bodyPr wrap="square">
            <a:spAutoFit/>
          </a:bodyPr>
          <a:lstStyle/>
          <a:p>
            <a:pPr algn="ctr">
              <a:spcBef>
                <a:spcPct val="50000"/>
              </a:spcBef>
            </a:pPr>
            <a:r>
              <a:rPr lang="en-US" sz="2800" b="1" dirty="0" smtClean="0">
                <a:solidFill>
                  <a:srgbClr val="00B050"/>
                </a:solidFill>
              </a:rPr>
              <a:t>TỔNG HỢP MỘT </a:t>
            </a:r>
            <a:r>
              <a:rPr lang="en-US" sz="2800" b="1" dirty="0">
                <a:solidFill>
                  <a:srgbClr val="00B050"/>
                </a:solidFill>
              </a:rPr>
              <a:t>SỐ KIỂU ĐỘT BIẾN THỂ BA Ở CẶP NST </a:t>
            </a:r>
            <a:r>
              <a:rPr lang="en-US" sz="2800" b="1" dirty="0" smtClean="0">
                <a:solidFill>
                  <a:srgbClr val="00B050"/>
                </a:solidFill>
              </a:rPr>
              <a:t>THƯỜNG CỦA </a:t>
            </a:r>
            <a:r>
              <a:rPr lang="en-US" sz="2800" b="1" dirty="0">
                <a:solidFill>
                  <a:srgbClr val="00B050"/>
                </a:solidFill>
              </a:rPr>
              <a:t>NGƯỜI</a:t>
            </a:r>
          </a:p>
        </p:txBody>
      </p:sp>
      <p:sp>
        <p:nvSpPr>
          <p:cNvPr id="3" name="TextBox 2"/>
          <p:cNvSpPr txBox="1"/>
          <p:nvPr/>
        </p:nvSpPr>
        <p:spPr>
          <a:xfrm>
            <a:off x="2743200" y="1905000"/>
            <a:ext cx="4419600" cy="1569660"/>
          </a:xfrm>
          <a:prstGeom prst="rect">
            <a:avLst/>
          </a:prstGeom>
          <a:noFill/>
        </p:spPr>
        <p:txBody>
          <a:bodyPr wrap="square" rtlCol="0">
            <a:spAutoFit/>
          </a:bodyPr>
          <a:lstStyle/>
          <a:p>
            <a:pPr marL="342900" indent="-342900">
              <a:buAutoNum type="arabicPeriod"/>
            </a:pPr>
            <a:r>
              <a:rPr lang="en-US" sz="3200" b="1" dirty="0" err="1" smtClean="0"/>
              <a:t>Đao</a:t>
            </a:r>
            <a:endParaRPr lang="en-US" sz="3200" b="1" dirty="0" smtClean="0"/>
          </a:p>
          <a:p>
            <a:pPr marL="342900" indent="-342900">
              <a:buAutoNum type="arabicPeriod"/>
            </a:pPr>
            <a:r>
              <a:rPr lang="en-US" sz="3200" b="1" dirty="0" err="1" smtClean="0"/>
              <a:t>Hội</a:t>
            </a:r>
            <a:r>
              <a:rPr lang="en-US" sz="3200" b="1" dirty="0" smtClean="0"/>
              <a:t> </a:t>
            </a:r>
            <a:r>
              <a:rPr lang="en-US" sz="3200" b="1" dirty="0" err="1" smtClean="0"/>
              <a:t>chứng</a:t>
            </a:r>
            <a:r>
              <a:rPr lang="en-US" sz="3200" b="1" dirty="0" smtClean="0"/>
              <a:t> </a:t>
            </a:r>
            <a:r>
              <a:rPr lang="en-US" sz="3200" b="1" dirty="0" err="1" smtClean="0"/>
              <a:t>Etuot</a:t>
            </a:r>
            <a:endParaRPr lang="en-US" sz="3200" b="1" dirty="0" smtClean="0"/>
          </a:p>
          <a:p>
            <a:pPr marL="342900" indent="-342900">
              <a:buAutoNum type="arabicPeriod"/>
            </a:pPr>
            <a:r>
              <a:rPr lang="en-US" sz="3200" b="1" dirty="0" err="1" smtClean="0"/>
              <a:t>Hội</a:t>
            </a:r>
            <a:r>
              <a:rPr lang="en-US" sz="3200" b="1" dirty="0" smtClean="0"/>
              <a:t> </a:t>
            </a:r>
            <a:r>
              <a:rPr lang="en-US" sz="3200" b="1" dirty="0" err="1" smtClean="0"/>
              <a:t>chứng</a:t>
            </a:r>
            <a:r>
              <a:rPr lang="en-US" sz="3200" b="1" dirty="0" smtClean="0"/>
              <a:t> </a:t>
            </a:r>
            <a:r>
              <a:rPr lang="en-US" sz="3200" b="1" dirty="0" err="1" smtClean="0"/>
              <a:t>Ptau</a:t>
            </a:r>
            <a:r>
              <a:rPr lang="en-US" sz="3200" b="1" dirty="0" smtClean="0"/>
              <a:t>.</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362200"/>
            <a:ext cx="3048000" cy="3276600"/>
          </a:xfrm>
        </p:spPr>
        <p:txBody>
          <a:bodyPr>
            <a:normAutofit fontScale="85000" lnSpcReduction="10000"/>
          </a:bodyPr>
          <a:lstStyle/>
          <a:p>
            <a:pPr>
              <a:buFont typeface="Wingdings" pitchFamily="2" charset="2"/>
              <a:buNone/>
            </a:pPr>
            <a:endParaRPr lang="en-US" b="1" smtClean="0"/>
          </a:p>
          <a:p>
            <a:pPr algn="ctr">
              <a:buFont typeface="Wingdings" pitchFamily="2" charset="2"/>
              <a:buNone/>
            </a:pPr>
            <a:r>
              <a:rPr lang="en-US" b="1" smtClean="0">
                <a:solidFill>
                  <a:srgbClr val="FF0066"/>
                </a:solidFill>
              </a:rPr>
              <a:t>XXX </a:t>
            </a:r>
          </a:p>
          <a:p>
            <a:pPr>
              <a:buFont typeface="Wingdings" pitchFamily="2" charset="2"/>
              <a:buNone/>
            </a:pPr>
            <a:r>
              <a:rPr lang="en-US" b="1" smtClean="0">
                <a:solidFill>
                  <a:srgbClr val="FF0066"/>
                </a:solidFill>
              </a:rPr>
              <a:t>  (Hội chứng 3X)</a:t>
            </a:r>
            <a:r>
              <a:rPr lang="en-US" b="1" smtClean="0"/>
              <a:t> </a:t>
            </a:r>
          </a:p>
          <a:p>
            <a:pPr>
              <a:buFont typeface="Wingdings" pitchFamily="2" charset="2"/>
              <a:buNone/>
            </a:pPr>
            <a:r>
              <a:rPr lang="en-US" b="1" smtClean="0"/>
              <a:t>   Gặp ở nữ, buồng trứng, dạ con không phát triển, khó có con.</a:t>
            </a:r>
          </a:p>
        </p:txBody>
      </p:sp>
      <p:pic>
        <p:nvPicPr>
          <p:cNvPr id="4" name="Picture 3" descr="Hinh 1"/>
          <p:cNvPicPr>
            <a:picLocks noChangeAspect="1" noChangeArrowheads="1"/>
          </p:cNvPicPr>
          <p:nvPr/>
        </p:nvPicPr>
        <p:blipFill>
          <a:blip r:embed="rId3"/>
          <a:srcRect/>
          <a:stretch>
            <a:fillRect/>
          </a:stretch>
        </p:blipFill>
        <p:spPr bwMode="auto">
          <a:xfrm>
            <a:off x="2743200" y="2057400"/>
            <a:ext cx="6019800" cy="4284663"/>
          </a:xfrm>
          <a:prstGeom prst="rect">
            <a:avLst/>
          </a:prstGeom>
          <a:noFill/>
          <a:ln w="9525">
            <a:noFill/>
            <a:miter lim="800000"/>
            <a:headEnd/>
            <a:tailEnd/>
          </a:ln>
        </p:spPr>
      </p:pic>
      <p:sp>
        <p:nvSpPr>
          <p:cNvPr id="49157" name="Text Box 5"/>
          <p:cNvSpPr txBox="1">
            <a:spLocks noChangeArrowheads="1"/>
          </p:cNvSpPr>
          <p:nvPr/>
        </p:nvSpPr>
        <p:spPr bwMode="auto">
          <a:xfrm>
            <a:off x="685800" y="381000"/>
            <a:ext cx="7467600" cy="946150"/>
          </a:xfrm>
          <a:prstGeom prst="rect">
            <a:avLst/>
          </a:prstGeom>
          <a:noFill/>
          <a:ln w="9525">
            <a:noFill/>
            <a:miter lim="800000"/>
            <a:headEnd/>
            <a:tailEnd/>
          </a:ln>
          <a:effectLst/>
        </p:spPr>
        <p:txBody>
          <a:bodyPr wrap="square">
            <a:spAutoFit/>
          </a:bodyPr>
          <a:lstStyle/>
          <a:p>
            <a:pPr algn="ctr">
              <a:spcBef>
                <a:spcPct val="50000"/>
              </a:spcBef>
            </a:pPr>
            <a:r>
              <a:rPr lang="en-US" sz="2800" b="1" dirty="0">
                <a:solidFill>
                  <a:srgbClr val="FF0066"/>
                </a:solidFill>
              </a:rPr>
              <a:t>MỘT SỐ KIỂU ĐỘT BIẾN THỂ BA Ở CẶP NST GIỚI TÍNH CỦA NGƯỜI</a:t>
            </a:r>
          </a:p>
        </p:txBody>
      </p:sp>
      <p:sp>
        <p:nvSpPr>
          <p:cNvPr id="49159" name="Rectangle 7" descr="Bouquet"/>
          <p:cNvSpPr>
            <a:spLocks noChangeArrowheads="1"/>
          </p:cNvSpPr>
          <p:nvPr/>
        </p:nvSpPr>
        <p:spPr bwMode="auto">
          <a:xfrm>
            <a:off x="3200400" y="3886200"/>
            <a:ext cx="533400" cy="533400"/>
          </a:xfrm>
          <a:prstGeom prst="rect">
            <a:avLst/>
          </a:prstGeom>
          <a:blipFill dpi="0" rotWithShape="1">
            <a:blip r:embed="rId4"/>
            <a:srcRect/>
            <a:tile tx="0" ty="0" sx="100000" sy="100000" flip="none" algn="tl"/>
          </a:blipFill>
          <a:ln w="9525">
            <a:solidFill>
              <a:schemeClr val="tx1"/>
            </a:solid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par>
                                <p:cTn id="16" presetID="53"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p:cTn id="1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0" dur="500"/>
                                        <p:tgtEl>
                                          <p:spTgt spid="3">
                                            <p:txEl>
                                              <p:pRg st="2" end="2"/>
                                            </p:txEl>
                                          </p:spTgt>
                                        </p:tgtEl>
                                      </p:cBhvr>
                                    </p:animEffect>
                                  </p:childTnLst>
                                </p:cTn>
                              </p:par>
                              <p:par>
                                <p:cTn id="21" presetID="53"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p:cTn id="23"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5"/>
          <p:cNvGrpSpPr>
            <a:grpSpLocks/>
          </p:cNvGrpSpPr>
          <p:nvPr/>
        </p:nvGrpSpPr>
        <p:grpSpPr bwMode="auto">
          <a:xfrm>
            <a:off x="3200400" y="2590800"/>
            <a:ext cx="914400" cy="914400"/>
            <a:chOff x="192" y="48"/>
            <a:chExt cx="912" cy="912"/>
          </a:xfrm>
        </p:grpSpPr>
        <p:sp>
          <p:nvSpPr>
            <p:cNvPr id="3152" name="Oval 3"/>
            <p:cNvSpPr>
              <a:spLocks noChangeArrowheads="1"/>
            </p:cNvSpPr>
            <p:nvPr/>
          </p:nvSpPr>
          <p:spPr bwMode="auto">
            <a:xfrm>
              <a:off x="192" y="48"/>
              <a:ext cx="912" cy="912"/>
            </a:xfrm>
            <a:prstGeom prst="ellipse">
              <a:avLst/>
            </a:prstGeom>
            <a:solidFill>
              <a:schemeClr val="bg1"/>
            </a:solidFill>
            <a:ln w="9525">
              <a:solidFill>
                <a:srgbClr val="0000FF"/>
              </a:solidFill>
              <a:round/>
              <a:headEnd/>
              <a:tailEnd/>
            </a:ln>
          </p:spPr>
          <p:txBody>
            <a:bodyPr wrap="none" anchor="ctr"/>
            <a:lstStyle/>
            <a:p>
              <a:endParaRPr lang="en-US"/>
            </a:p>
          </p:txBody>
        </p:sp>
        <p:sp>
          <p:nvSpPr>
            <p:cNvPr id="3153" name="Freeform 4"/>
            <p:cNvSpPr>
              <a:spLocks/>
            </p:cNvSpPr>
            <p:nvPr/>
          </p:nvSpPr>
          <p:spPr bwMode="auto">
            <a:xfrm>
              <a:off x="262" y="329"/>
              <a:ext cx="101" cy="269"/>
            </a:xfrm>
            <a:custGeom>
              <a:avLst/>
              <a:gdLst>
                <a:gd name="T0" fmla="*/ 101 w 96"/>
                <a:gd name="T1" fmla="*/ 0 h 240"/>
                <a:gd name="T2" fmla="*/ 0 w 96"/>
                <a:gd name="T3" fmla="*/ 108 h 240"/>
                <a:gd name="T4" fmla="*/ 101 w 96"/>
                <a:gd name="T5" fmla="*/ 269 h 240"/>
                <a:gd name="T6" fmla="*/ 0 60000 65536"/>
                <a:gd name="T7" fmla="*/ 0 60000 65536"/>
                <a:gd name="T8" fmla="*/ 0 60000 65536"/>
                <a:gd name="T9" fmla="*/ 0 w 96"/>
                <a:gd name="T10" fmla="*/ 0 h 240"/>
                <a:gd name="T11" fmla="*/ 96 w 96"/>
                <a:gd name="T12" fmla="*/ 240 h 240"/>
              </a:gdLst>
              <a:ahLst/>
              <a:cxnLst>
                <a:cxn ang="T6">
                  <a:pos x="T0" y="T1"/>
                </a:cxn>
                <a:cxn ang="T7">
                  <a:pos x="T2" y="T3"/>
                </a:cxn>
                <a:cxn ang="T8">
                  <a:pos x="T4" y="T5"/>
                </a:cxn>
              </a:cxnLst>
              <a:rect l="T9" t="T10" r="T11" b="T12"/>
              <a:pathLst>
                <a:path w="96" h="240">
                  <a:moveTo>
                    <a:pt x="96" y="0"/>
                  </a:moveTo>
                  <a:cubicBezTo>
                    <a:pt x="48" y="28"/>
                    <a:pt x="0" y="56"/>
                    <a:pt x="0" y="96"/>
                  </a:cubicBezTo>
                  <a:cubicBezTo>
                    <a:pt x="0" y="136"/>
                    <a:pt x="80" y="216"/>
                    <a:pt x="96" y="240"/>
                  </a:cubicBezTo>
                </a:path>
              </a:pathLst>
            </a:custGeom>
            <a:noFill/>
            <a:ln w="38100">
              <a:solidFill>
                <a:srgbClr val="800080"/>
              </a:solidFill>
              <a:round/>
              <a:headEnd/>
              <a:tailEnd/>
            </a:ln>
          </p:spPr>
          <p:txBody>
            <a:bodyPr/>
            <a:lstStyle/>
            <a:p>
              <a:endParaRPr lang="en-US"/>
            </a:p>
          </p:txBody>
        </p:sp>
        <p:sp>
          <p:nvSpPr>
            <p:cNvPr id="3154" name="Freeform 5"/>
            <p:cNvSpPr>
              <a:spLocks/>
            </p:cNvSpPr>
            <p:nvPr/>
          </p:nvSpPr>
          <p:spPr bwMode="auto">
            <a:xfrm>
              <a:off x="402" y="329"/>
              <a:ext cx="101" cy="269"/>
            </a:xfrm>
            <a:custGeom>
              <a:avLst/>
              <a:gdLst>
                <a:gd name="T0" fmla="*/ 101 w 96"/>
                <a:gd name="T1" fmla="*/ 0 h 240"/>
                <a:gd name="T2" fmla="*/ 0 w 96"/>
                <a:gd name="T3" fmla="*/ 108 h 240"/>
                <a:gd name="T4" fmla="*/ 101 w 96"/>
                <a:gd name="T5" fmla="*/ 269 h 240"/>
                <a:gd name="T6" fmla="*/ 0 60000 65536"/>
                <a:gd name="T7" fmla="*/ 0 60000 65536"/>
                <a:gd name="T8" fmla="*/ 0 60000 65536"/>
                <a:gd name="T9" fmla="*/ 0 w 96"/>
                <a:gd name="T10" fmla="*/ 0 h 240"/>
                <a:gd name="T11" fmla="*/ 96 w 96"/>
                <a:gd name="T12" fmla="*/ 240 h 240"/>
              </a:gdLst>
              <a:ahLst/>
              <a:cxnLst>
                <a:cxn ang="T6">
                  <a:pos x="T0" y="T1"/>
                </a:cxn>
                <a:cxn ang="T7">
                  <a:pos x="T2" y="T3"/>
                </a:cxn>
                <a:cxn ang="T8">
                  <a:pos x="T4" y="T5"/>
                </a:cxn>
              </a:cxnLst>
              <a:rect l="T9" t="T10" r="T11" b="T12"/>
              <a:pathLst>
                <a:path w="96" h="240">
                  <a:moveTo>
                    <a:pt x="96" y="0"/>
                  </a:moveTo>
                  <a:cubicBezTo>
                    <a:pt x="48" y="28"/>
                    <a:pt x="0" y="56"/>
                    <a:pt x="0" y="96"/>
                  </a:cubicBezTo>
                  <a:cubicBezTo>
                    <a:pt x="0" y="136"/>
                    <a:pt x="80" y="216"/>
                    <a:pt x="96" y="240"/>
                  </a:cubicBezTo>
                </a:path>
              </a:pathLst>
            </a:custGeom>
            <a:noFill/>
            <a:ln w="38100">
              <a:solidFill>
                <a:srgbClr val="800080"/>
              </a:solidFill>
              <a:round/>
              <a:headEnd/>
              <a:tailEnd/>
            </a:ln>
          </p:spPr>
          <p:txBody>
            <a:bodyPr/>
            <a:lstStyle/>
            <a:p>
              <a:endParaRPr lang="en-US"/>
            </a:p>
          </p:txBody>
        </p:sp>
        <p:sp>
          <p:nvSpPr>
            <p:cNvPr id="3155" name="Freeform 6"/>
            <p:cNvSpPr>
              <a:spLocks/>
            </p:cNvSpPr>
            <p:nvPr/>
          </p:nvSpPr>
          <p:spPr bwMode="auto">
            <a:xfrm flipH="1">
              <a:off x="780" y="329"/>
              <a:ext cx="100" cy="269"/>
            </a:xfrm>
            <a:custGeom>
              <a:avLst/>
              <a:gdLst>
                <a:gd name="T0" fmla="*/ 100 w 96"/>
                <a:gd name="T1" fmla="*/ 0 h 240"/>
                <a:gd name="T2" fmla="*/ 0 w 96"/>
                <a:gd name="T3" fmla="*/ 108 h 240"/>
                <a:gd name="T4" fmla="*/ 100 w 96"/>
                <a:gd name="T5" fmla="*/ 269 h 240"/>
                <a:gd name="T6" fmla="*/ 0 60000 65536"/>
                <a:gd name="T7" fmla="*/ 0 60000 65536"/>
                <a:gd name="T8" fmla="*/ 0 60000 65536"/>
                <a:gd name="T9" fmla="*/ 0 w 96"/>
                <a:gd name="T10" fmla="*/ 0 h 240"/>
                <a:gd name="T11" fmla="*/ 96 w 96"/>
                <a:gd name="T12" fmla="*/ 240 h 240"/>
              </a:gdLst>
              <a:ahLst/>
              <a:cxnLst>
                <a:cxn ang="T6">
                  <a:pos x="T0" y="T1"/>
                </a:cxn>
                <a:cxn ang="T7">
                  <a:pos x="T2" y="T3"/>
                </a:cxn>
                <a:cxn ang="T8">
                  <a:pos x="T4" y="T5"/>
                </a:cxn>
              </a:cxnLst>
              <a:rect l="T9" t="T10" r="T11" b="T12"/>
              <a:pathLst>
                <a:path w="96" h="240">
                  <a:moveTo>
                    <a:pt x="96" y="0"/>
                  </a:moveTo>
                  <a:cubicBezTo>
                    <a:pt x="48" y="28"/>
                    <a:pt x="0" y="56"/>
                    <a:pt x="0" y="96"/>
                  </a:cubicBezTo>
                  <a:cubicBezTo>
                    <a:pt x="0" y="136"/>
                    <a:pt x="80" y="216"/>
                    <a:pt x="96" y="240"/>
                  </a:cubicBezTo>
                </a:path>
              </a:pathLst>
            </a:custGeom>
            <a:noFill/>
            <a:ln w="38100">
              <a:solidFill>
                <a:srgbClr val="800080"/>
              </a:solidFill>
              <a:round/>
              <a:headEnd/>
              <a:tailEnd/>
            </a:ln>
          </p:spPr>
          <p:txBody>
            <a:bodyPr/>
            <a:lstStyle/>
            <a:p>
              <a:endParaRPr lang="en-US"/>
            </a:p>
          </p:txBody>
        </p:sp>
        <p:sp>
          <p:nvSpPr>
            <p:cNvPr id="3156" name="Freeform 7"/>
            <p:cNvSpPr>
              <a:spLocks/>
            </p:cNvSpPr>
            <p:nvPr/>
          </p:nvSpPr>
          <p:spPr bwMode="auto">
            <a:xfrm flipH="1">
              <a:off x="920" y="329"/>
              <a:ext cx="101" cy="269"/>
            </a:xfrm>
            <a:custGeom>
              <a:avLst/>
              <a:gdLst>
                <a:gd name="T0" fmla="*/ 101 w 96"/>
                <a:gd name="T1" fmla="*/ 0 h 240"/>
                <a:gd name="T2" fmla="*/ 0 w 96"/>
                <a:gd name="T3" fmla="*/ 108 h 240"/>
                <a:gd name="T4" fmla="*/ 101 w 96"/>
                <a:gd name="T5" fmla="*/ 269 h 240"/>
                <a:gd name="T6" fmla="*/ 0 60000 65536"/>
                <a:gd name="T7" fmla="*/ 0 60000 65536"/>
                <a:gd name="T8" fmla="*/ 0 60000 65536"/>
                <a:gd name="T9" fmla="*/ 0 w 96"/>
                <a:gd name="T10" fmla="*/ 0 h 240"/>
                <a:gd name="T11" fmla="*/ 96 w 96"/>
                <a:gd name="T12" fmla="*/ 240 h 240"/>
              </a:gdLst>
              <a:ahLst/>
              <a:cxnLst>
                <a:cxn ang="T6">
                  <a:pos x="T0" y="T1"/>
                </a:cxn>
                <a:cxn ang="T7">
                  <a:pos x="T2" y="T3"/>
                </a:cxn>
                <a:cxn ang="T8">
                  <a:pos x="T4" y="T5"/>
                </a:cxn>
              </a:cxnLst>
              <a:rect l="T9" t="T10" r="T11" b="T12"/>
              <a:pathLst>
                <a:path w="96" h="240">
                  <a:moveTo>
                    <a:pt x="96" y="0"/>
                  </a:moveTo>
                  <a:cubicBezTo>
                    <a:pt x="48" y="28"/>
                    <a:pt x="0" y="56"/>
                    <a:pt x="0" y="96"/>
                  </a:cubicBezTo>
                  <a:cubicBezTo>
                    <a:pt x="0" y="136"/>
                    <a:pt x="80" y="216"/>
                    <a:pt x="96" y="240"/>
                  </a:cubicBezTo>
                </a:path>
              </a:pathLst>
            </a:custGeom>
            <a:noFill/>
            <a:ln w="38100">
              <a:solidFill>
                <a:srgbClr val="800080"/>
              </a:solidFill>
              <a:round/>
              <a:headEnd/>
              <a:tailEnd/>
            </a:ln>
          </p:spPr>
          <p:txBody>
            <a:bodyPr/>
            <a:lstStyle/>
            <a:p>
              <a:endParaRPr lang="en-US"/>
            </a:p>
          </p:txBody>
        </p:sp>
        <p:sp>
          <p:nvSpPr>
            <p:cNvPr id="3157" name="Oval 8"/>
            <p:cNvSpPr>
              <a:spLocks noChangeArrowheads="1"/>
            </p:cNvSpPr>
            <p:nvPr/>
          </p:nvSpPr>
          <p:spPr bwMode="auto">
            <a:xfrm>
              <a:off x="543" y="118"/>
              <a:ext cx="101" cy="101"/>
            </a:xfrm>
            <a:prstGeom prst="ellipse">
              <a:avLst/>
            </a:prstGeom>
            <a:solidFill>
              <a:srgbClr val="800080"/>
            </a:solidFill>
            <a:ln w="9525">
              <a:noFill/>
              <a:round/>
              <a:headEnd/>
              <a:tailEnd/>
            </a:ln>
          </p:spPr>
          <p:txBody>
            <a:bodyPr wrap="none" anchor="ctr"/>
            <a:lstStyle/>
            <a:p>
              <a:endParaRPr lang="en-US"/>
            </a:p>
          </p:txBody>
        </p:sp>
        <p:sp>
          <p:nvSpPr>
            <p:cNvPr id="3158" name="Oval 9"/>
            <p:cNvSpPr>
              <a:spLocks noChangeArrowheads="1"/>
            </p:cNvSpPr>
            <p:nvPr/>
          </p:nvSpPr>
          <p:spPr bwMode="auto">
            <a:xfrm>
              <a:off x="683" y="118"/>
              <a:ext cx="101" cy="101"/>
            </a:xfrm>
            <a:prstGeom prst="ellipse">
              <a:avLst/>
            </a:prstGeom>
            <a:solidFill>
              <a:srgbClr val="800080"/>
            </a:solidFill>
            <a:ln w="9525">
              <a:noFill/>
              <a:round/>
              <a:headEnd/>
              <a:tailEnd/>
            </a:ln>
          </p:spPr>
          <p:txBody>
            <a:bodyPr wrap="none" anchor="ctr"/>
            <a:lstStyle/>
            <a:p>
              <a:endParaRPr lang="en-US"/>
            </a:p>
          </p:txBody>
        </p:sp>
        <p:sp>
          <p:nvSpPr>
            <p:cNvPr id="3159" name="Freeform 10"/>
            <p:cNvSpPr>
              <a:spLocks/>
            </p:cNvSpPr>
            <p:nvPr/>
          </p:nvSpPr>
          <p:spPr bwMode="auto">
            <a:xfrm>
              <a:off x="582" y="666"/>
              <a:ext cx="2" cy="244"/>
            </a:xfrm>
            <a:custGeom>
              <a:avLst/>
              <a:gdLst>
                <a:gd name="T0" fmla="*/ 0 w 1"/>
                <a:gd name="T1" fmla="*/ 0 h 144"/>
                <a:gd name="T2" fmla="*/ 0 w 1"/>
                <a:gd name="T3" fmla="*/ 244 h 144"/>
                <a:gd name="T4" fmla="*/ 0 60000 65536"/>
                <a:gd name="T5" fmla="*/ 0 60000 65536"/>
                <a:gd name="T6" fmla="*/ 0 w 1"/>
                <a:gd name="T7" fmla="*/ 0 h 144"/>
                <a:gd name="T8" fmla="*/ 1 w 1"/>
                <a:gd name="T9" fmla="*/ 144 h 144"/>
              </a:gdLst>
              <a:ahLst/>
              <a:cxnLst>
                <a:cxn ang="T4">
                  <a:pos x="T0" y="T1"/>
                </a:cxn>
                <a:cxn ang="T5">
                  <a:pos x="T2" y="T3"/>
                </a:cxn>
              </a:cxnLst>
              <a:rect l="T6" t="T7" r="T8" b="T9"/>
              <a:pathLst>
                <a:path w="1" h="144">
                  <a:moveTo>
                    <a:pt x="0" y="0"/>
                  </a:moveTo>
                  <a:cubicBezTo>
                    <a:pt x="0" y="60"/>
                    <a:pt x="0" y="120"/>
                    <a:pt x="0" y="144"/>
                  </a:cubicBezTo>
                </a:path>
              </a:pathLst>
            </a:custGeom>
            <a:solidFill>
              <a:srgbClr val="800080"/>
            </a:solidFill>
            <a:ln w="38100">
              <a:solidFill>
                <a:srgbClr val="800080"/>
              </a:solidFill>
              <a:round/>
              <a:headEnd/>
              <a:tailEnd/>
            </a:ln>
          </p:spPr>
          <p:txBody>
            <a:bodyPr/>
            <a:lstStyle/>
            <a:p>
              <a:endParaRPr lang="en-US"/>
            </a:p>
          </p:txBody>
        </p:sp>
        <p:sp>
          <p:nvSpPr>
            <p:cNvPr id="3160" name="Freeform 23"/>
            <p:cNvSpPr>
              <a:spLocks/>
            </p:cNvSpPr>
            <p:nvPr/>
          </p:nvSpPr>
          <p:spPr bwMode="auto">
            <a:xfrm>
              <a:off x="696" y="663"/>
              <a:ext cx="2" cy="244"/>
            </a:xfrm>
            <a:custGeom>
              <a:avLst/>
              <a:gdLst>
                <a:gd name="T0" fmla="*/ 0 w 1"/>
                <a:gd name="T1" fmla="*/ 0 h 144"/>
                <a:gd name="T2" fmla="*/ 0 w 1"/>
                <a:gd name="T3" fmla="*/ 244 h 144"/>
                <a:gd name="T4" fmla="*/ 0 60000 65536"/>
                <a:gd name="T5" fmla="*/ 0 60000 65536"/>
                <a:gd name="T6" fmla="*/ 0 w 1"/>
                <a:gd name="T7" fmla="*/ 0 h 144"/>
                <a:gd name="T8" fmla="*/ 1 w 1"/>
                <a:gd name="T9" fmla="*/ 144 h 144"/>
              </a:gdLst>
              <a:ahLst/>
              <a:cxnLst>
                <a:cxn ang="T4">
                  <a:pos x="T0" y="T1"/>
                </a:cxn>
                <a:cxn ang="T5">
                  <a:pos x="T2" y="T3"/>
                </a:cxn>
              </a:cxnLst>
              <a:rect l="T6" t="T7" r="T8" b="T9"/>
              <a:pathLst>
                <a:path w="1" h="144">
                  <a:moveTo>
                    <a:pt x="0" y="0"/>
                  </a:moveTo>
                  <a:cubicBezTo>
                    <a:pt x="0" y="60"/>
                    <a:pt x="0" y="120"/>
                    <a:pt x="0" y="144"/>
                  </a:cubicBezTo>
                </a:path>
              </a:pathLst>
            </a:custGeom>
            <a:solidFill>
              <a:srgbClr val="800080"/>
            </a:solidFill>
            <a:ln w="38100">
              <a:solidFill>
                <a:srgbClr val="800080"/>
              </a:solidFill>
              <a:round/>
              <a:headEnd/>
              <a:tailEnd/>
            </a:ln>
          </p:spPr>
          <p:txBody>
            <a:bodyPr/>
            <a:lstStyle/>
            <a:p>
              <a:endParaRPr lang="en-US"/>
            </a:p>
          </p:txBody>
        </p:sp>
      </p:grpSp>
      <p:sp>
        <p:nvSpPr>
          <p:cNvPr id="3075" name="Text Box 33"/>
          <p:cNvSpPr txBox="1">
            <a:spLocks noChangeArrowheads="1"/>
          </p:cNvSpPr>
          <p:nvPr/>
        </p:nvSpPr>
        <p:spPr bwMode="auto">
          <a:xfrm>
            <a:off x="2819400" y="3505200"/>
            <a:ext cx="2057400" cy="923330"/>
          </a:xfrm>
          <a:prstGeom prst="rect">
            <a:avLst/>
          </a:prstGeom>
          <a:noFill/>
          <a:ln w="9525">
            <a:noFill/>
            <a:miter lim="800000"/>
            <a:headEnd/>
            <a:tailEnd/>
          </a:ln>
        </p:spPr>
        <p:txBody>
          <a:bodyPr wrap="square">
            <a:spAutoFit/>
          </a:bodyPr>
          <a:lstStyle/>
          <a:p>
            <a:pPr>
              <a:spcBef>
                <a:spcPct val="50000"/>
              </a:spcBef>
            </a:pPr>
            <a:r>
              <a:rPr lang="en-US" dirty="0">
                <a:solidFill>
                  <a:srgbClr val="0000FF"/>
                </a:solidFill>
              </a:rPr>
              <a:t>2n = </a:t>
            </a:r>
            <a:r>
              <a:rPr lang="en-US" dirty="0" smtClean="0">
                <a:solidFill>
                  <a:srgbClr val="0000FF"/>
                </a:solidFill>
              </a:rPr>
              <a:t>8 (</a:t>
            </a:r>
            <a:r>
              <a:rPr lang="en-US" dirty="0" err="1" smtClean="0">
                <a:solidFill>
                  <a:srgbClr val="0000FF"/>
                </a:solidFill>
              </a:rPr>
              <a:t>tế</a:t>
            </a:r>
            <a:r>
              <a:rPr lang="en-US" dirty="0" smtClean="0">
                <a:solidFill>
                  <a:srgbClr val="0000FF"/>
                </a:solidFill>
              </a:rPr>
              <a:t> </a:t>
            </a:r>
            <a:r>
              <a:rPr lang="en-US" dirty="0" err="1" smtClean="0">
                <a:solidFill>
                  <a:srgbClr val="0000FF"/>
                </a:solidFill>
              </a:rPr>
              <a:t>bào</a:t>
            </a:r>
            <a:r>
              <a:rPr lang="en-US" dirty="0" smtClean="0">
                <a:solidFill>
                  <a:srgbClr val="0000FF"/>
                </a:solidFill>
              </a:rPr>
              <a:t> </a:t>
            </a:r>
            <a:r>
              <a:rPr lang="en-US" dirty="0" err="1" smtClean="0">
                <a:solidFill>
                  <a:srgbClr val="0000FF"/>
                </a:solidFill>
              </a:rPr>
              <a:t>lưỡng</a:t>
            </a:r>
            <a:r>
              <a:rPr lang="en-US" dirty="0" smtClean="0">
                <a:solidFill>
                  <a:srgbClr val="0000FF"/>
                </a:solidFill>
              </a:rPr>
              <a:t> </a:t>
            </a:r>
            <a:r>
              <a:rPr lang="en-US" dirty="0" err="1" smtClean="0">
                <a:solidFill>
                  <a:srgbClr val="0000FF"/>
                </a:solidFill>
              </a:rPr>
              <a:t>bội</a:t>
            </a:r>
            <a:r>
              <a:rPr lang="en-US" dirty="0" smtClean="0">
                <a:solidFill>
                  <a:srgbClr val="0000FF"/>
                </a:solidFill>
              </a:rPr>
              <a:t> </a:t>
            </a:r>
            <a:r>
              <a:rPr lang="en-US" dirty="0" err="1" smtClean="0">
                <a:solidFill>
                  <a:srgbClr val="0000FF"/>
                </a:solidFill>
              </a:rPr>
              <a:t>bình</a:t>
            </a:r>
            <a:r>
              <a:rPr lang="en-US" dirty="0" smtClean="0">
                <a:solidFill>
                  <a:srgbClr val="0000FF"/>
                </a:solidFill>
              </a:rPr>
              <a:t> </a:t>
            </a:r>
            <a:r>
              <a:rPr lang="en-US" dirty="0" err="1" smtClean="0">
                <a:solidFill>
                  <a:srgbClr val="0000FF"/>
                </a:solidFill>
              </a:rPr>
              <a:t>thường</a:t>
            </a:r>
            <a:r>
              <a:rPr lang="en-US" dirty="0" smtClean="0">
                <a:solidFill>
                  <a:srgbClr val="0000FF"/>
                </a:solidFill>
              </a:rPr>
              <a:t>)</a:t>
            </a:r>
            <a:endParaRPr lang="en-US" dirty="0">
              <a:solidFill>
                <a:srgbClr val="0000FF"/>
              </a:solidFill>
            </a:endParaRPr>
          </a:p>
        </p:txBody>
      </p:sp>
      <p:grpSp>
        <p:nvGrpSpPr>
          <p:cNvPr id="3" name="Group 66"/>
          <p:cNvGrpSpPr>
            <a:grpSpLocks/>
          </p:cNvGrpSpPr>
          <p:nvPr/>
        </p:nvGrpSpPr>
        <p:grpSpPr bwMode="auto">
          <a:xfrm>
            <a:off x="381000" y="3124200"/>
            <a:ext cx="914400" cy="914400"/>
            <a:chOff x="192" y="1008"/>
            <a:chExt cx="912" cy="912"/>
          </a:xfrm>
        </p:grpSpPr>
        <p:sp>
          <p:nvSpPr>
            <p:cNvPr id="3144" name="Oval 36"/>
            <p:cNvSpPr>
              <a:spLocks noChangeArrowheads="1"/>
            </p:cNvSpPr>
            <p:nvPr/>
          </p:nvSpPr>
          <p:spPr bwMode="auto">
            <a:xfrm>
              <a:off x="192" y="1008"/>
              <a:ext cx="912" cy="912"/>
            </a:xfrm>
            <a:prstGeom prst="ellipse">
              <a:avLst/>
            </a:prstGeom>
            <a:solidFill>
              <a:schemeClr val="bg1"/>
            </a:solidFill>
            <a:ln w="9525">
              <a:solidFill>
                <a:srgbClr val="0000FF"/>
              </a:solidFill>
              <a:round/>
              <a:headEnd/>
              <a:tailEnd/>
            </a:ln>
          </p:spPr>
          <p:txBody>
            <a:bodyPr wrap="none" anchor="ctr"/>
            <a:lstStyle/>
            <a:p>
              <a:endParaRPr lang="en-US"/>
            </a:p>
          </p:txBody>
        </p:sp>
        <p:sp>
          <p:nvSpPr>
            <p:cNvPr id="3145" name="Freeform 37"/>
            <p:cNvSpPr>
              <a:spLocks/>
            </p:cNvSpPr>
            <p:nvPr/>
          </p:nvSpPr>
          <p:spPr bwMode="auto">
            <a:xfrm>
              <a:off x="262" y="1289"/>
              <a:ext cx="101" cy="269"/>
            </a:xfrm>
            <a:custGeom>
              <a:avLst/>
              <a:gdLst>
                <a:gd name="T0" fmla="*/ 101 w 96"/>
                <a:gd name="T1" fmla="*/ 0 h 240"/>
                <a:gd name="T2" fmla="*/ 0 w 96"/>
                <a:gd name="T3" fmla="*/ 108 h 240"/>
                <a:gd name="T4" fmla="*/ 101 w 96"/>
                <a:gd name="T5" fmla="*/ 269 h 240"/>
                <a:gd name="T6" fmla="*/ 0 60000 65536"/>
                <a:gd name="T7" fmla="*/ 0 60000 65536"/>
                <a:gd name="T8" fmla="*/ 0 60000 65536"/>
                <a:gd name="T9" fmla="*/ 0 w 96"/>
                <a:gd name="T10" fmla="*/ 0 h 240"/>
                <a:gd name="T11" fmla="*/ 96 w 96"/>
                <a:gd name="T12" fmla="*/ 240 h 240"/>
              </a:gdLst>
              <a:ahLst/>
              <a:cxnLst>
                <a:cxn ang="T6">
                  <a:pos x="T0" y="T1"/>
                </a:cxn>
                <a:cxn ang="T7">
                  <a:pos x="T2" y="T3"/>
                </a:cxn>
                <a:cxn ang="T8">
                  <a:pos x="T4" y="T5"/>
                </a:cxn>
              </a:cxnLst>
              <a:rect l="T9" t="T10" r="T11" b="T12"/>
              <a:pathLst>
                <a:path w="96" h="240">
                  <a:moveTo>
                    <a:pt x="96" y="0"/>
                  </a:moveTo>
                  <a:cubicBezTo>
                    <a:pt x="48" y="28"/>
                    <a:pt x="0" y="56"/>
                    <a:pt x="0" y="96"/>
                  </a:cubicBezTo>
                  <a:cubicBezTo>
                    <a:pt x="0" y="136"/>
                    <a:pt x="80" y="216"/>
                    <a:pt x="96" y="240"/>
                  </a:cubicBezTo>
                </a:path>
              </a:pathLst>
            </a:custGeom>
            <a:noFill/>
            <a:ln w="38100">
              <a:solidFill>
                <a:srgbClr val="800080"/>
              </a:solidFill>
              <a:round/>
              <a:headEnd/>
              <a:tailEnd/>
            </a:ln>
          </p:spPr>
          <p:txBody>
            <a:bodyPr/>
            <a:lstStyle/>
            <a:p>
              <a:endParaRPr lang="en-US"/>
            </a:p>
          </p:txBody>
        </p:sp>
        <p:sp>
          <p:nvSpPr>
            <p:cNvPr id="3146" name="Freeform 38"/>
            <p:cNvSpPr>
              <a:spLocks/>
            </p:cNvSpPr>
            <p:nvPr/>
          </p:nvSpPr>
          <p:spPr bwMode="auto">
            <a:xfrm>
              <a:off x="402" y="1289"/>
              <a:ext cx="101" cy="269"/>
            </a:xfrm>
            <a:custGeom>
              <a:avLst/>
              <a:gdLst>
                <a:gd name="T0" fmla="*/ 101 w 96"/>
                <a:gd name="T1" fmla="*/ 0 h 240"/>
                <a:gd name="T2" fmla="*/ 0 w 96"/>
                <a:gd name="T3" fmla="*/ 108 h 240"/>
                <a:gd name="T4" fmla="*/ 101 w 96"/>
                <a:gd name="T5" fmla="*/ 269 h 240"/>
                <a:gd name="T6" fmla="*/ 0 60000 65536"/>
                <a:gd name="T7" fmla="*/ 0 60000 65536"/>
                <a:gd name="T8" fmla="*/ 0 60000 65536"/>
                <a:gd name="T9" fmla="*/ 0 w 96"/>
                <a:gd name="T10" fmla="*/ 0 h 240"/>
                <a:gd name="T11" fmla="*/ 96 w 96"/>
                <a:gd name="T12" fmla="*/ 240 h 240"/>
              </a:gdLst>
              <a:ahLst/>
              <a:cxnLst>
                <a:cxn ang="T6">
                  <a:pos x="T0" y="T1"/>
                </a:cxn>
                <a:cxn ang="T7">
                  <a:pos x="T2" y="T3"/>
                </a:cxn>
                <a:cxn ang="T8">
                  <a:pos x="T4" y="T5"/>
                </a:cxn>
              </a:cxnLst>
              <a:rect l="T9" t="T10" r="T11" b="T12"/>
              <a:pathLst>
                <a:path w="96" h="240">
                  <a:moveTo>
                    <a:pt x="96" y="0"/>
                  </a:moveTo>
                  <a:cubicBezTo>
                    <a:pt x="48" y="28"/>
                    <a:pt x="0" y="56"/>
                    <a:pt x="0" y="96"/>
                  </a:cubicBezTo>
                  <a:cubicBezTo>
                    <a:pt x="0" y="136"/>
                    <a:pt x="80" y="216"/>
                    <a:pt x="96" y="240"/>
                  </a:cubicBezTo>
                </a:path>
              </a:pathLst>
            </a:custGeom>
            <a:noFill/>
            <a:ln w="38100">
              <a:solidFill>
                <a:srgbClr val="800080"/>
              </a:solidFill>
              <a:round/>
              <a:headEnd/>
              <a:tailEnd/>
            </a:ln>
          </p:spPr>
          <p:txBody>
            <a:bodyPr/>
            <a:lstStyle/>
            <a:p>
              <a:endParaRPr lang="en-US"/>
            </a:p>
          </p:txBody>
        </p:sp>
        <p:sp>
          <p:nvSpPr>
            <p:cNvPr id="3147" name="Freeform 40"/>
            <p:cNvSpPr>
              <a:spLocks/>
            </p:cNvSpPr>
            <p:nvPr/>
          </p:nvSpPr>
          <p:spPr bwMode="auto">
            <a:xfrm flipH="1">
              <a:off x="920" y="1289"/>
              <a:ext cx="101" cy="269"/>
            </a:xfrm>
            <a:custGeom>
              <a:avLst/>
              <a:gdLst>
                <a:gd name="T0" fmla="*/ 101 w 96"/>
                <a:gd name="T1" fmla="*/ 0 h 240"/>
                <a:gd name="T2" fmla="*/ 0 w 96"/>
                <a:gd name="T3" fmla="*/ 108 h 240"/>
                <a:gd name="T4" fmla="*/ 101 w 96"/>
                <a:gd name="T5" fmla="*/ 269 h 240"/>
                <a:gd name="T6" fmla="*/ 0 60000 65536"/>
                <a:gd name="T7" fmla="*/ 0 60000 65536"/>
                <a:gd name="T8" fmla="*/ 0 60000 65536"/>
                <a:gd name="T9" fmla="*/ 0 w 96"/>
                <a:gd name="T10" fmla="*/ 0 h 240"/>
                <a:gd name="T11" fmla="*/ 96 w 96"/>
                <a:gd name="T12" fmla="*/ 240 h 240"/>
              </a:gdLst>
              <a:ahLst/>
              <a:cxnLst>
                <a:cxn ang="T6">
                  <a:pos x="T0" y="T1"/>
                </a:cxn>
                <a:cxn ang="T7">
                  <a:pos x="T2" y="T3"/>
                </a:cxn>
                <a:cxn ang="T8">
                  <a:pos x="T4" y="T5"/>
                </a:cxn>
              </a:cxnLst>
              <a:rect l="T9" t="T10" r="T11" b="T12"/>
              <a:pathLst>
                <a:path w="96" h="240">
                  <a:moveTo>
                    <a:pt x="96" y="0"/>
                  </a:moveTo>
                  <a:cubicBezTo>
                    <a:pt x="48" y="28"/>
                    <a:pt x="0" y="56"/>
                    <a:pt x="0" y="96"/>
                  </a:cubicBezTo>
                  <a:cubicBezTo>
                    <a:pt x="0" y="136"/>
                    <a:pt x="80" y="216"/>
                    <a:pt x="96" y="240"/>
                  </a:cubicBezTo>
                </a:path>
              </a:pathLst>
            </a:custGeom>
            <a:noFill/>
            <a:ln w="38100">
              <a:solidFill>
                <a:srgbClr val="800080"/>
              </a:solidFill>
              <a:round/>
              <a:headEnd/>
              <a:tailEnd/>
            </a:ln>
          </p:spPr>
          <p:txBody>
            <a:bodyPr/>
            <a:lstStyle/>
            <a:p>
              <a:endParaRPr lang="en-US"/>
            </a:p>
          </p:txBody>
        </p:sp>
        <p:sp>
          <p:nvSpPr>
            <p:cNvPr id="3148" name="Oval 41"/>
            <p:cNvSpPr>
              <a:spLocks noChangeArrowheads="1"/>
            </p:cNvSpPr>
            <p:nvPr/>
          </p:nvSpPr>
          <p:spPr bwMode="auto">
            <a:xfrm>
              <a:off x="543" y="1078"/>
              <a:ext cx="101" cy="101"/>
            </a:xfrm>
            <a:prstGeom prst="ellipse">
              <a:avLst/>
            </a:prstGeom>
            <a:solidFill>
              <a:srgbClr val="800080"/>
            </a:solidFill>
            <a:ln w="9525">
              <a:noFill/>
              <a:round/>
              <a:headEnd/>
              <a:tailEnd/>
            </a:ln>
          </p:spPr>
          <p:txBody>
            <a:bodyPr wrap="none" anchor="ctr"/>
            <a:lstStyle/>
            <a:p>
              <a:endParaRPr lang="en-US"/>
            </a:p>
          </p:txBody>
        </p:sp>
        <p:sp>
          <p:nvSpPr>
            <p:cNvPr id="3149" name="Oval 42"/>
            <p:cNvSpPr>
              <a:spLocks noChangeArrowheads="1"/>
            </p:cNvSpPr>
            <p:nvPr/>
          </p:nvSpPr>
          <p:spPr bwMode="auto">
            <a:xfrm>
              <a:off x="683" y="1078"/>
              <a:ext cx="101" cy="101"/>
            </a:xfrm>
            <a:prstGeom prst="ellipse">
              <a:avLst/>
            </a:prstGeom>
            <a:solidFill>
              <a:srgbClr val="800080"/>
            </a:solidFill>
            <a:ln w="9525">
              <a:noFill/>
              <a:round/>
              <a:headEnd/>
              <a:tailEnd/>
            </a:ln>
          </p:spPr>
          <p:txBody>
            <a:bodyPr wrap="none" anchor="ctr"/>
            <a:lstStyle/>
            <a:p>
              <a:endParaRPr lang="en-US"/>
            </a:p>
          </p:txBody>
        </p:sp>
        <p:sp>
          <p:nvSpPr>
            <p:cNvPr id="3150" name="Freeform 43"/>
            <p:cNvSpPr>
              <a:spLocks/>
            </p:cNvSpPr>
            <p:nvPr/>
          </p:nvSpPr>
          <p:spPr bwMode="auto">
            <a:xfrm>
              <a:off x="582" y="1626"/>
              <a:ext cx="2" cy="244"/>
            </a:xfrm>
            <a:custGeom>
              <a:avLst/>
              <a:gdLst>
                <a:gd name="T0" fmla="*/ 0 w 1"/>
                <a:gd name="T1" fmla="*/ 0 h 144"/>
                <a:gd name="T2" fmla="*/ 0 w 1"/>
                <a:gd name="T3" fmla="*/ 244 h 144"/>
                <a:gd name="T4" fmla="*/ 0 60000 65536"/>
                <a:gd name="T5" fmla="*/ 0 60000 65536"/>
                <a:gd name="T6" fmla="*/ 0 w 1"/>
                <a:gd name="T7" fmla="*/ 0 h 144"/>
                <a:gd name="T8" fmla="*/ 1 w 1"/>
                <a:gd name="T9" fmla="*/ 144 h 144"/>
              </a:gdLst>
              <a:ahLst/>
              <a:cxnLst>
                <a:cxn ang="T4">
                  <a:pos x="T0" y="T1"/>
                </a:cxn>
                <a:cxn ang="T5">
                  <a:pos x="T2" y="T3"/>
                </a:cxn>
              </a:cxnLst>
              <a:rect l="T6" t="T7" r="T8" b="T9"/>
              <a:pathLst>
                <a:path w="1" h="144">
                  <a:moveTo>
                    <a:pt x="0" y="0"/>
                  </a:moveTo>
                  <a:cubicBezTo>
                    <a:pt x="0" y="60"/>
                    <a:pt x="0" y="120"/>
                    <a:pt x="0" y="144"/>
                  </a:cubicBezTo>
                </a:path>
              </a:pathLst>
            </a:custGeom>
            <a:solidFill>
              <a:srgbClr val="800080"/>
            </a:solidFill>
            <a:ln w="38100">
              <a:solidFill>
                <a:srgbClr val="800080"/>
              </a:solidFill>
              <a:round/>
              <a:headEnd/>
              <a:tailEnd/>
            </a:ln>
          </p:spPr>
          <p:txBody>
            <a:bodyPr/>
            <a:lstStyle/>
            <a:p>
              <a:endParaRPr lang="en-US"/>
            </a:p>
          </p:txBody>
        </p:sp>
        <p:sp>
          <p:nvSpPr>
            <p:cNvPr id="3151" name="Freeform 44"/>
            <p:cNvSpPr>
              <a:spLocks/>
            </p:cNvSpPr>
            <p:nvPr/>
          </p:nvSpPr>
          <p:spPr bwMode="auto">
            <a:xfrm>
              <a:off x="696" y="1623"/>
              <a:ext cx="2" cy="244"/>
            </a:xfrm>
            <a:custGeom>
              <a:avLst/>
              <a:gdLst>
                <a:gd name="T0" fmla="*/ 0 w 1"/>
                <a:gd name="T1" fmla="*/ 0 h 144"/>
                <a:gd name="T2" fmla="*/ 0 w 1"/>
                <a:gd name="T3" fmla="*/ 244 h 144"/>
                <a:gd name="T4" fmla="*/ 0 60000 65536"/>
                <a:gd name="T5" fmla="*/ 0 60000 65536"/>
                <a:gd name="T6" fmla="*/ 0 w 1"/>
                <a:gd name="T7" fmla="*/ 0 h 144"/>
                <a:gd name="T8" fmla="*/ 1 w 1"/>
                <a:gd name="T9" fmla="*/ 144 h 144"/>
              </a:gdLst>
              <a:ahLst/>
              <a:cxnLst>
                <a:cxn ang="T4">
                  <a:pos x="T0" y="T1"/>
                </a:cxn>
                <a:cxn ang="T5">
                  <a:pos x="T2" y="T3"/>
                </a:cxn>
              </a:cxnLst>
              <a:rect l="T6" t="T7" r="T8" b="T9"/>
              <a:pathLst>
                <a:path w="1" h="144">
                  <a:moveTo>
                    <a:pt x="0" y="0"/>
                  </a:moveTo>
                  <a:cubicBezTo>
                    <a:pt x="0" y="60"/>
                    <a:pt x="0" y="120"/>
                    <a:pt x="0" y="144"/>
                  </a:cubicBezTo>
                </a:path>
              </a:pathLst>
            </a:custGeom>
            <a:solidFill>
              <a:srgbClr val="800080"/>
            </a:solidFill>
            <a:ln w="38100">
              <a:solidFill>
                <a:srgbClr val="800080"/>
              </a:solidFill>
              <a:round/>
              <a:headEnd/>
              <a:tailEnd/>
            </a:ln>
          </p:spPr>
          <p:txBody>
            <a:bodyPr/>
            <a:lstStyle/>
            <a:p>
              <a:endParaRPr lang="en-US"/>
            </a:p>
          </p:txBody>
        </p:sp>
      </p:grpSp>
      <p:grpSp>
        <p:nvGrpSpPr>
          <p:cNvPr id="4" name="Group 67"/>
          <p:cNvGrpSpPr>
            <a:grpSpLocks/>
          </p:cNvGrpSpPr>
          <p:nvPr/>
        </p:nvGrpSpPr>
        <p:grpSpPr bwMode="auto">
          <a:xfrm>
            <a:off x="381000" y="4495800"/>
            <a:ext cx="914400" cy="914400"/>
            <a:chOff x="192" y="1968"/>
            <a:chExt cx="912" cy="912"/>
          </a:xfrm>
        </p:grpSpPr>
        <p:sp>
          <p:nvSpPr>
            <p:cNvPr id="3134" name="Oval 45"/>
            <p:cNvSpPr>
              <a:spLocks noChangeArrowheads="1"/>
            </p:cNvSpPr>
            <p:nvPr/>
          </p:nvSpPr>
          <p:spPr bwMode="auto">
            <a:xfrm>
              <a:off x="192" y="1968"/>
              <a:ext cx="912" cy="912"/>
            </a:xfrm>
            <a:prstGeom prst="ellipse">
              <a:avLst/>
            </a:prstGeom>
            <a:solidFill>
              <a:schemeClr val="bg1"/>
            </a:solidFill>
            <a:ln w="9525">
              <a:solidFill>
                <a:srgbClr val="0000FF"/>
              </a:solidFill>
              <a:round/>
              <a:headEnd/>
              <a:tailEnd/>
            </a:ln>
          </p:spPr>
          <p:txBody>
            <a:bodyPr wrap="none" anchor="ctr"/>
            <a:lstStyle/>
            <a:p>
              <a:endParaRPr lang="en-US"/>
            </a:p>
          </p:txBody>
        </p:sp>
        <p:sp>
          <p:nvSpPr>
            <p:cNvPr id="3135" name="Freeform 46"/>
            <p:cNvSpPr>
              <a:spLocks/>
            </p:cNvSpPr>
            <p:nvPr/>
          </p:nvSpPr>
          <p:spPr bwMode="auto">
            <a:xfrm>
              <a:off x="262" y="2249"/>
              <a:ext cx="101" cy="269"/>
            </a:xfrm>
            <a:custGeom>
              <a:avLst/>
              <a:gdLst>
                <a:gd name="T0" fmla="*/ 101 w 96"/>
                <a:gd name="T1" fmla="*/ 0 h 240"/>
                <a:gd name="T2" fmla="*/ 0 w 96"/>
                <a:gd name="T3" fmla="*/ 108 h 240"/>
                <a:gd name="T4" fmla="*/ 101 w 96"/>
                <a:gd name="T5" fmla="*/ 269 h 240"/>
                <a:gd name="T6" fmla="*/ 0 60000 65536"/>
                <a:gd name="T7" fmla="*/ 0 60000 65536"/>
                <a:gd name="T8" fmla="*/ 0 60000 65536"/>
                <a:gd name="T9" fmla="*/ 0 w 96"/>
                <a:gd name="T10" fmla="*/ 0 h 240"/>
                <a:gd name="T11" fmla="*/ 96 w 96"/>
                <a:gd name="T12" fmla="*/ 240 h 240"/>
              </a:gdLst>
              <a:ahLst/>
              <a:cxnLst>
                <a:cxn ang="T6">
                  <a:pos x="T0" y="T1"/>
                </a:cxn>
                <a:cxn ang="T7">
                  <a:pos x="T2" y="T3"/>
                </a:cxn>
                <a:cxn ang="T8">
                  <a:pos x="T4" y="T5"/>
                </a:cxn>
              </a:cxnLst>
              <a:rect l="T9" t="T10" r="T11" b="T12"/>
              <a:pathLst>
                <a:path w="96" h="240">
                  <a:moveTo>
                    <a:pt x="96" y="0"/>
                  </a:moveTo>
                  <a:cubicBezTo>
                    <a:pt x="48" y="28"/>
                    <a:pt x="0" y="56"/>
                    <a:pt x="0" y="96"/>
                  </a:cubicBezTo>
                  <a:cubicBezTo>
                    <a:pt x="0" y="136"/>
                    <a:pt x="80" y="216"/>
                    <a:pt x="96" y="240"/>
                  </a:cubicBezTo>
                </a:path>
              </a:pathLst>
            </a:custGeom>
            <a:noFill/>
            <a:ln w="38100">
              <a:solidFill>
                <a:srgbClr val="800080"/>
              </a:solidFill>
              <a:round/>
              <a:headEnd/>
              <a:tailEnd/>
            </a:ln>
          </p:spPr>
          <p:txBody>
            <a:bodyPr/>
            <a:lstStyle/>
            <a:p>
              <a:endParaRPr lang="en-US"/>
            </a:p>
          </p:txBody>
        </p:sp>
        <p:sp>
          <p:nvSpPr>
            <p:cNvPr id="3136" name="Freeform 47"/>
            <p:cNvSpPr>
              <a:spLocks/>
            </p:cNvSpPr>
            <p:nvPr/>
          </p:nvSpPr>
          <p:spPr bwMode="auto">
            <a:xfrm>
              <a:off x="402" y="2249"/>
              <a:ext cx="101" cy="269"/>
            </a:xfrm>
            <a:custGeom>
              <a:avLst/>
              <a:gdLst>
                <a:gd name="T0" fmla="*/ 101 w 96"/>
                <a:gd name="T1" fmla="*/ 0 h 240"/>
                <a:gd name="T2" fmla="*/ 0 w 96"/>
                <a:gd name="T3" fmla="*/ 108 h 240"/>
                <a:gd name="T4" fmla="*/ 101 w 96"/>
                <a:gd name="T5" fmla="*/ 269 h 240"/>
                <a:gd name="T6" fmla="*/ 0 60000 65536"/>
                <a:gd name="T7" fmla="*/ 0 60000 65536"/>
                <a:gd name="T8" fmla="*/ 0 60000 65536"/>
                <a:gd name="T9" fmla="*/ 0 w 96"/>
                <a:gd name="T10" fmla="*/ 0 h 240"/>
                <a:gd name="T11" fmla="*/ 96 w 96"/>
                <a:gd name="T12" fmla="*/ 240 h 240"/>
              </a:gdLst>
              <a:ahLst/>
              <a:cxnLst>
                <a:cxn ang="T6">
                  <a:pos x="T0" y="T1"/>
                </a:cxn>
                <a:cxn ang="T7">
                  <a:pos x="T2" y="T3"/>
                </a:cxn>
                <a:cxn ang="T8">
                  <a:pos x="T4" y="T5"/>
                </a:cxn>
              </a:cxnLst>
              <a:rect l="T9" t="T10" r="T11" b="T12"/>
              <a:pathLst>
                <a:path w="96" h="240">
                  <a:moveTo>
                    <a:pt x="96" y="0"/>
                  </a:moveTo>
                  <a:cubicBezTo>
                    <a:pt x="48" y="28"/>
                    <a:pt x="0" y="56"/>
                    <a:pt x="0" y="96"/>
                  </a:cubicBezTo>
                  <a:cubicBezTo>
                    <a:pt x="0" y="136"/>
                    <a:pt x="80" y="216"/>
                    <a:pt x="96" y="240"/>
                  </a:cubicBezTo>
                </a:path>
              </a:pathLst>
            </a:custGeom>
            <a:noFill/>
            <a:ln w="38100">
              <a:solidFill>
                <a:srgbClr val="800080"/>
              </a:solidFill>
              <a:round/>
              <a:headEnd/>
              <a:tailEnd/>
            </a:ln>
          </p:spPr>
          <p:txBody>
            <a:bodyPr/>
            <a:lstStyle/>
            <a:p>
              <a:endParaRPr lang="en-US"/>
            </a:p>
          </p:txBody>
        </p:sp>
        <p:sp>
          <p:nvSpPr>
            <p:cNvPr id="3137" name="Freeform 48"/>
            <p:cNvSpPr>
              <a:spLocks/>
            </p:cNvSpPr>
            <p:nvPr/>
          </p:nvSpPr>
          <p:spPr bwMode="auto">
            <a:xfrm flipH="1">
              <a:off x="720" y="2249"/>
              <a:ext cx="100" cy="269"/>
            </a:xfrm>
            <a:custGeom>
              <a:avLst/>
              <a:gdLst>
                <a:gd name="T0" fmla="*/ 100 w 96"/>
                <a:gd name="T1" fmla="*/ 0 h 240"/>
                <a:gd name="T2" fmla="*/ 0 w 96"/>
                <a:gd name="T3" fmla="*/ 108 h 240"/>
                <a:gd name="T4" fmla="*/ 100 w 96"/>
                <a:gd name="T5" fmla="*/ 269 h 240"/>
                <a:gd name="T6" fmla="*/ 0 60000 65536"/>
                <a:gd name="T7" fmla="*/ 0 60000 65536"/>
                <a:gd name="T8" fmla="*/ 0 60000 65536"/>
                <a:gd name="T9" fmla="*/ 0 w 96"/>
                <a:gd name="T10" fmla="*/ 0 h 240"/>
                <a:gd name="T11" fmla="*/ 96 w 96"/>
                <a:gd name="T12" fmla="*/ 240 h 240"/>
              </a:gdLst>
              <a:ahLst/>
              <a:cxnLst>
                <a:cxn ang="T6">
                  <a:pos x="T0" y="T1"/>
                </a:cxn>
                <a:cxn ang="T7">
                  <a:pos x="T2" y="T3"/>
                </a:cxn>
                <a:cxn ang="T8">
                  <a:pos x="T4" y="T5"/>
                </a:cxn>
              </a:cxnLst>
              <a:rect l="T9" t="T10" r="T11" b="T12"/>
              <a:pathLst>
                <a:path w="96" h="240">
                  <a:moveTo>
                    <a:pt x="96" y="0"/>
                  </a:moveTo>
                  <a:cubicBezTo>
                    <a:pt x="48" y="28"/>
                    <a:pt x="0" y="56"/>
                    <a:pt x="0" y="96"/>
                  </a:cubicBezTo>
                  <a:cubicBezTo>
                    <a:pt x="0" y="136"/>
                    <a:pt x="80" y="216"/>
                    <a:pt x="96" y="240"/>
                  </a:cubicBezTo>
                </a:path>
              </a:pathLst>
            </a:custGeom>
            <a:noFill/>
            <a:ln w="38100">
              <a:solidFill>
                <a:srgbClr val="800080"/>
              </a:solidFill>
              <a:round/>
              <a:headEnd/>
              <a:tailEnd/>
            </a:ln>
          </p:spPr>
          <p:txBody>
            <a:bodyPr/>
            <a:lstStyle/>
            <a:p>
              <a:endParaRPr lang="en-US"/>
            </a:p>
          </p:txBody>
        </p:sp>
        <p:sp>
          <p:nvSpPr>
            <p:cNvPr id="3138" name="Freeform 49"/>
            <p:cNvSpPr>
              <a:spLocks/>
            </p:cNvSpPr>
            <p:nvPr/>
          </p:nvSpPr>
          <p:spPr bwMode="auto">
            <a:xfrm flipH="1">
              <a:off x="920" y="2249"/>
              <a:ext cx="101" cy="269"/>
            </a:xfrm>
            <a:custGeom>
              <a:avLst/>
              <a:gdLst>
                <a:gd name="T0" fmla="*/ 101 w 96"/>
                <a:gd name="T1" fmla="*/ 0 h 240"/>
                <a:gd name="T2" fmla="*/ 0 w 96"/>
                <a:gd name="T3" fmla="*/ 108 h 240"/>
                <a:gd name="T4" fmla="*/ 101 w 96"/>
                <a:gd name="T5" fmla="*/ 269 h 240"/>
                <a:gd name="T6" fmla="*/ 0 60000 65536"/>
                <a:gd name="T7" fmla="*/ 0 60000 65536"/>
                <a:gd name="T8" fmla="*/ 0 60000 65536"/>
                <a:gd name="T9" fmla="*/ 0 w 96"/>
                <a:gd name="T10" fmla="*/ 0 h 240"/>
                <a:gd name="T11" fmla="*/ 96 w 96"/>
                <a:gd name="T12" fmla="*/ 240 h 240"/>
              </a:gdLst>
              <a:ahLst/>
              <a:cxnLst>
                <a:cxn ang="T6">
                  <a:pos x="T0" y="T1"/>
                </a:cxn>
                <a:cxn ang="T7">
                  <a:pos x="T2" y="T3"/>
                </a:cxn>
                <a:cxn ang="T8">
                  <a:pos x="T4" y="T5"/>
                </a:cxn>
              </a:cxnLst>
              <a:rect l="T9" t="T10" r="T11" b="T12"/>
              <a:pathLst>
                <a:path w="96" h="240">
                  <a:moveTo>
                    <a:pt x="96" y="0"/>
                  </a:moveTo>
                  <a:cubicBezTo>
                    <a:pt x="48" y="28"/>
                    <a:pt x="0" y="56"/>
                    <a:pt x="0" y="96"/>
                  </a:cubicBezTo>
                  <a:cubicBezTo>
                    <a:pt x="0" y="136"/>
                    <a:pt x="80" y="216"/>
                    <a:pt x="96" y="240"/>
                  </a:cubicBezTo>
                </a:path>
              </a:pathLst>
            </a:custGeom>
            <a:noFill/>
            <a:ln w="38100">
              <a:solidFill>
                <a:srgbClr val="800080"/>
              </a:solidFill>
              <a:round/>
              <a:headEnd/>
              <a:tailEnd/>
            </a:ln>
          </p:spPr>
          <p:txBody>
            <a:bodyPr/>
            <a:lstStyle/>
            <a:p>
              <a:endParaRPr lang="en-US"/>
            </a:p>
          </p:txBody>
        </p:sp>
        <p:sp>
          <p:nvSpPr>
            <p:cNvPr id="3139" name="Oval 50"/>
            <p:cNvSpPr>
              <a:spLocks noChangeArrowheads="1"/>
            </p:cNvSpPr>
            <p:nvPr/>
          </p:nvSpPr>
          <p:spPr bwMode="auto">
            <a:xfrm>
              <a:off x="543" y="2038"/>
              <a:ext cx="101" cy="101"/>
            </a:xfrm>
            <a:prstGeom prst="ellipse">
              <a:avLst/>
            </a:prstGeom>
            <a:solidFill>
              <a:srgbClr val="800080"/>
            </a:solidFill>
            <a:ln w="9525">
              <a:noFill/>
              <a:round/>
              <a:headEnd/>
              <a:tailEnd/>
            </a:ln>
          </p:spPr>
          <p:txBody>
            <a:bodyPr wrap="none" anchor="ctr"/>
            <a:lstStyle/>
            <a:p>
              <a:endParaRPr lang="en-US"/>
            </a:p>
          </p:txBody>
        </p:sp>
        <p:sp>
          <p:nvSpPr>
            <p:cNvPr id="3140" name="Oval 51"/>
            <p:cNvSpPr>
              <a:spLocks noChangeArrowheads="1"/>
            </p:cNvSpPr>
            <p:nvPr/>
          </p:nvSpPr>
          <p:spPr bwMode="auto">
            <a:xfrm>
              <a:off x="683" y="2038"/>
              <a:ext cx="101" cy="101"/>
            </a:xfrm>
            <a:prstGeom prst="ellipse">
              <a:avLst/>
            </a:prstGeom>
            <a:solidFill>
              <a:srgbClr val="800080"/>
            </a:solidFill>
            <a:ln w="9525">
              <a:noFill/>
              <a:round/>
              <a:headEnd/>
              <a:tailEnd/>
            </a:ln>
          </p:spPr>
          <p:txBody>
            <a:bodyPr wrap="none" anchor="ctr"/>
            <a:lstStyle/>
            <a:p>
              <a:endParaRPr lang="en-US"/>
            </a:p>
          </p:txBody>
        </p:sp>
        <p:sp>
          <p:nvSpPr>
            <p:cNvPr id="3141" name="Freeform 52"/>
            <p:cNvSpPr>
              <a:spLocks/>
            </p:cNvSpPr>
            <p:nvPr/>
          </p:nvSpPr>
          <p:spPr bwMode="auto">
            <a:xfrm>
              <a:off x="582" y="2586"/>
              <a:ext cx="2" cy="244"/>
            </a:xfrm>
            <a:custGeom>
              <a:avLst/>
              <a:gdLst>
                <a:gd name="T0" fmla="*/ 0 w 1"/>
                <a:gd name="T1" fmla="*/ 0 h 144"/>
                <a:gd name="T2" fmla="*/ 0 w 1"/>
                <a:gd name="T3" fmla="*/ 244 h 144"/>
                <a:gd name="T4" fmla="*/ 0 60000 65536"/>
                <a:gd name="T5" fmla="*/ 0 60000 65536"/>
                <a:gd name="T6" fmla="*/ 0 w 1"/>
                <a:gd name="T7" fmla="*/ 0 h 144"/>
                <a:gd name="T8" fmla="*/ 1 w 1"/>
                <a:gd name="T9" fmla="*/ 144 h 144"/>
              </a:gdLst>
              <a:ahLst/>
              <a:cxnLst>
                <a:cxn ang="T4">
                  <a:pos x="T0" y="T1"/>
                </a:cxn>
                <a:cxn ang="T5">
                  <a:pos x="T2" y="T3"/>
                </a:cxn>
              </a:cxnLst>
              <a:rect l="T6" t="T7" r="T8" b="T9"/>
              <a:pathLst>
                <a:path w="1" h="144">
                  <a:moveTo>
                    <a:pt x="0" y="0"/>
                  </a:moveTo>
                  <a:cubicBezTo>
                    <a:pt x="0" y="60"/>
                    <a:pt x="0" y="120"/>
                    <a:pt x="0" y="144"/>
                  </a:cubicBezTo>
                </a:path>
              </a:pathLst>
            </a:custGeom>
            <a:solidFill>
              <a:srgbClr val="800080"/>
            </a:solidFill>
            <a:ln w="38100">
              <a:solidFill>
                <a:srgbClr val="800080"/>
              </a:solidFill>
              <a:round/>
              <a:headEnd/>
              <a:tailEnd/>
            </a:ln>
          </p:spPr>
          <p:txBody>
            <a:bodyPr/>
            <a:lstStyle/>
            <a:p>
              <a:endParaRPr lang="en-US"/>
            </a:p>
          </p:txBody>
        </p:sp>
        <p:sp>
          <p:nvSpPr>
            <p:cNvPr id="3142" name="Freeform 53"/>
            <p:cNvSpPr>
              <a:spLocks/>
            </p:cNvSpPr>
            <p:nvPr/>
          </p:nvSpPr>
          <p:spPr bwMode="auto">
            <a:xfrm>
              <a:off x="696" y="2583"/>
              <a:ext cx="2" cy="244"/>
            </a:xfrm>
            <a:custGeom>
              <a:avLst/>
              <a:gdLst>
                <a:gd name="T0" fmla="*/ 0 w 1"/>
                <a:gd name="T1" fmla="*/ 0 h 144"/>
                <a:gd name="T2" fmla="*/ 0 w 1"/>
                <a:gd name="T3" fmla="*/ 244 h 144"/>
                <a:gd name="T4" fmla="*/ 0 60000 65536"/>
                <a:gd name="T5" fmla="*/ 0 60000 65536"/>
                <a:gd name="T6" fmla="*/ 0 w 1"/>
                <a:gd name="T7" fmla="*/ 0 h 144"/>
                <a:gd name="T8" fmla="*/ 1 w 1"/>
                <a:gd name="T9" fmla="*/ 144 h 144"/>
              </a:gdLst>
              <a:ahLst/>
              <a:cxnLst>
                <a:cxn ang="T4">
                  <a:pos x="T0" y="T1"/>
                </a:cxn>
                <a:cxn ang="T5">
                  <a:pos x="T2" y="T3"/>
                </a:cxn>
              </a:cxnLst>
              <a:rect l="T6" t="T7" r="T8" b="T9"/>
              <a:pathLst>
                <a:path w="1" h="144">
                  <a:moveTo>
                    <a:pt x="0" y="0"/>
                  </a:moveTo>
                  <a:cubicBezTo>
                    <a:pt x="0" y="60"/>
                    <a:pt x="0" y="120"/>
                    <a:pt x="0" y="144"/>
                  </a:cubicBezTo>
                </a:path>
              </a:pathLst>
            </a:custGeom>
            <a:solidFill>
              <a:srgbClr val="800080"/>
            </a:solidFill>
            <a:ln w="38100">
              <a:solidFill>
                <a:srgbClr val="800080"/>
              </a:solidFill>
              <a:round/>
              <a:headEnd/>
              <a:tailEnd/>
            </a:ln>
          </p:spPr>
          <p:txBody>
            <a:bodyPr/>
            <a:lstStyle/>
            <a:p>
              <a:endParaRPr lang="en-US"/>
            </a:p>
          </p:txBody>
        </p:sp>
        <p:sp>
          <p:nvSpPr>
            <p:cNvPr id="3143" name="Freeform 39"/>
            <p:cNvSpPr>
              <a:spLocks/>
            </p:cNvSpPr>
            <p:nvPr/>
          </p:nvSpPr>
          <p:spPr bwMode="auto">
            <a:xfrm flipH="1">
              <a:off x="816" y="2256"/>
              <a:ext cx="100" cy="269"/>
            </a:xfrm>
            <a:custGeom>
              <a:avLst/>
              <a:gdLst>
                <a:gd name="T0" fmla="*/ 100 w 96"/>
                <a:gd name="T1" fmla="*/ 0 h 240"/>
                <a:gd name="T2" fmla="*/ 0 w 96"/>
                <a:gd name="T3" fmla="*/ 108 h 240"/>
                <a:gd name="T4" fmla="*/ 100 w 96"/>
                <a:gd name="T5" fmla="*/ 269 h 240"/>
                <a:gd name="T6" fmla="*/ 0 60000 65536"/>
                <a:gd name="T7" fmla="*/ 0 60000 65536"/>
                <a:gd name="T8" fmla="*/ 0 60000 65536"/>
                <a:gd name="T9" fmla="*/ 0 w 96"/>
                <a:gd name="T10" fmla="*/ 0 h 240"/>
                <a:gd name="T11" fmla="*/ 96 w 96"/>
                <a:gd name="T12" fmla="*/ 240 h 240"/>
              </a:gdLst>
              <a:ahLst/>
              <a:cxnLst>
                <a:cxn ang="T6">
                  <a:pos x="T0" y="T1"/>
                </a:cxn>
                <a:cxn ang="T7">
                  <a:pos x="T2" y="T3"/>
                </a:cxn>
                <a:cxn ang="T8">
                  <a:pos x="T4" y="T5"/>
                </a:cxn>
              </a:cxnLst>
              <a:rect l="T9" t="T10" r="T11" b="T12"/>
              <a:pathLst>
                <a:path w="96" h="240">
                  <a:moveTo>
                    <a:pt x="96" y="0"/>
                  </a:moveTo>
                  <a:cubicBezTo>
                    <a:pt x="48" y="28"/>
                    <a:pt x="0" y="56"/>
                    <a:pt x="0" y="96"/>
                  </a:cubicBezTo>
                  <a:cubicBezTo>
                    <a:pt x="0" y="136"/>
                    <a:pt x="80" y="216"/>
                    <a:pt x="96" y="240"/>
                  </a:cubicBezTo>
                </a:path>
              </a:pathLst>
            </a:custGeom>
            <a:noFill/>
            <a:ln w="38100">
              <a:solidFill>
                <a:srgbClr val="800080"/>
              </a:solidFill>
              <a:round/>
              <a:headEnd/>
              <a:tailEnd/>
            </a:ln>
          </p:spPr>
          <p:txBody>
            <a:bodyPr/>
            <a:lstStyle/>
            <a:p>
              <a:endParaRPr lang="en-US"/>
            </a:p>
          </p:txBody>
        </p:sp>
      </p:grpSp>
      <p:grpSp>
        <p:nvGrpSpPr>
          <p:cNvPr id="5" name="Group 68"/>
          <p:cNvGrpSpPr>
            <a:grpSpLocks/>
          </p:cNvGrpSpPr>
          <p:nvPr/>
        </p:nvGrpSpPr>
        <p:grpSpPr bwMode="auto">
          <a:xfrm>
            <a:off x="304800" y="5867400"/>
            <a:ext cx="914400" cy="914400"/>
            <a:chOff x="192" y="2928"/>
            <a:chExt cx="912" cy="912"/>
          </a:xfrm>
        </p:grpSpPr>
        <p:sp>
          <p:nvSpPr>
            <p:cNvPr id="3123" name="Oval 54"/>
            <p:cNvSpPr>
              <a:spLocks noChangeArrowheads="1"/>
            </p:cNvSpPr>
            <p:nvPr/>
          </p:nvSpPr>
          <p:spPr bwMode="auto">
            <a:xfrm>
              <a:off x="192" y="2928"/>
              <a:ext cx="912" cy="912"/>
            </a:xfrm>
            <a:prstGeom prst="ellipse">
              <a:avLst/>
            </a:prstGeom>
            <a:solidFill>
              <a:schemeClr val="bg1"/>
            </a:solidFill>
            <a:ln w="9525">
              <a:solidFill>
                <a:srgbClr val="0000FF"/>
              </a:solidFill>
              <a:round/>
              <a:headEnd/>
              <a:tailEnd/>
            </a:ln>
          </p:spPr>
          <p:txBody>
            <a:bodyPr wrap="none" anchor="ctr"/>
            <a:lstStyle/>
            <a:p>
              <a:endParaRPr lang="en-US"/>
            </a:p>
          </p:txBody>
        </p:sp>
        <p:sp>
          <p:nvSpPr>
            <p:cNvPr id="3124" name="Freeform 55"/>
            <p:cNvSpPr>
              <a:spLocks/>
            </p:cNvSpPr>
            <p:nvPr/>
          </p:nvSpPr>
          <p:spPr bwMode="auto">
            <a:xfrm>
              <a:off x="262" y="3209"/>
              <a:ext cx="101" cy="269"/>
            </a:xfrm>
            <a:custGeom>
              <a:avLst/>
              <a:gdLst>
                <a:gd name="T0" fmla="*/ 101 w 96"/>
                <a:gd name="T1" fmla="*/ 0 h 240"/>
                <a:gd name="T2" fmla="*/ 0 w 96"/>
                <a:gd name="T3" fmla="*/ 108 h 240"/>
                <a:gd name="T4" fmla="*/ 101 w 96"/>
                <a:gd name="T5" fmla="*/ 269 h 240"/>
                <a:gd name="T6" fmla="*/ 0 60000 65536"/>
                <a:gd name="T7" fmla="*/ 0 60000 65536"/>
                <a:gd name="T8" fmla="*/ 0 60000 65536"/>
                <a:gd name="T9" fmla="*/ 0 w 96"/>
                <a:gd name="T10" fmla="*/ 0 h 240"/>
                <a:gd name="T11" fmla="*/ 96 w 96"/>
                <a:gd name="T12" fmla="*/ 240 h 240"/>
              </a:gdLst>
              <a:ahLst/>
              <a:cxnLst>
                <a:cxn ang="T6">
                  <a:pos x="T0" y="T1"/>
                </a:cxn>
                <a:cxn ang="T7">
                  <a:pos x="T2" y="T3"/>
                </a:cxn>
                <a:cxn ang="T8">
                  <a:pos x="T4" y="T5"/>
                </a:cxn>
              </a:cxnLst>
              <a:rect l="T9" t="T10" r="T11" b="T12"/>
              <a:pathLst>
                <a:path w="96" h="240">
                  <a:moveTo>
                    <a:pt x="96" y="0"/>
                  </a:moveTo>
                  <a:cubicBezTo>
                    <a:pt x="48" y="28"/>
                    <a:pt x="0" y="56"/>
                    <a:pt x="0" y="96"/>
                  </a:cubicBezTo>
                  <a:cubicBezTo>
                    <a:pt x="0" y="136"/>
                    <a:pt x="80" y="216"/>
                    <a:pt x="96" y="240"/>
                  </a:cubicBezTo>
                </a:path>
              </a:pathLst>
            </a:custGeom>
            <a:noFill/>
            <a:ln w="38100">
              <a:solidFill>
                <a:srgbClr val="800080"/>
              </a:solidFill>
              <a:round/>
              <a:headEnd/>
              <a:tailEnd/>
            </a:ln>
          </p:spPr>
          <p:txBody>
            <a:bodyPr/>
            <a:lstStyle/>
            <a:p>
              <a:endParaRPr lang="en-US"/>
            </a:p>
          </p:txBody>
        </p:sp>
        <p:sp>
          <p:nvSpPr>
            <p:cNvPr id="3125" name="Freeform 56"/>
            <p:cNvSpPr>
              <a:spLocks/>
            </p:cNvSpPr>
            <p:nvPr/>
          </p:nvSpPr>
          <p:spPr bwMode="auto">
            <a:xfrm>
              <a:off x="402" y="3209"/>
              <a:ext cx="101" cy="269"/>
            </a:xfrm>
            <a:custGeom>
              <a:avLst/>
              <a:gdLst>
                <a:gd name="T0" fmla="*/ 101 w 96"/>
                <a:gd name="T1" fmla="*/ 0 h 240"/>
                <a:gd name="T2" fmla="*/ 0 w 96"/>
                <a:gd name="T3" fmla="*/ 108 h 240"/>
                <a:gd name="T4" fmla="*/ 101 w 96"/>
                <a:gd name="T5" fmla="*/ 269 h 240"/>
                <a:gd name="T6" fmla="*/ 0 60000 65536"/>
                <a:gd name="T7" fmla="*/ 0 60000 65536"/>
                <a:gd name="T8" fmla="*/ 0 60000 65536"/>
                <a:gd name="T9" fmla="*/ 0 w 96"/>
                <a:gd name="T10" fmla="*/ 0 h 240"/>
                <a:gd name="T11" fmla="*/ 96 w 96"/>
                <a:gd name="T12" fmla="*/ 240 h 240"/>
              </a:gdLst>
              <a:ahLst/>
              <a:cxnLst>
                <a:cxn ang="T6">
                  <a:pos x="T0" y="T1"/>
                </a:cxn>
                <a:cxn ang="T7">
                  <a:pos x="T2" y="T3"/>
                </a:cxn>
                <a:cxn ang="T8">
                  <a:pos x="T4" y="T5"/>
                </a:cxn>
              </a:cxnLst>
              <a:rect l="T9" t="T10" r="T11" b="T12"/>
              <a:pathLst>
                <a:path w="96" h="240">
                  <a:moveTo>
                    <a:pt x="96" y="0"/>
                  </a:moveTo>
                  <a:cubicBezTo>
                    <a:pt x="48" y="28"/>
                    <a:pt x="0" y="56"/>
                    <a:pt x="0" y="96"/>
                  </a:cubicBezTo>
                  <a:cubicBezTo>
                    <a:pt x="0" y="136"/>
                    <a:pt x="80" y="216"/>
                    <a:pt x="96" y="240"/>
                  </a:cubicBezTo>
                </a:path>
              </a:pathLst>
            </a:custGeom>
            <a:noFill/>
            <a:ln w="38100">
              <a:solidFill>
                <a:srgbClr val="800080"/>
              </a:solidFill>
              <a:round/>
              <a:headEnd/>
              <a:tailEnd/>
            </a:ln>
          </p:spPr>
          <p:txBody>
            <a:bodyPr/>
            <a:lstStyle/>
            <a:p>
              <a:endParaRPr lang="en-US"/>
            </a:p>
          </p:txBody>
        </p:sp>
        <p:sp>
          <p:nvSpPr>
            <p:cNvPr id="3126" name="Freeform 57"/>
            <p:cNvSpPr>
              <a:spLocks/>
            </p:cNvSpPr>
            <p:nvPr/>
          </p:nvSpPr>
          <p:spPr bwMode="auto">
            <a:xfrm flipH="1">
              <a:off x="672" y="3209"/>
              <a:ext cx="100" cy="269"/>
            </a:xfrm>
            <a:custGeom>
              <a:avLst/>
              <a:gdLst>
                <a:gd name="T0" fmla="*/ 100 w 96"/>
                <a:gd name="T1" fmla="*/ 0 h 240"/>
                <a:gd name="T2" fmla="*/ 0 w 96"/>
                <a:gd name="T3" fmla="*/ 108 h 240"/>
                <a:gd name="T4" fmla="*/ 100 w 96"/>
                <a:gd name="T5" fmla="*/ 269 h 240"/>
                <a:gd name="T6" fmla="*/ 0 60000 65536"/>
                <a:gd name="T7" fmla="*/ 0 60000 65536"/>
                <a:gd name="T8" fmla="*/ 0 60000 65536"/>
                <a:gd name="T9" fmla="*/ 0 w 96"/>
                <a:gd name="T10" fmla="*/ 0 h 240"/>
                <a:gd name="T11" fmla="*/ 96 w 96"/>
                <a:gd name="T12" fmla="*/ 240 h 240"/>
              </a:gdLst>
              <a:ahLst/>
              <a:cxnLst>
                <a:cxn ang="T6">
                  <a:pos x="T0" y="T1"/>
                </a:cxn>
                <a:cxn ang="T7">
                  <a:pos x="T2" y="T3"/>
                </a:cxn>
                <a:cxn ang="T8">
                  <a:pos x="T4" y="T5"/>
                </a:cxn>
              </a:cxnLst>
              <a:rect l="T9" t="T10" r="T11" b="T12"/>
              <a:pathLst>
                <a:path w="96" h="240">
                  <a:moveTo>
                    <a:pt x="96" y="0"/>
                  </a:moveTo>
                  <a:cubicBezTo>
                    <a:pt x="48" y="28"/>
                    <a:pt x="0" y="56"/>
                    <a:pt x="0" y="96"/>
                  </a:cubicBezTo>
                  <a:cubicBezTo>
                    <a:pt x="0" y="136"/>
                    <a:pt x="80" y="216"/>
                    <a:pt x="96" y="240"/>
                  </a:cubicBezTo>
                </a:path>
              </a:pathLst>
            </a:custGeom>
            <a:noFill/>
            <a:ln w="38100">
              <a:solidFill>
                <a:srgbClr val="800080"/>
              </a:solidFill>
              <a:round/>
              <a:headEnd/>
              <a:tailEnd/>
            </a:ln>
          </p:spPr>
          <p:txBody>
            <a:bodyPr/>
            <a:lstStyle/>
            <a:p>
              <a:endParaRPr lang="en-US"/>
            </a:p>
          </p:txBody>
        </p:sp>
        <p:sp>
          <p:nvSpPr>
            <p:cNvPr id="3127" name="Freeform 58"/>
            <p:cNvSpPr>
              <a:spLocks/>
            </p:cNvSpPr>
            <p:nvPr/>
          </p:nvSpPr>
          <p:spPr bwMode="auto">
            <a:xfrm flipH="1">
              <a:off x="758" y="3209"/>
              <a:ext cx="101" cy="269"/>
            </a:xfrm>
            <a:custGeom>
              <a:avLst/>
              <a:gdLst>
                <a:gd name="T0" fmla="*/ 101 w 96"/>
                <a:gd name="T1" fmla="*/ 0 h 240"/>
                <a:gd name="T2" fmla="*/ 0 w 96"/>
                <a:gd name="T3" fmla="*/ 108 h 240"/>
                <a:gd name="T4" fmla="*/ 101 w 96"/>
                <a:gd name="T5" fmla="*/ 269 h 240"/>
                <a:gd name="T6" fmla="*/ 0 60000 65536"/>
                <a:gd name="T7" fmla="*/ 0 60000 65536"/>
                <a:gd name="T8" fmla="*/ 0 60000 65536"/>
                <a:gd name="T9" fmla="*/ 0 w 96"/>
                <a:gd name="T10" fmla="*/ 0 h 240"/>
                <a:gd name="T11" fmla="*/ 96 w 96"/>
                <a:gd name="T12" fmla="*/ 240 h 240"/>
              </a:gdLst>
              <a:ahLst/>
              <a:cxnLst>
                <a:cxn ang="T6">
                  <a:pos x="T0" y="T1"/>
                </a:cxn>
                <a:cxn ang="T7">
                  <a:pos x="T2" y="T3"/>
                </a:cxn>
                <a:cxn ang="T8">
                  <a:pos x="T4" y="T5"/>
                </a:cxn>
              </a:cxnLst>
              <a:rect l="T9" t="T10" r="T11" b="T12"/>
              <a:pathLst>
                <a:path w="96" h="240">
                  <a:moveTo>
                    <a:pt x="96" y="0"/>
                  </a:moveTo>
                  <a:cubicBezTo>
                    <a:pt x="48" y="28"/>
                    <a:pt x="0" y="56"/>
                    <a:pt x="0" y="96"/>
                  </a:cubicBezTo>
                  <a:cubicBezTo>
                    <a:pt x="0" y="136"/>
                    <a:pt x="80" y="216"/>
                    <a:pt x="96" y="240"/>
                  </a:cubicBezTo>
                </a:path>
              </a:pathLst>
            </a:custGeom>
            <a:noFill/>
            <a:ln w="38100">
              <a:solidFill>
                <a:srgbClr val="800080"/>
              </a:solidFill>
              <a:round/>
              <a:headEnd/>
              <a:tailEnd/>
            </a:ln>
          </p:spPr>
          <p:txBody>
            <a:bodyPr/>
            <a:lstStyle/>
            <a:p>
              <a:endParaRPr lang="en-US"/>
            </a:p>
          </p:txBody>
        </p:sp>
        <p:sp>
          <p:nvSpPr>
            <p:cNvPr id="3128" name="Oval 59"/>
            <p:cNvSpPr>
              <a:spLocks noChangeArrowheads="1"/>
            </p:cNvSpPr>
            <p:nvPr/>
          </p:nvSpPr>
          <p:spPr bwMode="auto">
            <a:xfrm>
              <a:off x="543" y="2998"/>
              <a:ext cx="101" cy="101"/>
            </a:xfrm>
            <a:prstGeom prst="ellipse">
              <a:avLst/>
            </a:prstGeom>
            <a:solidFill>
              <a:srgbClr val="800080"/>
            </a:solidFill>
            <a:ln w="9525">
              <a:noFill/>
              <a:round/>
              <a:headEnd/>
              <a:tailEnd/>
            </a:ln>
          </p:spPr>
          <p:txBody>
            <a:bodyPr wrap="none" anchor="ctr"/>
            <a:lstStyle/>
            <a:p>
              <a:endParaRPr lang="en-US"/>
            </a:p>
          </p:txBody>
        </p:sp>
        <p:sp>
          <p:nvSpPr>
            <p:cNvPr id="3129" name="Oval 60"/>
            <p:cNvSpPr>
              <a:spLocks noChangeArrowheads="1"/>
            </p:cNvSpPr>
            <p:nvPr/>
          </p:nvSpPr>
          <p:spPr bwMode="auto">
            <a:xfrm>
              <a:off x="683" y="2998"/>
              <a:ext cx="101" cy="101"/>
            </a:xfrm>
            <a:prstGeom prst="ellipse">
              <a:avLst/>
            </a:prstGeom>
            <a:solidFill>
              <a:srgbClr val="800080"/>
            </a:solidFill>
            <a:ln w="9525">
              <a:noFill/>
              <a:round/>
              <a:headEnd/>
              <a:tailEnd/>
            </a:ln>
          </p:spPr>
          <p:txBody>
            <a:bodyPr wrap="none" anchor="ctr"/>
            <a:lstStyle/>
            <a:p>
              <a:endParaRPr lang="en-US"/>
            </a:p>
          </p:txBody>
        </p:sp>
        <p:sp>
          <p:nvSpPr>
            <p:cNvPr id="3130" name="Freeform 61"/>
            <p:cNvSpPr>
              <a:spLocks/>
            </p:cNvSpPr>
            <p:nvPr/>
          </p:nvSpPr>
          <p:spPr bwMode="auto">
            <a:xfrm>
              <a:off x="582" y="3546"/>
              <a:ext cx="2" cy="244"/>
            </a:xfrm>
            <a:custGeom>
              <a:avLst/>
              <a:gdLst>
                <a:gd name="T0" fmla="*/ 0 w 1"/>
                <a:gd name="T1" fmla="*/ 0 h 144"/>
                <a:gd name="T2" fmla="*/ 0 w 1"/>
                <a:gd name="T3" fmla="*/ 244 h 144"/>
                <a:gd name="T4" fmla="*/ 0 60000 65536"/>
                <a:gd name="T5" fmla="*/ 0 60000 65536"/>
                <a:gd name="T6" fmla="*/ 0 w 1"/>
                <a:gd name="T7" fmla="*/ 0 h 144"/>
                <a:gd name="T8" fmla="*/ 1 w 1"/>
                <a:gd name="T9" fmla="*/ 144 h 144"/>
              </a:gdLst>
              <a:ahLst/>
              <a:cxnLst>
                <a:cxn ang="T4">
                  <a:pos x="T0" y="T1"/>
                </a:cxn>
                <a:cxn ang="T5">
                  <a:pos x="T2" y="T3"/>
                </a:cxn>
              </a:cxnLst>
              <a:rect l="T6" t="T7" r="T8" b="T9"/>
              <a:pathLst>
                <a:path w="1" h="144">
                  <a:moveTo>
                    <a:pt x="0" y="0"/>
                  </a:moveTo>
                  <a:cubicBezTo>
                    <a:pt x="0" y="60"/>
                    <a:pt x="0" y="120"/>
                    <a:pt x="0" y="144"/>
                  </a:cubicBezTo>
                </a:path>
              </a:pathLst>
            </a:custGeom>
            <a:solidFill>
              <a:srgbClr val="800080"/>
            </a:solidFill>
            <a:ln w="38100">
              <a:solidFill>
                <a:srgbClr val="800080"/>
              </a:solidFill>
              <a:round/>
              <a:headEnd/>
              <a:tailEnd/>
            </a:ln>
          </p:spPr>
          <p:txBody>
            <a:bodyPr/>
            <a:lstStyle/>
            <a:p>
              <a:endParaRPr lang="en-US"/>
            </a:p>
          </p:txBody>
        </p:sp>
        <p:sp>
          <p:nvSpPr>
            <p:cNvPr id="3131" name="Freeform 62"/>
            <p:cNvSpPr>
              <a:spLocks/>
            </p:cNvSpPr>
            <p:nvPr/>
          </p:nvSpPr>
          <p:spPr bwMode="auto">
            <a:xfrm>
              <a:off x="696" y="3543"/>
              <a:ext cx="2" cy="244"/>
            </a:xfrm>
            <a:custGeom>
              <a:avLst/>
              <a:gdLst>
                <a:gd name="T0" fmla="*/ 0 w 1"/>
                <a:gd name="T1" fmla="*/ 0 h 144"/>
                <a:gd name="T2" fmla="*/ 0 w 1"/>
                <a:gd name="T3" fmla="*/ 244 h 144"/>
                <a:gd name="T4" fmla="*/ 0 60000 65536"/>
                <a:gd name="T5" fmla="*/ 0 60000 65536"/>
                <a:gd name="T6" fmla="*/ 0 w 1"/>
                <a:gd name="T7" fmla="*/ 0 h 144"/>
                <a:gd name="T8" fmla="*/ 1 w 1"/>
                <a:gd name="T9" fmla="*/ 144 h 144"/>
              </a:gdLst>
              <a:ahLst/>
              <a:cxnLst>
                <a:cxn ang="T4">
                  <a:pos x="T0" y="T1"/>
                </a:cxn>
                <a:cxn ang="T5">
                  <a:pos x="T2" y="T3"/>
                </a:cxn>
              </a:cxnLst>
              <a:rect l="T6" t="T7" r="T8" b="T9"/>
              <a:pathLst>
                <a:path w="1" h="144">
                  <a:moveTo>
                    <a:pt x="0" y="0"/>
                  </a:moveTo>
                  <a:cubicBezTo>
                    <a:pt x="0" y="60"/>
                    <a:pt x="0" y="120"/>
                    <a:pt x="0" y="144"/>
                  </a:cubicBezTo>
                </a:path>
              </a:pathLst>
            </a:custGeom>
            <a:solidFill>
              <a:srgbClr val="800080"/>
            </a:solidFill>
            <a:ln w="38100">
              <a:solidFill>
                <a:srgbClr val="800080"/>
              </a:solidFill>
              <a:round/>
              <a:headEnd/>
              <a:tailEnd/>
            </a:ln>
          </p:spPr>
          <p:txBody>
            <a:bodyPr/>
            <a:lstStyle/>
            <a:p>
              <a:endParaRPr lang="en-US"/>
            </a:p>
          </p:txBody>
        </p:sp>
        <p:sp>
          <p:nvSpPr>
            <p:cNvPr id="3132" name="Freeform 63"/>
            <p:cNvSpPr>
              <a:spLocks/>
            </p:cNvSpPr>
            <p:nvPr/>
          </p:nvSpPr>
          <p:spPr bwMode="auto">
            <a:xfrm flipH="1">
              <a:off x="839" y="3216"/>
              <a:ext cx="100" cy="269"/>
            </a:xfrm>
            <a:custGeom>
              <a:avLst/>
              <a:gdLst>
                <a:gd name="T0" fmla="*/ 100 w 96"/>
                <a:gd name="T1" fmla="*/ 0 h 240"/>
                <a:gd name="T2" fmla="*/ 0 w 96"/>
                <a:gd name="T3" fmla="*/ 108 h 240"/>
                <a:gd name="T4" fmla="*/ 100 w 96"/>
                <a:gd name="T5" fmla="*/ 269 h 240"/>
                <a:gd name="T6" fmla="*/ 0 60000 65536"/>
                <a:gd name="T7" fmla="*/ 0 60000 65536"/>
                <a:gd name="T8" fmla="*/ 0 60000 65536"/>
                <a:gd name="T9" fmla="*/ 0 w 96"/>
                <a:gd name="T10" fmla="*/ 0 h 240"/>
                <a:gd name="T11" fmla="*/ 96 w 96"/>
                <a:gd name="T12" fmla="*/ 240 h 240"/>
              </a:gdLst>
              <a:ahLst/>
              <a:cxnLst>
                <a:cxn ang="T6">
                  <a:pos x="T0" y="T1"/>
                </a:cxn>
                <a:cxn ang="T7">
                  <a:pos x="T2" y="T3"/>
                </a:cxn>
                <a:cxn ang="T8">
                  <a:pos x="T4" y="T5"/>
                </a:cxn>
              </a:cxnLst>
              <a:rect l="T9" t="T10" r="T11" b="T12"/>
              <a:pathLst>
                <a:path w="96" h="240">
                  <a:moveTo>
                    <a:pt x="96" y="0"/>
                  </a:moveTo>
                  <a:cubicBezTo>
                    <a:pt x="48" y="28"/>
                    <a:pt x="0" y="56"/>
                    <a:pt x="0" y="96"/>
                  </a:cubicBezTo>
                  <a:cubicBezTo>
                    <a:pt x="0" y="136"/>
                    <a:pt x="80" y="216"/>
                    <a:pt x="96" y="240"/>
                  </a:cubicBezTo>
                </a:path>
              </a:pathLst>
            </a:custGeom>
            <a:noFill/>
            <a:ln w="38100">
              <a:solidFill>
                <a:srgbClr val="800080"/>
              </a:solidFill>
              <a:round/>
              <a:headEnd/>
              <a:tailEnd/>
            </a:ln>
          </p:spPr>
          <p:txBody>
            <a:bodyPr/>
            <a:lstStyle/>
            <a:p>
              <a:endParaRPr lang="en-US"/>
            </a:p>
          </p:txBody>
        </p:sp>
        <p:sp>
          <p:nvSpPr>
            <p:cNvPr id="3133" name="Freeform 64"/>
            <p:cNvSpPr>
              <a:spLocks/>
            </p:cNvSpPr>
            <p:nvPr/>
          </p:nvSpPr>
          <p:spPr bwMode="auto">
            <a:xfrm flipH="1">
              <a:off x="925" y="3216"/>
              <a:ext cx="101" cy="269"/>
            </a:xfrm>
            <a:custGeom>
              <a:avLst/>
              <a:gdLst>
                <a:gd name="T0" fmla="*/ 101 w 96"/>
                <a:gd name="T1" fmla="*/ 0 h 240"/>
                <a:gd name="T2" fmla="*/ 0 w 96"/>
                <a:gd name="T3" fmla="*/ 108 h 240"/>
                <a:gd name="T4" fmla="*/ 101 w 96"/>
                <a:gd name="T5" fmla="*/ 269 h 240"/>
                <a:gd name="T6" fmla="*/ 0 60000 65536"/>
                <a:gd name="T7" fmla="*/ 0 60000 65536"/>
                <a:gd name="T8" fmla="*/ 0 60000 65536"/>
                <a:gd name="T9" fmla="*/ 0 w 96"/>
                <a:gd name="T10" fmla="*/ 0 h 240"/>
                <a:gd name="T11" fmla="*/ 96 w 96"/>
                <a:gd name="T12" fmla="*/ 240 h 240"/>
              </a:gdLst>
              <a:ahLst/>
              <a:cxnLst>
                <a:cxn ang="T6">
                  <a:pos x="T0" y="T1"/>
                </a:cxn>
                <a:cxn ang="T7">
                  <a:pos x="T2" y="T3"/>
                </a:cxn>
                <a:cxn ang="T8">
                  <a:pos x="T4" y="T5"/>
                </a:cxn>
              </a:cxnLst>
              <a:rect l="T9" t="T10" r="T11" b="T12"/>
              <a:pathLst>
                <a:path w="96" h="240">
                  <a:moveTo>
                    <a:pt x="96" y="0"/>
                  </a:moveTo>
                  <a:cubicBezTo>
                    <a:pt x="48" y="28"/>
                    <a:pt x="0" y="56"/>
                    <a:pt x="0" y="96"/>
                  </a:cubicBezTo>
                  <a:cubicBezTo>
                    <a:pt x="0" y="136"/>
                    <a:pt x="80" y="216"/>
                    <a:pt x="96" y="240"/>
                  </a:cubicBezTo>
                </a:path>
              </a:pathLst>
            </a:custGeom>
            <a:noFill/>
            <a:ln w="38100">
              <a:solidFill>
                <a:srgbClr val="800080"/>
              </a:solidFill>
              <a:round/>
              <a:headEnd/>
              <a:tailEnd/>
            </a:ln>
          </p:spPr>
          <p:txBody>
            <a:bodyPr/>
            <a:lstStyle/>
            <a:p>
              <a:endParaRPr lang="en-US"/>
            </a:p>
          </p:txBody>
        </p:sp>
      </p:grpSp>
      <p:sp>
        <p:nvSpPr>
          <p:cNvPr id="3079" name="Text Box 79"/>
          <p:cNvSpPr txBox="1">
            <a:spLocks noChangeArrowheads="1"/>
          </p:cNvSpPr>
          <p:nvPr/>
        </p:nvSpPr>
        <p:spPr bwMode="auto">
          <a:xfrm>
            <a:off x="1295400" y="3179763"/>
            <a:ext cx="2133600" cy="396875"/>
          </a:xfrm>
          <a:prstGeom prst="rect">
            <a:avLst/>
          </a:prstGeom>
          <a:noFill/>
          <a:ln w="9525">
            <a:noFill/>
            <a:miter lim="800000"/>
            <a:headEnd/>
            <a:tailEnd/>
          </a:ln>
        </p:spPr>
        <p:txBody>
          <a:bodyPr>
            <a:spAutoFit/>
          </a:bodyPr>
          <a:lstStyle/>
          <a:p>
            <a:pPr>
              <a:spcBef>
                <a:spcPct val="50000"/>
              </a:spcBef>
            </a:pPr>
            <a:r>
              <a:rPr lang="en-US">
                <a:solidFill>
                  <a:srgbClr val="0000FF"/>
                </a:solidFill>
              </a:rPr>
              <a:t> </a:t>
            </a:r>
          </a:p>
        </p:txBody>
      </p:sp>
      <p:sp>
        <p:nvSpPr>
          <p:cNvPr id="3080" name="Text Box 80"/>
          <p:cNvSpPr txBox="1">
            <a:spLocks noChangeArrowheads="1"/>
          </p:cNvSpPr>
          <p:nvPr/>
        </p:nvSpPr>
        <p:spPr bwMode="auto">
          <a:xfrm>
            <a:off x="1447800" y="3505200"/>
            <a:ext cx="1905000" cy="396875"/>
          </a:xfrm>
          <a:prstGeom prst="rect">
            <a:avLst/>
          </a:prstGeom>
          <a:noFill/>
          <a:ln w="9525">
            <a:noFill/>
            <a:miter lim="800000"/>
            <a:headEnd/>
            <a:tailEnd/>
          </a:ln>
        </p:spPr>
        <p:txBody>
          <a:bodyPr>
            <a:spAutoFit/>
          </a:bodyPr>
          <a:lstStyle/>
          <a:p>
            <a:pPr>
              <a:spcBef>
                <a:spcPct val="50000"/>
              </a:spcBef>
            </a:pPr>
            <a:r>
              <a:rPr lang="en-US">
                <a:solidFill>
                  <a:srgbClr val="0000FF"/>
                </a:solidFill>
              </a:rPr>
              <a:t>2n = 7 </a:t>
            </a:r>
          </a:p>
        </p:txBody>
      </p:sp>
      <p:sp>
        <p:nvSpPr>
          <p:cNvPr id="3081" name="Text Box 81"/>
          <p:cNvSpPr txBox="1">
            <a:spLocks noChangeArrowheads="1"/>
          </p:cNvSpPr>
          <p:nvPr/>
        </p:nvSpPr>
        <p:spPr bwMode="auto">
          <a:xfrm>
            <a:off x="1371600" y="4800600"/>
            <a:ext cx="1828800" cy="396875"/>
          </a:xfrm>
          <a:prstGeom prst="rect">
            <a:avLst/>
          </a:prstGeom>
          <a:noFill/>
          <a:ln w="9525">
            <a:noFill/>
            <a:miter lim="800000"/>
            <a:headEnd/>
            <a:tailEnd/>
          </a:ln>
        </p:spPr>
        <p:txBody>
          <a:bodyPr>
            <a:spAutoFit/>
          </a:bodyPr>
          <a:lstStyle/>
          <a:p>
            <a:pPr>
              <a:spcBef>
                <a:spcPct val="50000"/>
              </a:spcBef>
            </a:pPr>
            <a:r>
              <a:rPr lang="en-US">
                <a:solidFill>
                  <a:srgbClr val="0000FF"/>
                </a:solidFill>
              </a:rPr>
              <a:t>2n = 9 </a:t>
            </a:r>
          </a:p>
        </p:txBody>
      </p:sp>
      <p:sp>
        <p:nvSpPr>
          <p:cNvPr id="3082" name="Text Box 82"/>
          <p:cNvSpPr txBox="1">
            <a:spLocks noChangeArrowheads="1"/>
          </p:cNvSpPr>
          <p:nvPr/>
        </p:nvSpPr>
        <p:spPr bwMode="auto">
          <a:xfrm>
            <a:off x="1295400" y="6183313"/>
            <a:ext cx="1981200" cy="396875"/>
          </a:xfrm>
          <a:prstGeom prst="rect">
            <a:avLst/>
          </a:prstGeom>
          <a:noFill/>
          <a:ln w="9525">
            <a:noFill/>
            <a:miter lim="800000"/>
            <a:headEnd/>
            <a:tailEnd/>
          </a:ln>
        </p:spPr>
        <p:txBody>
          <a:bodyPr>
            <a:spAutoFit/>
          </a:bodyPr>
          <a:lstStyle/>
          <a:p>
            <a:pPr>
              <a:spcBef>
                <a:spcPct val="50000"/>
              </a:spcBef>
            </a:pPr>
            <a:r>
              <a:rPr lang="en-US" dirty="0">
                <a:solidFill>
                  <a:srgbClr val="0000FF"/>
                </a:solidFill>
              </a:rPr>
              <a:t>2n = 10 </a:t>
            </a:r>
          </a:p>
        </p:txBody>
      </p:sp>
      <p:sp>
        <p:nvSpPr>
          <p:cNvPr id="3083" name="Oval 83"/>
          <p:cNvSpPr>
            <a:spLocks noChangeArrowheads="1"/>
          </p:cNvSpPr>
          <p:nvPr/>
        </p:nvSpPr>
        <p:spPr bwMode="auto">
          <a:xfrm>
            <a:off x="7391400" y="2743200"/>
            <a:ext cx="1447800" cy="1447800"/>
          </a:xfrm>
          <a:prstGeom prst="ellipse">
            <a:avLst/>
          </a:prstGeom>
          <a:solidFill>
            <a:schemeClr val="bg1"/>
          </a:solidFill>
          <a:ln w="9525">
            <a:solidFill>
              <a:srgbClr val="0000FF"/>
            </a:solidFill>
            <a:round/>
            <a:headEnd/>
            <a:tailEnd/>
          </a:ln>
        </p:spPr>
        <p:txBody>
          <a:bodyPr wrap="none" anchor="ctr"/>
          <a:lstStyle/>
          <a:p>
            <a:endParaRPr lang="en-US"/>
          </a:p>
        </p:txBody>
      </p:sp>
      <p:sp>
        <p:nvSpPr>
          <p:cNvPr id="3084" name="Freeform 84"/>
          <p:cNvSpPr>
            <a:spLocks/>
          </p:cNvSpPr>
          <p:nvPr/>
        </p:nvSpPr>
        <p:spPr bwMode="auto">
          <a:xfrm>
            <a:off x="7502525" y="3265488"/>
            <a:ext cx="160338" cy="427037"/>
          </a:xfrm>
          <a:custGeom>
            <a:avLst/>
            <a:gdLst>
              <a:gd name="T0" fmla="*/ 160338 w 96"/>
              <a:gd name="T1" fmla="*/ 0 h 240"/>
              <a:gd name="T2" fmla="*/ 0 w 96"/>
              <a:gd name="T3" fmla="*/ 170815 h 240"/>
              <a:gd name="T4" fmla="*/ 160338 w 96"/>
              <a:gd name="T5" fmla="*/ 427037 h 240"/>
              <a:gd name="T6" fmla="*/ 0 60000 65536"/>
              <a:gd name="T7" fmla="*/ 0 60000 65536"/>
              <a:gd name="T8" fmla="*/ 0 60000 65536"/>
              <a:gd name="T9" fmla="*/ 0 w 96"/>
              <a:gd name="T10" fmla="*/ 0 h 240"/>
              <a:gd name="T11" fmla="*/ 96 w 96"/>
              <a:gd name="T12" fmla="*/ 240 h 240"/>
            </a:gdLst>
            <a:ahLst/>
            <a:cxnLst>
              <a:cxn ang="T6">
                <a:pos x="T0" y="T1"/>
              </a:cxn>
              <a:cxn ang="T7">
                <a:pos x="T2" y="T3"/>
              </a:cxn>
              <a:cxn ang="T8">
                <a:pos x="T4" y="T5"/>
              </a:cxn>
            </a:cxnLst>
            <a:rect l="T9" t="T10" r="T11" b="T12"/>
            <a:pathLst>
              <a:path w="96" h="240">
                <a:moveTo>
                  <a:pt x="96" y="0"/>
                </a:moveTo>
                <a:cubicBezTo>
                  <a:pt x="48" y="28"/>
                  <a:pt x="0" y="56"/>
                  <a:pt x="0" y="96"/>
                </a:cubicBezTo>
                <a:cubicBezTo>
                  <a:pt x="0" y="136"/>
                  <a:pt x="80" y="216"/>
                  <a:pt x="96" y="240"/>
                </a:cubicBezTo>
              </a:path>
            </a:pathLst>
          </a:custGeom>
          <a:noFill/>
          <a:ln w="38100">
            <a:solidFill>
              <a:srgbClr val="800080"/>
            </a:solidFill>
            <a:round/>
            <a:headEnd/>
            <a:tailEnd/>
          </a:ln>
        </p:spPr>
        <p:txBody>
          <a:bodyPr/>
          <a:lstStyle/>
          <a:p>
            <a:endParaRPr lang="en-US"/>
          </a:p>
        </p:txBody>
      </p:sp>
      <p:sp>
        <p:nvSpPr>
          <p:cNvPr id="3085" name="Freeform 85"/>
          <p:cNvSpPr>
            <a:spLocks/>
          </p:cNvSpPr>
          <p:nvPr/>
        </p:nvSpPr>
        <p:spPr bwMode="auto">
          <a:xfrm flipH="1">
            <a:off x="8547100" y="3265488"/>
            <a:ext cx="160338" cy="427037"/>
          </a:xfrm>
          <a:custGeom>
            <a:avLst/>
            <a:gdLst>
              <a:gd name="T0" fmla="*/ 160338 w 96"/>
              <a:gd name="T1" fmla="*/ 0 h 240"/>
              <a:gd name="T2" fmla="*/ 0 w 96"/>
              <a:gd name="T3" fmla="*/ 170815 h 240"/>
              <a:gd name="T4" fmla="*/ 160338 w 96"/>
              <a:gd name="T5" fmla="*/ 427037 h 240"/>
              <a:gd name="T6" fmla="*/ 0 60000 65536"/>
              <a:gd name="T7" fmla="*/ 0 60000 65536"/>
              <a:gd name="T8" fmla="*/ 0 60000 65536"/>
              <a:gd name="T9" fmla="*/ 0 w 96"/>
              <a:gd name="T10" fmla="*/ 0 h 240"/>
              <a:gd name="T11" fmla="*/ 96 w 96"/>
              <a:gd name="T12" fmla="*/ 240 h 240"/>
            </a:gdLst>
            <a:ahLst/>
            <a:cxnLst>
              <a:cxn ang="T6">
                <a:pos x="T0" y="T1"/>
              </a:cxn>
              <a:cxn ang="T7">
                <a:pos x="T2" y="T3"/>
              </a:cxn>
              <a:cxn ang="T8">
                <a:pos x="T4" y="T5"/>
              </a:cxn>
            </a:cxnLst>
            <a:rect l="T9" t="T10" r="T11" b="T12"/>
            <a:pathLst>
              <a:path w="96" h="240">
                <a:moveTo>
                  <a:pt x="96" y="0"/>
                </a:moveTo>
                <a:cubicBezTo>
                  <a:pt x="48" y="28"/>
                  <a:pt x="0" y="56"/>
                  <a:pt x="0" y="96"/>
                </a:cubicBezTo>
                <a:cubicBezTo>
                  <a:pt x="0" y="136"/>
                  <a:pt x="80" y="216"/>
                  <a:pt x="96" y="240"/>
                </a:cubicBezTo>
              </a:path>
            </a:pathLst>
          </a:custGeom>
          <a:noFill/>
          <a:ln w="38100">
            <a:solidFill>
              <a:srgbClr val="800080"/>
            </a:solidFill>
            <a:round/>
            <a:headEnd/>
            <a:tailEnd/>
          </a:ln>
        </p:spPr>
        <p:txBody>
          <a:bodyPr/>
          <a:lstStyle/>
          <a:p>
            <a:endParaRPr lang="en-US"/>
          </a:p>
        </p:txBody>
      </p:sp>
      <p:sp>
        <p:nvSpPr>
          <p:cNvPr id="3086" name="Oval 86"/>
          <p:cNvSpPr>
            <a:spLocks noChangeArrowheads="1"/>
          </p:cNvSpPr>
          <p:nvPr/>
        </p:nvSpPr>
        <p:spPr bwMode="auto">
          <a:xfrm>
            <a:off x="8069263" y="2930525"/>
            <a:ext cx="160337" cy="160338"/>
          </a:xfrm>
          <a:prstGeom prst="ellipse">
            <a:avLst/>
          </a:prstGeom>
          <a:solidFill>
            <a:srgbClr val="800080"/>
          </a:solidFill>
          <a:ln w="9525">
            <a:noFill/>
            <a:round/>
            <a:headEnd/>
            <a:tailEnd/>
          </a:ln>
        </p:spPr>
        <p:txBody>
          <a:bodyPr wrap="none" anchor="ctr"/>
          <a:lstStyle/>
          <a:p>
            <a:endParaRPr lang="en-US"/>
          </a:p>
        </p:txBody>
      </p:sp>
      <p:sp>
        <p:nvSpPr>
          <p:cNvPr id="3087" name="Freeform 87"/>
          <p:cNvSpPr>
            <a:spLocks/>
          </p:cNvSpPr>
          <p:nvPr/>
        </p:nvSpPr>
        <p:spPr bwMode="auto">
          <a:xfrm>
            <a:off x="8150225" y="3800475"/>
            <a:ext cx="3175" cy="387350"/>
          </a:xfrm>
          <a:custGeom>
            <a:avLst/>
            <a:gdLst>
              <a:gd name="T0" fmla="*/ 0 w 1"/>
              <a:gd name="T1" fmla="*/ 0 h 144"/>
              <a:gd name="T2" fmla="*/ 0 w 1"/>
              <a:gd name="T3" fmla="*/ 387350 h 144"/>
              <a:gd name="T4" fmla="*/ 0 60000 65536"/>
              <a:gd name="T5" fmla="*/ 0 60000 65536"/>
              <a:gd name="T6" fmla="*/ 0 w 1"/>
              <a:gd name="T7" fmla="*/ 0 h 144"/>
              <a:gd name="T8" fmla="*/ 1 w 1"/>
              <a:gd name="T9" fmla="*/ 144 h 144"/>
            </a:gdLst>
            <a:ahLst/>
            <a:cxnLst>
              <a:cxn ang="T4">
                <a:pos x="T0" y="T1"/>
              </a:cxn>
              <a:cxn ang="T5">
                <a:pos x="T2" y="T3"/>
              </a:cxn>
            </a:cxnLst>
            <a:rect l="T6" t="T7" r="T8" b="T9"/>
            <a:pathLst>
              <a:path w="1" h="144">
                <a:moveTo>
                  <a:pt x="0" y="0"/>
                </a:moveTo>
                <a:cubicBezTo>
                  <a:pt x="0" y="60"/>
                  <a:pt x="0" y="120"/>
                  <a:pt x="0" y="144"/>
                </a:cubicBezTo>
              </a:path>
            </a:pathLst>
          </a:custGeom>
          <a:solidFill>
            <a:srgbClr val="800080"/>
          </a:solidFill>
          <a:ln w="38100">
            <a:solidFill>
              <a:srgbClr val="800080"/>
            </a:solidFill>
            <a:round/>
            <a:headEnd/>
            <a:tailEnd/>
          </a:ln>
        </p:spPr>
        <p:txBody>
          <a:bodyPr/>
          <a:lstStyle/>
          <a:p>
            <a:endParaRPr lang="en-US"/>
          </a:p>
        </p:txBody>
      </p:sp>
      <p:sp>
        <p:nvSpPr>
          <p:cNvPr id="3088" name="Freeform 88"/>
          <p:cNvSpPr>
            <a:spLocks/>
          </p:cNvSpPr>
          <p:nvPr/>
        </p:nvSpPr>
        <p:spPr bwMode="auto">
          <a:xfrm>
            <a:off x="7654925" y="3276600"/>
            <a:ext cx="160338" cy="427038"/>
          </a:xfrm>
          <a:custGeom>
            <a:avLst/>
            <a:gdLst>
              <a:gd name="T0" fmla="*/ 160338 w 96"/>
              <a:gd name="T1" fmla="*/ 0 h 240"/>
              <a:gd name="T2" fmla="*/ 0 w 96"/>
              <a:gd name="T3" fmla="*/ 170815 h 240"/>
              <a:gd name="T4" fmla="*/ 160338 w 96"/>
              <a:gd name="T5" fmla="*/ 427038 h 240"/>
              <a:gd name="T6" fmla="*/ 0 60000 65536"/>
              <a:gd name="T7" fmla="*/ 0 60000 65536"/>
              <a:gd name="T8" fmla="*/ 0 60000 65536"/>
              <a:gd name="T9" fmla="*/ 0 w 96"/>
              <a:gd name="T10" fmla="*/ 0 h 240"/>
              <a:gd name="T11" fmla="*/ 96 w 96"/>
              <a:gd name="T12" fmla="*/ 240 h 240"/>
            </a:gdLst>
            <a:ahLst/>
            <a:cxnLst>
              <a:cxn ang="T6">
                <a:pos x="T0" y="T1"/>
              </a:cxn>
              <a:cxn ang="T7">
                <a:pos x="T2" y="T3"/>
              </a:cxn>
              <a:cxn ang="T8">
                <a:pos x="T4" y="T5"/>
              </a:cxn>
            </a:cxnLst>
            <a:rect l="T9" t="T10" r="T11" b="T12"/>
            <a:pathLst>
              <a:path w="96" h="240">
                <a:moveTo>
                  <a:pt x="96" y="0"/>
                </a:moveTo>
                <a:cubicBezTo>
                  <a:pt x="48" y="28"/>
                  <a:pt x="0" y="56"/>
                  <a:pt x="0" y="96"/>
                </a:cubicBezTo>
                <a:cubicBezTo>
                  <a:pt x="0" y="136"/>
                  <a:pt x="80" y="216"/>
                  <a:pt x="96" y="240"/>
                </a:cubicBezTo>
              </a:path>
            </a:pathLst>
          </a:custGeom>
          <a:noFill/>
          <a:ln w="38100">
            <a:solidFill>
              <a:srgbClr val="800080"/>
            </a:solidFill>
            <a:round/>
            <a:headEnd/>
            <a:tailEnd/>
          </a:ln>
        </p:spPr>
        <p:txBody>
          <a:bodyPr/>
          <a:lstStyle/>
          <a:p>
            <a:endParaRPr lang="en-US"/>
          </a:p>
        </p:txBody>
      </p:sp>
      <p:sp>
        <p:nvSpPr>
          <p:cNvPr id="3089" name="Freeform 89"/>
          <p:cNvSpPr>
            <a:spLocks/>
          </p:cNvSpPr>
          <p:nvPr/>
        </p:nvSpPr>
        <p:spPr bwMode="auto">
          <a:xfrm>
            <a:off x="7807325" y="3276600"/>
            <a:ext cx="160338" cy="427038"/>
          </a:xfrm>
          <a:custGeom>
            <a:avLst/>
            <a:gdLst>
              <a:gd name="T0" fmla="*/ 160338 w 96"/>
              <a:gd name="T1" fmla="*/ 0 h 240"/>
              <a:gd name="T2" fmla="*/ 0 w 96"/>
              <a:gd name="T3" fmla="*/ 170815 h 240"/>
              <a:gd name="T4" fmla="*/ 160338 w 96"/>
              <a:gd name="T5" fmla="*/ 427038 h 240"/>
              <a:gd name="T6" fmla="*/ 0 60000 65536"/>
              <a:gd name="T7" fmla="*/ 0 60000 65536"/>
              <a:gd name="T8" fmla="*/ 0 60000 65536"/>
              <a:gd name="T9" fmla="*/ 0 w 96"/>
              <a:gd name="T10" fmla="*/ 0 h 240"/>
              <a:gd name="T11" fmla="*/ 96 w 96"/>
              <a:gd name="T12" fmla="*/ 240 h 240"/>
            </a:gdLst>
            <a:ahLst/>
            <a:cxnLst>
              <a:cxn ang="T6">
                <a:pos x="T0" y="T1"/>
              </a:cxn>
              <a:cxn ang="T7">
                <a:pos x="T2" y="T3"/>
              </a:cxn>
              <a:cxn ang="T8">
                <a:pos x="T4" y="T5"/>
              </a:cxn>
            </a:cxnLst>
            <a:rect l="T9" t="T10" r="T11" b="T12"/>
            <a:pathLst>
              <a:path w="96" h="240">
                <a:moveTo>
                  <a:pt x="96" y="0"/>
                </a:moveTo>
                <a:cubicBezTo>
                  <a:pt x="48" y="28"/>
                  <a:pt x="0" y="56"/>
                  <a:pt x="0" y="96"/>
                </a:cubicBezTo>
                <a:cubicBezTo>
                  <a:pt x="0" y="136"/>
                  <a:pt x="80" y="216"/>
                  <a:pt x="96" y="240"/>
                </a:cubicBezTo>
              </a:path>
            </a:pathLst>
          </a:custGeom>
          <a:noFill/>
          <a:ln w="38100">
            <a:solidFill>
              <a:srgbClr val="800080"/>
            </a:solidFill>
            <a:round/>
            <a:headEnd/>
            <a:tailEnd/>
          </a:ln>
        </p:spPr>
        <p:txBody>
          <a:bodyPr/>
          <a:lstStyle/>
          <a:p>
            <a:endParaRPr lang="en-US"/>
          </a:p>
        </p:txBody>
      </p:sp>
      <p:sp>
        <p:nvSpPr>
          <p:cNvPr id="3090" name="Freeform 90"/>
          <p:cNvSpPr>
            <a:spLocks/>
          </p:cNvSpPr>
          <p:nvPr/>
        </p:nvSpPr>
        <p:spPr bwMode="auto">
          <a:xfrm flipH="1">
            <a:off x="8229600" y="3276600"/>
            <a:ext cx="160338" cy="427038"/>
          </a:xfrm>
          <a:custGeom>
            <a:avLst/>
            <a:gdLst>
              <a:gd name="T0" fmla="*/ 160338 w 96"/>
              <a:gd name="T1" fmla="*/ 0 h 240"/>
              <a:gd name="T2" fmla="*/ 0 w 96"/>
              <a:gd name="T3" fmla="*/ 170815 h 240"/>
              <a:gd name="T4" fmla="*/ 160338 w 96"/>
              <a:gd name="T5" fmla="*/ 427038 h 240"/>
              <a:gd name="T6" fmla="*/ 0 60000 65536"/>
              <a:gd name="T7" fmla="*/ 0 60000 65536"/>
              <a:gd name="T8" fmla="*/ 0 60000 65536"/>
              <a:gd name="T9" fmla="*/ 0 w 96"/>
              <a:gd name="T10" fmla="*/ 0 h 240"/>
              <a:gd name="T11" fmla="*/ 96 w 96"/>
              <a:gd name="T12" fmla="*/ 240 h 240"/>
            </a:gdLst>
            <a:ahLst/>
            <a:cxnLst>
              <a:cxn ang="T6">
                <a:pos x="T0" y="T1"/>
              </a:cxn>
              <a:cxn ang="T7">
                <a:pos x="T2" y="T3"/>
              </a:cxn>
              <a:cxn ang="T8">
                <a:pos x="T4" y="T5"/>
              </a:cxn>
            </a:cxnLst>
            <a:rect l="T9" t="T10" r="T11" b="T12"/>
            <a:pathLst>
              <a:path w="96" h="240">
                <a:moveTo>
                  <a:pt x="96" y="0"/>
                </a:moveTo>
                <a:cubicBezTo>
                  <a:pt x="48" y="28"/>
                  <a:pt x="0" y="56"/>
                  <a:pt x="0" y="96"/>
                </a:cubicBezTo>
                <a:cubicBezTo>
                  <a:pt x="0" y="136"/>
                  <a:pt x="80" y="216"/>
                  <a:pt x="96" y="240"/>
                </a:cubicBezTo>
              </a:path>
            </a:pathLst>
          </a:custGeom>
          <a:noFill/>
          <a:ln w="38100">
            <a:solidFill>
              <a:srgbClr val="800080"/>
            </a:solidFill>
            <a:round/>
            <a:headEnd/>
            <a:tailEnd/>
          </a:ln>
        </p:spPr>
        <p:txBody>
          <a:bodyPr/>
          <a:lstStyle/>
          <a:p>
            <a:endParaRPr lang="en-US"/>
          </a:p>
        </p:txBody>
      </p:sp>
      <p:sp>
        <p:nvSpPr>
          <p:cNvPr id="3091" name="Freeform 91"/>
          <p:cNvSpPr>
            <a:spLocks/>
          </p:cNvSpPr>
          <p:nvPr/>
        </p:nvSpPr>
        <p:spPr bwMode="auto">
          <a:xfrm flipH="1">
            <a:off x="8382000" y="3276600"/>
            <a:ext cx="160338" cy="427038"/>
          </a:xfrm>
          <a:custGeom>
            <a:avLst/>
            <a:gdLst>
              <a:gd name="T0" fmla="*/ 160338 w 96"/>
              <a:gd name="T1" fmla="*/ 0 h 240"/>
              <a:gd name="T2" fmla="*/ 0 w 96"/>
              <a:gd name="T3" fmla="*/ 170815 h 240"/>
              <a:gd name="T4" fmla="*/ 160338 w 96"/>
              <a:gd name="T5" fmla="*/ 427038 h 240"/>
              <a:gd name="T6" fmla="*/ 0 60000 65536"/>
              <a:gd name="T7" fmla="*/ 0 60000 65536"/>
              <a:gd name="T8" fmla="*/ 0 60000 65536"/>
              <a:gd name="T9" fmla="*/ 0 w 96"/>
              <a:gd name="T10" fmla="*/ 0 h 240"/>
              <a:gd name="T11" fmla="*/ 96 w 96"/>
              <a:gd name="T12" fmla="*/ 240 h 240"/>
            </a:gdLst>
            <a:ahLst/>
            <a:cxnLst>
              <a:cxn ang="T6">
                <a:pos x="T0" y="T1"/>
              </a:cxn>
              <a:cxn ang="T7">
                <a:pos x="T2" y="T3"/>
              </a:cxn>
              <a:cxn ang="T8">
                <a:pos x="T4" y="T5"/>
              </a:cxn>
            </a:cxnLst>
            <a:rect l="T9" t="T10" r="T11" b="T12"/>
            <a:pathLst>
              <a:path w="96" h="240">
                <a:moveTo>
                  <a:pt x="96" y="0"/>
                </a:moveTo>
                <a:cubicBezTo>
                  <a:pt x="48" y="28"/>
                  <a:pt x="0" y="56"/>
                  <a:pt x="0" y="96"/>
                </a:cubicBezTo>
                <a:cubicBezTo>
                  <a:pt x="0" y="136"/>
                  <a:pt x="80" y="216"/>
                  <a:pt x="96" y="240"/>
                </a:cubicBezTo>
              </a:path>
            </a:pathLst>
          </a:custGeom>
          <a:noFill/>
          <a:ln w="38100">
            <a:solidFill>
              <a:srgbClr val="800080"/>
            </a:solidFill>
            <a:round/>
            <a:headEnd/>
            <a:tailEnd/>
          </a:ln>
        </p:spPr>
        <p:txBody>
          <a:bodyPr/>
          <a:lstStyle/>
          <a:p>
            <a:endParaRPr lang="en-US"/>
          </a:p>
        </p:txBody>
      </p:sp>
      <p:sp>
        <p:nvSpPr>
          <p:cNvPr id="3092" name="Freeform 92"/>
          <p:cNvSpPr>
            <a:spLocks/>
          </p:cNvSpPr>
          <p:nvPr/>
        </p:nvSpPr>
        <p:spPr bwMode="auto">
          <a:xfrm>
            <a:off x="8001000" y="3810000"/>
            <a:ext cx="3175" cy="387350"/>
          </a:xfrm>
          <a:custGeom>
            <a:avLst/>
            <a:gdLst>
              <a:gd name="T0" fmla="*/ 0 w 1"/>
              <a:gd name="T1" fmla="*/ 0 h 144"/>
              <a:gd name="T2" fmla="*/ 0 w 1"/>
              <a:gd name="T3" fmla="*/ 387350 h 144"/>
              <a:gd name="T4" fmla="*/ 0 60000 65536"/>
              <a:gd name="T5" fmla="*/ 0 60000 65536"/>
              <a:gd name="T6" fmla="*/ 0 w 1"/>
              <a:gd name="T7" fmla="*/ 0 h 144"/>
              <a:gd name="T8" fmla="*/ 1 w 1"/>
              <a:gd name="T9" fmla="*/ 144 h 144"/>
            </a:gdLst>
            <a:ahLst/>
            <a:cxnLst>
              <a:cxn ang="T4">
                <a:pos x="T0" y="T1"/>
              </a:cxn>
              <a:cxn ang="T5">
                <a:pos x="T2" y="T3"/>
              </a:cxn>
            </a:cxnLst>
            <a:rect l="T6" t="T7" r="T8" b="T9"/>
            <a:pathLst>
              <a:path w="1" h="144">
                <a:moveTo>
                  <a:pt x="0" y="0"/>
                </a:moveTo>
                <a:cubicBezTo>
                  <a:pt x="0" y="60"/>
                  <a:pt x="0" y="120"/>
                  <a:pt x="0" y="144"/>
                </a:cubicBezTo>
              </a:path>
            </a:pathLst>
          </a:custGeom>
          <a:solidFill>
            <a:srgbClr val="800080"/>
          </a:solidFill>
          <a:ln w="38100">
            <a:solidFill>
              <a:srgbClr val="800080"/>
            </a:solidFill>
            <a:round/>
            <a:headEnd/>
            <a:tailEnd/>
          </a:ln>
        </p:spPr>
        <p:txBody>
          <a:bodyPr/>
          <a:lstStyle/>
          <a:p>
            <a:endParaRPr lang="en-US"/>
          </a:p>
        </p:txBody>
      </p:sp>
      <p:sp>
        <p:nvSpPr>
          <p:cNvPr id="3093" name="Freeform 93"/>
          <p:cNvSpPr>
            <a:spLocks/>
          </p:cNvSpPr>
          <p:nvPr/>
        </p:nvSpPr>
        <p:spPr bwMode="auto">
          <a:xfrm>
            <a:off x="8291513" y="3803650"/>
            <a:ext cx="3175" cy="387350"/>
          </a:xfrm>
          <a:custGeom>
            <a:avLst/>
            <a:gdLst>
              <a:gd name="T0" fmla="*/ 0 w 1"/>
              <a:gd name="T1" fmla="*/ 0 h 144"/>
              <a:gd name="T2" fmla="*/ 0 w 1"/>
              <a:gd name="T3" fmla="*/ 387350 h 144"/>
              <a:gd name="T4" fmla="*/ 0 60000 65536"/>
              <a:gd name="T5" fmla="*/ 0 60000 65536"/>
              <a:gd name="T6" fmla="*/ 0 w 1"/>
              <a:gd name="T7" fmla="*/ 0 h 144"/>
              <a:gd name="T8" fmla="*/ 1 w 1"/>
              <a:gd name="T9" fmla="*/ 144 h 144"/>
            </a:gdLst>
            <a:ahLst/>
            <a:cxnLst>
              <a:cxn ang="T4">
                <a:pos x="T0" y="T1"/>
              </a:cxn>
              <a:cxn ang="T5">
                <a:pos x="T2" y="T3"/>
              </a:cxn>
            </a:cxnLst>
            <a:rect l="T6" t="T7" r="T8" b="T9"/>
            <a:pathLst>
              <a:path w="1" h="144">
                <a:moveTo>
                  <a:pt x="0" y="0"/>
                </a:moveTo>
                <a:cubicBezTo>
                  <a:pt x="0" y="60"/>
                  <a:pt x="0" y="120"/>
                  <a:pt x="0" y="144"/>
                </a:cubicBezTo>
              </a:path>
            </a:pathLst>
          </a:custGeom>
          <a:solidFill>
            <a:srgbClr val="800080"/>
          </a:solidFill>
          <a:ln w="38100">
            <a:solidFill>
              <a:srgbClr val="800080"/>
            </a:solidFill>
            <a:round/>
            <a:headEnd/>
            <a:tailEnd/>
          </a:ln>
        </p:spPr>
        <p:txBody>
          <a:bodyPr/>
          <a:lstStyle/>
          <a:p>
            <a:endParaRPr lang="en-US"/>
          </a:p>
        </p:txBody>
      </p:sp>
      <p:sp>
        <p:nvSpPr>
          <p:cNvPr id="3094" name="Oval 94"/>
          <p:cNvSpPr>
            <a:spLocks noChangeArrowheads="1"/>
          </p:cNvSpPr>
          <p:nvPr/>
        </p:nvSpPr>
        <p:spPr bwMode="auto">
          <a:xfrm>
            <a:off x="7848600" y="2924175"/>
            <a:ext cx="160338" cy="160338"/>
          </a:xfrm>
          <a:prstGeom prst="ellipse">
            <a:avLst/>
          </a:prstGeom>
          <a:solidFill>
            <a:srgbClr val="800080"/>
          </a:solidFill>
          <a:ln w="9525">
            <a:noFill/>
            <a:round/>
            <a:headEnd/>
            <a:tailEnd/>
          </a:ln>
        </p:spPr>
        <p:txBody>
          <a:bodyPr wrap="none" anchor="ctr"/>
          <a:lstStyle/>
          <a:p>
            <a:endParaRPr lang="en-US"/>
          </a:p>
        </p:txBody>
      </p:sp>
      <p:sp>
        <p:nvSpPr>
          <p:cNvPr id="3095" name="Oval 95"/>
          <p:cNvSpPr>
            <a:spLocks noChangeArrowheads="1"/>
          </p:cNvSpPr>
          <p:nvPr/>
        </p:nvSpPr>
        <p:spPr bwMode="auto">
          <a:xfrm>
            <a:off x="8269288" y="2938463"/>
            <a:ext cx="160337" cy="160337"/>
          </a:xfrm>
          <a:prstGeom prst="ellipse">
            <a:avLst/>
          </a:prstGeom>
          <a:solidFill>
            <a:srgbClr val="800080"/>
          </a:solidFill>
          <a:ln w="9525">
            <a:noFill/>
            <a:round/>
            <a:headEnd/>
            <a:tailEnd/>
          </a:ln>
        </p:spPr>
        <p:txBody>
          <a:bodyPr wrap="none" anchor="ctr"/>
          <a:lstStyle/>
          <a:p>
            <a:endParaRPr lang="en-US"/>
          </a:p>
        </p:txBody>
      </p:sp>
      <p:sp>
        <p:nvSpPr>
          <p:cNvPr id="3096" name="Oval 96"/>
          <p:cNvSpPr>
            <a:spLocks noChangeArrowheads="1"/>
          </p:cNvSpPr>
          <p:nvPr/>
        </p:nvSpPr>
        <p:spPr bwMode="auto">
          <a:xfrm>
            <a:off x="7391400" y="4724400"/>
            <a:ext cx="1447800" cy="1447800"/>
          </a:xfrm>
          <a:prstGeom prst="ellipse">
            <a:avLst/>
          </a:prstGeom>
          <a:solidFill>
            <a:schemeClr val="bg1"/>
          </a:solidFill>
          <a:ln w="9525">
            <a:solidFill>
              <a:srgbClr val="0000FF"/>
            </a:solidFill>
            <a:round/>
            <a:headEnd/>
            <a:tailEnd/>
          </a:ln>
        </p:spPr>
        <p:txBody>
          <a:bodyPr wrap="none" anchor="ctr"/>
          <a:lstStyle/>
          <a:p>
            <a:endParaRPr lang="en-US"/>
          </a:p>
        </p:txBody>
      </p:sp>
      <p:sp>
        <p:nvSpPr>
          <p:cNvPr id="3097" name="Freeform 97"/>
          <p:cNvSpPr>
            <a:spLocks/>
          </p:cNvSpPr>
          <p:nvPr/>
        </p:nvSpPr>
        <p:spPr bwMode="auto">
          <a:xfrm>
            <a:off x="7473950" y="5184775"/>
            <a:ext cx="160338" cy="427038"/>
          </a:xfrm>
          <a:custGeom>
            <a:avLst/>
            <a:gdLst>
              <a:gd name="T0" fmla="*/ 160338 w 96"/>
              <a:gd name="T1" fmla="*/ 0 h 240"/>
              <a:gd name="T2" fmla="*/ 0 w 96"/>
              <a:gd name="T3" fmla="*/ 170815 h 240"/>
              <a:gd name="T4" fmla="*/ 160338 w 96"/>
              <a:gd name="T5" fmla="*/ 427038 h 240"/>
              <a:gd name="T6" fmla="*/ 0 60000 65536"/>
              <a:gd name="T7" fmla="*/ 0 60000 65536"/>
              <a:gd name="T8" fmla="*/ 0 60000 65536"/>
              <a:gd name="T9" fmla="*/ 0 w 96"/>
              <a:gd name="T10" fmla="*/ 0 h 240"/>
              <a:gd name="T11" fmla="*/ 96 w 96"/>
              <a:gd name="T12" fmla="*/ 240 h 240"/>
            </a:gdLst>
            <a:ahLst/>
            <a:cxnLst>
              <a:cxn ang="T6">
                <a:pos x="T0" y="T1"/>
              </a:cxn>
              <a:cxn ang="T7">
                <a:pos x="T2" y="T3"/>
              </a:cxn>
              <a:cxn ang="T8">
                <a:pos x="T4" y="T5"/>
              </a:cxn>
            </a:cxnLst>
            <a:rect l="T9" t="T10" r="T11" b="T12"/>
            <a:pathLst>
              <a:path w="96" h="240">
                <a:moveTo>
                  <a:pt x="96" y="0"/>
                </a:moveTo>
                <a:cubicBezTo>
                  <a:pt x="48" y="28"/>
                  <a:pt x="0" y="56"/>
                  <a:pt x="0" y="96"/>
                </a:cubicBezTo>
                <a:cubicBezTo>
                  <a:pt x="0" y="136"/>
                  <a:pt x="80" y="216"/>
                  <a:pt x="96" y="240"/>
                </a:cubicBezTo>
              </a:path>
            </a:pathLst>
          </a:custGeom>
          <a:noFill/>
          <a:ln w="38100">
            <a:solidFill>
              <a:srgbClr val="800080"/>
            </a:solidFill>
            <a:round/>
            <a:headEnd/>
            <a:tailEnd/>
          </a:ln>
        </p:spPr>
        <p:txBody>
          <a:bodyPr/>
          <a:lstStyle/>
          <a:p>
            <a:endParaRPr lang="en-US"/>
          </a:p>
        </p:txBody>
      </p:sp>
      <p:sp>
        <p:nvSpPr>
          <p:cNvPr id="3098" name="Oval 99"/>
          <p:cNvSpPr>
            <a:spLocks noChangeArrowheads="1"/>
          </p:cNvSpPr>
          <p:nvPr/>
        </p:nvSpPr>
        <p:spPr bwMode="auto">
          <a:xfrm>
            <a:off x="8193088" y="4921250"/>
            <a:ext cx="160337" cy="160338"/>
          </a:xfrm>
          <a:prstGeom prst="ellipse">
            <a:avLst/>
          </a:prstGeom>
          <a:solidFill>
            <a:srgbClr val="800080"/>
          </a:solidFill>
          <a:ln w="9525">
            <a:noFill/>
            <a:round/>
            <a:headEnd/>
            <a:tailEnd/>
          </a:ln>
        </p:spPr>
        <p:txBody>
          <a:bodyPr wrap="none" anchor="ctr"/>
          <a:lstStyle/>
          <a:p>
            <a:endParaRPr lang="en-US"/>
          </a:p>
        </p:txBody>
      </p:sp>
      <p:sp>
        <p:nvSpPr>
          <p:cNvPr id="3099" name="Freeform 100"/>
          <p:cNvSpPr>
            <a:spLocks/>
          </p:cNvSpPr>
          <p:nvPr/>
        </p:nvSpPr>
        <p:spPr bwMode="auto">
          <a:xfrm>
            <a:off x="8164513" y="5705475"/>
            <a:ext cx="3175" cy="387350"/>
          </a:xfrm>
          <a:custGeom>
            <a:avLst/>
            <a:gdLst>
              <a:gd name="T0" fmla="*/ 0 w 1"/>
              <a:gd name="T1" fmla="*/ 0 h 144"/>
              <a:gd name="T2" fmla="*/ 0 w 1"/>
              <a:gd name="T3" fmla="*/ 387350 h 144"/>
              <a:gd name="T4" fmla="*/ 0 60000 65536"/>
              <a:gd name="T5" fmla="*/ 0 60000 65536"/>
              <a:gd name="T6" fmla="*/ 0 w 1"/>
              <a:gd name="T7" fmla="*/ 0 h 144"/>
              <a:gd name="T8" fmla="*/ 1 w 1"/>
              <a:gd name="T9" fmla="*/ 144 h 144"/>
            </a:gdLst>
            <a:ahLst/>
            <a:cxnLst>
              <a:cxn ang="T4">
                <a:pos x="T0" y="T1"/>
              </a:cxn>
              <a:cxn ang="T5">
                <a:pos x="T2" y="T3"/>
              </a:cxn>
            </a:cxnLst>
            <a:rect l="T6" t="T7" r="T8" b="T9"/>
            <a:pathLst>
              <a:path w="1" h="144">
                <a:moveTo>
                  <a:pt x="0" y="0"/>
                </a:moveTo>
                <a:cubicBezTo>
                  <a:pt x="0" y="60"/>
                  <a:pt x="0" y="120"/>
                  <a:pt x="0" y="144"/>
                </a:cubicBezTo>
              </a:path>
            </a:pathLst>
          </a:custGeom>
          <a:solidFill>
            <a:srgbClr val="800080"/>
          </a:solidFill>
          <a:ln w="38100">
            <a:solidFill>
              <a:srgbClr val="800080"/>
            </a:solidFill>
            <a:round/>
            <a:headEnd/>
            <a:tailEnd/>
          </a:ln>
        </p:spPr>
        <p:txBody>
          <a:bodyPr/>
          <a:lstStyle/>
          <a:p>
            <a:endParaRPr lang="en-US"/>
          </a:p>
        </p:txBody>
      </p:sp>
      <p:sp>
        <p:nvSpPr>
          <p:cNvPr id="3100" name="Oval 101"/>
          <p:cNvSpPr>
            <a:spLocks noChangeArrowheads="1"/>
          </p:cNvSpPr>
          <p:nvPr/>
        </p:nvSpPr>
        <p:spPr bwMode="auto">
          <a:xfrm>
            <a:off x="8374063" y="4919663"/>
            <a:ext cx="160337" cy="160337"/>
          </a:xfrm>
          <a:prstGeom prst="ellipse">
            <a:avLst/>
          </a:prstGeom>
          <a:solidFill>
            <a:srgbClr val="800080"/>
          </a:solidFill>
          <a:ln w="9525">
            <a:noFill/>
            <a:round/>
            <a:headEnd/>
            <a:tailEnd/>
          </a:ln>
        </p:spPr>
        <p:txBody>
          <a:bodyPr wrap="none" anchor="ctr"/>
          <a:lstStyle/>
          <a:p>
            <a:endParaRPr lang="en-US"/>
          </a:p>
        </p:txBody>
      </p:sp>
      <p:sp>
        <p:nvSpPr>
          <p:cNvPr id="3101" name="Oval 102"/>
          <p:cNvSpPr>
            <a:spLocks noChangeArrowheads="1"/>
          </p:cNvSpPr>
          <p:nvPr/>
        </p:nvSpPr>
        <p:spPr bwMode="auto">
          <a:xfrm>
            <a:off x="7696200" y="4930775"/>
            <a:ext cx="160338" cy="160338"/>
          </a:xfrm>
          <a:prstGeom prst="ellipse">
            <a:avLst/>
          </a:prstGeom>
          <a:solidFill>
            <a:srgbClr val="800080"/>
          </a:solidFill>
          <a:ln w="9525">
            <a:noFill/>
            <a:round/>
            <a:headEnd/>
            <a:tailEnd/>
          </a:ln>
        </p:spPr>
        <p:txBody>
          <a:bodyPr wrap="none" anchor="ctr"/>
          <a:lstStyle/>
          <a:p>
            <a:endParaRPr lang="en-US"/>
          </a:p>
        </p:txBody>
      </p:sp>
      <p:sp>
        <p:nvSpPr>
          <p:cNvPr id="3102" name="Oval 103"/>
          <p:cNvSpPr>
            <a:spLocks noChangeArrowheads="1"/>
          </p:cNvSpPr>
          <p:nvPr/>
        </p:nvSpPr>
        <p:spPr bwMode="auto">
          <a:xfrm>
            <a:off x="7877175" y="4929188"/>
            <a:ext cx="160338" cy="160337"/>
          </a:xfrm>
          <a:prstGeom prst="ellipse">
            <a:avLst/>
          </a:prstGeom>
          <a:solidFill>
            <a:srgbClr val="800080"/>
          </a:solidFill>
          <a:ln w="9525">
            <a:noFill/>
            <a:round/>
            <a:headEnd/>
            <a:tailEnd/>
          </a:ln>
        </p:spPr>
        <p:txBody>
          <a:bodyPr wrap="none" anchor="ctr"/>
          <a:lstStyle/>
          <a:p>
            <a:endParaRPr lang="en-US"/>
          </a:p>
        </p:txBody>
      </p:sp>
      <p:sp>
        <p:nvSpPr>
          <p:cNvPr id="3103" name="Freeform 104"/>
          <p:cNvSpPr>
            <a:spLocks/>
          </p:cNvSpPr>
          <p:nvPr/>
        </p:nvSpPr>
        <p:spPr bwMode="auto">
          <a:xfrm>
            <a:off x="7626350" y="5181600"/>
            <a:ext cx="160338" cy="427038"/>
          </a:xfrm>
          <a:custGeom>
            <a:avLst/>
            <a:gdLst>
              <a:gd name="T0" fmla="*/ 160338 w 96"/>
              <a:gd name="T1" fmla="*/ 0 h 240"/>
              <a:gd name="T2" fmla="*/ 0 w 96"/>
              <a:gd name="T3" fmla="*/ 170815 h 240"/>
              <a:gd name="T4" fmla="*/ 160338 w 96"/>
              <a:gd name="T5" fmla="*/ 427038 h 240"/>
              <a:gd name="T6" fmla="*/ 0 60000 65536"/>
              <a:gd name="T7" fmla="*/ 0 60000 65536"/>
              <a:gd name="T8" fmla="*/ 0 60000 65536"/>
              <a:gd name="T9" fmla="*/ 0 w 96"/>
              <a:gd name="T10" fmla="*/ 0 h 240"/>
              <a:gd name="T11" fmla="*/ 96 w 96"/>
              <a:gd name="T12" fmla="*/ 240 h 240"/>
            </a:gdLst>
            <a:ahLst/>
            <a:cxnLst>
              <a:cxn ang="T6">
                <a:pos x="T0" y="T1"/>
              </a:cxn>
              <a:cxn ang="T7">
                <a:pos x="T2" y="T3"/>
              </a:cxn>
              <a:cxn ang="T8">
                <a:pos x="T4" y="T5"/>
              </a:cxn>
            </a:cxnLst>
            <a:rect l="T9" t="T10" r="T11" b="T12"/>
            <a:pathLst>
              <a:path w="96" h="240">
                <a:moveTo>
                  <a:pt x="96" y="0"/>
                </a:moveTo>
                <a:cubicBezTo>
                  <a:pt x="48" y="28"/>
                  <a:pt x="0" y="56"/>
                  <a:pt x="0" y="96"/>
                </a:cubicBezTo>
                <a:cubicBezTo>
                  <a:pt x="0" y="136"/>
                  <a:pt x="80" y="216"/>
                  <a:pt x="96" y="240"/>
                </a:cubicBezTo>
              </a:path>
            </a:pathLst>
          </a:custGeom>
          <a:noFill/>
          <a:ln w="38100">
            <a:solidFill>
              <a:srgbClr val="800080"/>
            </a:solidFill>
            <a:round/>
            <a:headEnd/>
            <a:tailEnd/>
          </a:ln>
        </p:spPr>
        <p:txBody>
          <a:bodyPr/>
          <a:lstStyle/>
          <a:p>
            <a:endParaRPr lang="en-US"/>
          </a:p>
        </p:txBody>
      </p:sp>
      <p:sp>
        <p:nvSpPr>
          <p:cNvPr id="3104" name="Freeform 105"/>
          <p:cNvSpPr>
            <a:spLocks/>
          </p:cNvSpPr>
          <p:nvPr/>
        </p:nvSpPr>
        <p:spPr bwMode="auto">
          <a:xfrm>
            <a:off x="7750175" y="5181600"/>
            <a:ext cx="160338" cy="427038"/>
          </a:xfrm>
          <a:custGeom>
            <a:avLst/>
            <a:gdLst>
              <a:gd name="T0" fmla="*/ 160338 w 96"/>
              <a:gd name="T1" fmla="*/ 0 h 240"/>
              <a:gd name="T2" fmla="*/ 0 w 96"/>
              <a:gd name="T3" fmla="*/ 170815 h 240"/>
              <a:gd name="T4" fmla="*/ 160338 w 96"/>
              <a:gd name="T5" fmla="*/ 427038 h 240"/>
              <a:gd name="T6" fmla="*/ 0 60000 65536"/>
              <a:gd name="T7" fmla="*/ 0 60000 65536"/>
              <a:gd name="T8" fmla="*/ 0 60000 65536"/>
              <a:gd name="T9" fmla="*/ 0 w 96"/>
              <a:gd name="T10" fmla="*/ 0 h 240"/>
              <a:gd name="T11" fmla="*/ 96 w 96"/>
              <a:gd name="T12" fmla="*/ 240 h 240"/>
            </a:gdLst>
            <a:ahLst/>
            <a:cxnLst>
              <a:cxn ang="T6">
                <a:pos x="T0" y="T1"/>
              </a:cxn>
              <a:cxn ang="T7">
                <a:pos x="T2" y="T3"/>
              </a:cxn>
              <a:cxn ang="T8">
                <a:pos x="T4" y="T5"/>
              </a:cxn>
            </a:cxnLst>
            <a:rect l="T9" t="T10" r="T11" b="T12"/>
            <a:pathLst>
              <a:path w="96" h="240">
                <a:moveTo>
                  <a:pt x="96" y="0"/>
                </a:moveTo>
                <a:cubicBezTo>
                  <a:pt x="48" y="28"/>
                  <a:pt x="0" y="56"/>
                  <a:pt x="0" y="96"/>
                </a:cubicBezTo>
                <a:cubicBezTo>
                  <a:pt x="0" y="136"/>
                  <a:pt x="80" y="216"/>
                  <a:pt x="96" y="240"/>
                </a:cubicBezTo>
              </a:path>
            </a:pathLst>
          </a:custGeom>
          <a:noFill/>
          <a:ln w="38100">
            <a:solidFill>
              <a:srgbClr val="800080"/>
            </a:solidFill>
            <a:round/>
            <a:headEnd/>
            <a:tailEnd/>
          </a:ln>
        </p:spPr>
        <p:txBody>
          <a:bodyPr/>
          <a:lstStyle/>
          <a:p>
            <a:endParaRPr lang="en-US"/>
          </a:p>
        </p:txBody>
      </p:sp>
      <p:sp>
        <p:nvSpPr>
          <p:cNvPr id="3105" name="Freeform 106"/>
          <p:cNvSpPr>
            <a:spLocks/>
          </p:cNvSpPr>
          <p:nvPr/>
        </p:nvSpPr>
        <p:spPr bwMode="auto">
          <a:xfrm>
            <a:off x="7902575" y="5192713"/>
            <a:ext cx="160338" cy="427037"/>
          </a:xfrm>
          <a:custGeom>
            <a:avLst/>
            <a:gdLst>
              <a:gd name="T0" fmla="*/ 160338 w 96"/>
              <a:gd name="T1" fmla="*/ 0 h 240"/>
              <a:gd name="T2" fmla="*/ 0 w 96"/>
              <a:gd name="T3" fmla="*/ 170815 h 240"/>
              <a:gd name="T4" fmla="*/ 160338 w 96"/>
              <a:gd name="T5" fmla="*/ 427037 h 240"/>
              <a:gd name="T6" fmla="*/ 0 60000 65536"/>
              <a:gd name="T7" fmla="*/ 0 60000 65536"/>
              <a:gd name="T8" fmla="*/ 0 60000 65536"/>
              <a:gd name="T9" fmla="*/ 0 w 96"/>
              <a:gd name="T10" fmla="*/ 0 h 240"/>
              <a:gd name="T11" fmla="*/ 96 w 96"/>
              <a:gd name="T12" fmla="*/ 240 h 240"/>
            </a:gdLst>
            <a:ahLst/>
            <a:cxnLst>
              <a:cxn ang="T6">
                <a:pos x="T0" y="T1"/>
              </a:cxn>
              <a:cxn ang="T7">
                <a:pos x="T2" y="T3"/>
              </a:cxn>
              <a:cxn ang="T8">
                <a:pos x="T4" y="T5"/>
              </a:cxn>
            </a:cxnLst>
            <a:rect l="T9" t="T10" r="T11" b="T12"/>
            <a:pathLst>
              <a:path w="96" h="240">
                <a:moveTo>
                  <a:pt x="96" y="0"/>
                </a:moveTo>
                <a:cubicBezTo>
                  <a:pt x="48" y="28"/>
                  <a:pt x="0" y="56"/>
                  <a:pt x="0" y="96"/>
                </a:cubicBezTo>
                <a:cubicBezTo>
                  <a:pt x="0" y="136"/>
                  <a:pt x="80" y="216"/>
                  <a:pt x="96" y="240"/>
                </a:cubicBezTo>
              </a:path>
            </a:pathLst>
          </a:custGeom>
          <a:noFill/>
          <a:ln w="38100">
            <a:solidFill>
              <a:srgbClr val="800080"/>
            </a:solidFill>
            <a:round/>
            <a:headEnd/>
            <a:tailEnd/>
          </a:ln>
        </p:spPr>
        <p:txBody>
          <a:bodyPr/>
          <a:lstStyle/>
          <a:p>
            <a:endParaRPr lang="en-US"/>
          </a:p>
        </p:txBody>
      </p:sp>
      <p:sp>
        <p:nvSpPr>
          <p:cNvPr id="3106" name="Freeform 107"/>
          <p:cNvSpPr>
            <a:spLocks/>
          </p:cNvSpPr>
          <p:nvPr/>
        </p:nvSpPr>
        <p:spPr bwMode="auto">
          <a:xfrm flipH="1">
            <a:off x="8174038" y="5200650"/>
            <a:ext cx="160337" cy="427038"/>
          </a:xfrm>
          <a:custGeom>
            <a:avLst/>
            <a:gdLst>
              <a:gd name="T0" fmla="*/ 160337 w 96"/>
              <a:gd name="T1" fmla="*/ 0 h 240"/>
              <a:gd name="T2" fmla="*/ 0 w 96"/>
              <a:gd name="T3" fmla="*/ 170815 h 240"/>
              <a:gd name="T4" fmla="*/ 160337 w 96"/>
              <a:gd name="T5" fmla="*/ 427038 h 240"/>
              <a:gd name="T6" fmla="*/ 0 60000 65536"/>
              <a:gd name="T7" fmla="*/ 0 60000 65536"/>
              <a:gd name="T8" fmla="*/ 0 60000 65536"/>
              <a:gd name="T9" fmla="*/ 0 w 96"/>
              <a:gd name="T10" fmla="*/ 0 h 240"/>
              <a:gd name="T11" fmla="*/ 96 w 96"/>
              <a:gd name="T12" fmla="*/ 240 h 240"/>
            </a:gdLst>
            <a:ahLst/>
            <a:cxnLst>
              <a:cxn ang="T6">
                <a:pos x="T0" y="T1"/>
              </a:cxn>
              <a:cxn ang="T7">
                <a:pos x="T2" y="T3"/>
              </a:cxn>
              <a:cxn ang="T8">
                <a:pos x="T4" y="T5"/>
              </a:cxn>
            </a:cxnLst>
            <a:rect l="T9" t="T10" r="T11" b="T12"/>
            <a:pathLst>
              <a:path w="96" h="240">
                <a:moveTo>
                  <a:pt x="96" y="0"/>
                </a:moveTo>
                <a:cubicBezTo>
                  <a:pt x="48" y="28"/>
                  <a:pt x="0" y="56"/>
                  <a:pt x="0" y="96"/>
                </a:cubicBezTo>
                <a:cubicBezTo>
                  <a:pt x="0" y="136"/>
                  <a:pt x="80" y="216"/>
                  <a:pt x="96" y="240"/>
                </a:cubicBezTo>
              </a:path>
            </a:pathLst>
          </a:custGeom>
          <a:noFill/>
          <a:ln w="38100">
            <a:solidFill>
              <a:srgbClr val="800080"/>
            </a:solidFill>
            <a:round/>
            <a:headEnd/>
            <a:tailEnd/>
          </a:ln>
        </p:spPr>
        <p:txBody>
          <a:bodyPr/>
          <a:lstStyle/>
          <a:p>
            <a:endParaRPr lang="en-US"/>
          </a:p>
        </p:txBody>
      </p:sp>
      <p:sp>
        <p:nvSpPr>
          <p:cNvPr id="3107" name="Freeform 108"/>
          <p:cNvSpPr>
            <a:spLocks/>
          </p:cNvSpPr>
          <p:nvPr/>
        </p:nvSpPr>
        <p:spPr bwMode="auto">
          <a:xfrm flipH="1">
            <a:off x="8326438" y="5197475"/>
            <a:ext cx="160337" cy="427038"/>
          </a:xfrm>
          <a:custGeom>
            <a:avLst/>
            <a:gdLst>
              <a:gd name="T0" fmla="*/ 160337 w 96"/>
              <a:gd name="T1" fmla="*/ 0 h 240"/>
              <a:gd name="T2" fmla="*/ 0 w 96"/>
              <a:gd name="T3" fmla="*/ 170815 h 240"/>
              <a:gd name="T4" fmla="*/ 160337 w 96"/>
              <a:gd name="T5" fmla="*/ 427038 h 240"/>
              <a:gd name="T6" fmla="*/ 0 60000 65536"/>
              <a:gd name="T7" fmla="*/ 0 60000 65536"/>
              <a:gd name="T8" fmla="*/ 0 60000 65536"/>
              <a:gd name="T9" fmla="*/ 0 w 96"/>
              <a:gd name="T10" fmla="*/ 0 h 240"/>
              <a:gd name="T11" fmla="*/ 96 w 96"/>
              <a:gd name="T12" fmla="*/ 240 h 240"/>
            </a:gdLst>
            <a:ahLst/>
            <a:cxnLst>
              <a:cxn ang="T6">
                <a:pos x="T0" y="T1"/>
              </a:cxn>
              <a:cxn ang="T7">
                <a:pos x="T2" y="T3"/>
              </a:cxn>
              <a:cxn ang="T8">
                <a:pos x="T4" y="T5"/>
              </a:cxn>
            </a:cxnLst>
            <a:rect l="T9" t="T10" r="T11" b="T12"/>
            <a:pathLst>
              <a:path w="96" h="240">
                <a:moveTo>
                  <a:pt x="96" y="0"/>
                </a:moveTo>
                <a:cubicBezTo>
                  <a:pt x="48" y="28"/>
                  <a:pt x="0" y="56"/>
                  <a:pt x="0" y="96"/>
                </a:cubicBezTo>
                <a:cubicBezTo>
                  <a:pt x="0" y="136"/>
                  <a:pt x="80" y="216"/>
                  <a:pt x="96" y="240"/>
                </a:cubicBezTo>
              </a:path>
            </a:pathLst>
          </a:custGeom>
          <a:noFill/>
          <a:ln w="38100">
            <a:solidFill>
              <a:srgbClr val="800080"/>
            </a:solidFill>
            <a:round/>
            <a:headEnd/>
            <a:tailEnd/>
          </a:ln>
        </p:spPr>
        <p:txBody>
          <a:bodyPr/>
          <a:lstStyle/>
          <a:p>
            <a:endParaRPr lang="en-US"/>
          </a:p>
        </p:txBody>
      </p:sp>
      <p:sp>
        <p:nvSpPr>
          <p:cNvPr id="3108" name="Freeform 109"/>
          <p:cNvSpPr>
            <a:spLocks/>
          </p:cNvSpPr>
          <p:nvPr/>
        </p:nvSpPr>
        <p:spPr bwMode="auto">
          <a:xfrm flipH="1">
            <a:off x="8450263" y="5197475"/>
            <a:ext cx="160337" cy="427038"/>
          </a:xfrm>
          <a:custGeom>
            <a:avLst/>
            <a:gdLst>
              <a:gd name="T0" fmla="*/ 160337 w 96"/>
              <a:gd name="T1" fmla="*/ 0 h 240"/>
              <a:gd name="T2" fmla="*/ 0 w 96"/>
              <a:gd name="T3" fmla="*/ 170815 h 240"/>
              <a:gd name="T4" fmla="*/ 160337 w 96"/>
              <a:gd name="T5" fmla="*/ 427038 h 240"/>
              <a:gd name="T6" fmla="*/ 0 60000 65536"/>
              <a:gd name="T7" fmla="*/ 0 60000 65536"/>
              <a:gd name="T8" fmla="*/ 0 60000 65536"/>
              <a:gd name="T9" fmla="*/ 0 w 96"/>
              <a:gd name="T10" fmla="*/ 0 h 240"/>
              <a:gd name="T11" fmla="*/ 96 w 96"/>
              <a:gd name="T12" fmla="*/ 240 h 240"/>
            </a:gdLst>
            <a:ahLst/>
            <a:cxnLst>
              <a:cxn ang="T6">
                <a:pos x="T0" y="T1"/>
              </a:cxn>
              <a:cxn ang="T7">
                <a:pos x="T2" y="T3"/>
              </a:cxn>
              <a:cxn ang="T8">
                <a:pos x="T4" y="T5"/>
              </a:cxn>
            </a:cxnLst>
            <a:rect l="T9" t="T10" r="T11" b="T12"/>
            <a:pathLst>
              <a:path w="96" h="240">
                <a:moveTo>
                  <a:pt x="96" y="0"/>
                </a:moveTo>
                <a:cubicBezTo>
                  <a:pt x="48" y="28"/>
                  <a:pt x="0" y="56"/>
                  <a:pt x="0" y="96"/>
                </a:cubicBezTo>
                <a:cubicBezTo>
                  <a:pt x="0" y="136"/>
                  <a:pt x="80" y="216"/>
                  <a:pt x="96" y="240"/>
                </a:cubicBezTo>
              </a:path>
            </a:pathLst>
          </a:custGeom>
          <a:noFill/>
          <a:ln w="38100">
            <a:solidFill>
              <a:srgbClr val="800080"/>
            </a:solidFill>
            <a:round/>
            <a:headEnd/>
            <a:tailEnd/>
          </a:ln>
        </p:spPr>
        <p:txBody>
          <a:bodyPr/>
          <a:lstStyle/>
          <a:p>
            <a:endParaRPr lang="en-US"/>
          </a:p>
        </p:txBody>
      </p:sp>
      <p:sp>
        <p:nvSpPr>
          <p:cNvPr id="3109" name="Freeform 110"/>
          <p:cNvSpPr>
            <a:spLocks/>
          </p:cNvSpPr>
          <p:nvPr/>
        </p:nvSpPr>
        <p:spPr bwMode="auto">
          <a:xfrm flipH="1">
            <a:off x="8602663" y="5194300"/>
            <a:ext cx="160337" cy="427038"/>
          </a:xfrm>
          <a:custGeom>
            <a:avLst/>
            <a:gdLst>
              <a:gd name="T0" fmla="*/ 160337 w 96"/>
              <a:gd name="T1" fmla="*/ 0 h 240"/>
              <a:gd name="T2" fmla="*/ 0 w 96"/>
              <a:gd name="T3" fmla="*/ 170815 h 240"/>
              <a:gd name="T4" fmla="*/ 160337 w 96"/>
              <a:gd name="T5" fmla="*/ 427038 h 240"/>
              <a:gd name="T6" fmla="*/ 0 60000 65536"/>
              <a:gd name="T7" fmla="*/ 0 60000 65536"/>
              <a:gd name="T8" fmla="*/ 0 60000 65536"/>
              <a:gd name="T9" fmla="*/ 0 w 96"/>
              <a:gd name="T10" fmla="*/ 0 h 240"/>
              <a:gd name="T11" fmla="*/ 96 w 96"/>
              <a:gd name="T12" fmla="*/ 240 h 240"/>
            </a:gdLst>
            <a:ahLst/>
            <a:cxnLst>
              <a:cxn ang="T6">
                <a:pos x="T0" y="T1"/>
              </a:cxn>
              <a:cxn ang="T7">
                <a:pos x="T2" y="T3"/>
              </a:cxn>
              <a:cxn ang="T8">
                <a:pos x="T4" y="T5"/>
              </a:cxn>
            </a:cxnLst>
            <a:rect l="T9" t="T10" r="T11" b="T12"/>
            <a:pathLst>
              <a:path w="96" h="240">
                <a:moveTo>
                  <a:pt x="96" y="0"/>
                </a:moveTo>
                <a:cubicBezTo>
                  <a:pt x="48" y="28"/>
                  <a:pt x="0" y="56"/>
                  <a:pt x="0" y="96"/>
                </a:cubicBezTo>
                <a:cubicBezTo>
                  <a:pt x="0" y="136"/>
                  <a:pt x="80" y="216"/>
                  <a:pt x="96" y="240"/>
                </a:cubicBezTo>
              </a:path>
            </a:pathLst>
          </a:custGeom>
          <a:noFill/>
          <a:ln w="38100">
            <a:solidFill>
              <a:srgbClr val="800080"/>
            </a:solidFill>
            <a:round/>
            <a:headEnd/>
            <a:tailEnd/>
          </a:ln>
        </p:spPr>
        <p:txBody>
          <a:bodyPr/>
          <a:lstStyle/>
          <a:p>
            <a:endParaRPr lang="en-US"/>
          </a:p>
        </p:txBody>
      </p:sp>
      <p:sp>
        <p:nvSpPr>
          <p:cNvPr id="3110" name="Freeform 111"/>
          <p:cNvSpPr>
            <a:spLocks/>
          </p:cNvSpPr>
          <p:nvPr/>
        </p:nvSpPr>
        <p:spPr bwMode="auto">
          <a:xfrm>
            <a:off x="8258175" y="5708650"/>
            <a:ext cx="3175" cy="387350"/>
          </a:xfrm>
          <a:custGeom>
            <a:avLst/>
            <a:gdLst>
              <a:gd name="T0" fmla="*/ 0 w 1"/>
              <a:gd name="T1" fmla="*/ 0 h 144"/>
              <a:gd name="T2" fmla="*/ 0 w 1"/>
              <a:gd name="T3" fmla="*/ 387350 h 144"/>
              <a:gd name="T4" fmla="*/ 0 60000 65536"/>
              <a:gd name="T5" fmla="*/ 0 60000 65536"/>
              <a:gd name="T6" fmla="*/ 0 w 1"/>
              <a:gd name="T7" fmla="*/ 0 h 144"/>
              <a:gd name="T8" fmla="*/ 1 w 1"/>
              <a:gd name="T9" fmla="*/ 144 h 144"/>
            </a:gdLst>
            <a:ahLst/>
            <a:cxnLst>
              <a:cxn ang="T4">
                <a:pos x="T0" y="T1"/>
              </a:cxn>
              <a:cxn ang="T5">
                <a:pos x="T2" y="T3"/>
              </a:cxn>
            </a:cxnLst>
            <a:rect l="T6" t="T7" r="T8" b="T9"/>
            <a:pathLst>
              <a:path w="1" h="144">
                <a:moveTo>
                  <a:pt x="0" y="0"/>
                </a:moveTo>
                <a:cubicBezTo>
                  <a:pt x="0" y="60"/>
                  <a:pt x="0" y="120"/>
                  <a:pt x="0" y="144"/>
                </a:cubicBezTo>
              </a:path>
            </a:pathLst>
          </a:custGeom>
          <a:solidFill>
            <a:srgbClr val="800080"/>
          </a:solidFill>
          <a:ln w="38100">
            <a:solidFill>
              <a:srgbClr val="800080"/>
            </a:solidFill>
            <a:round/>
            <a:headEnd/>
            <a:tailEnd/>
          </a:ln>
        </p:spPr>
        <p:txBody>
          <a:bodyPr/>
          <a:lstStyle/>
          <a:p>
            <a:endParaRPr lang="en-US"/>
          </a:p>
        </p:txBody>
      </p:sp>
      <p:sp>
        <p:nvSpPr>
          <p:cNvPr id="3111" name="Freeform 112"/>
          <p:cNvSpPr>
            <a:spLocks/>
          </p:cNvSpPr>
          <p:nvPr/>
        </p:nvSpPr>
        <p:spPr bwMode="auto">
          <a:xfrm>
            <a:off x="8077200" y="5715000"/>
            <a:ext cx="3175" cy="387350"/>
          </a:xfrm>
          <a:custGeom>
            <a:avLst/>
            <a:gdLst>
              <a:gd name="T0" fmla="*/ 0 w 1"/>
              <a:gd name="T1" fmla="*/ 0 h 144"/>
              <a:gd name="T2" fmla="*/ 0 w 1"/>
              <a:gd name="T3" fmla="*/ 387350 h 144"/>
              <a:gd name="T4" fmla="*/ 0 60000 65536"/>
              <a:gd name="T5" fmla="*/ 0 60000 65536"/>
              <a:gd name="T6" fmla="*/ 0 w 1"/>
              <a:gd name="T7" fmla="*/ 0 h 144"/>
              <a:gd name="T8" fmla="*/ 1 w 1"/>
              <a:gd name="T9" fmla="*/ 144 h 144"/>
            </a:gdLst>
            <a:ahLst/>
            <a:cxnLst>
              <a:cxn ang="T4">
                <a:pos x="T0" y="T1"/>
              </a:cxn>
              <a:cxn ang="T5">
                <a:pos x="T2" y="T3"/>
              </a:cxn>
            </a:cxnLst>
            <a:rect l="T6" t="T7" r="T8" b="T9"/>
            <a:pathLst>
              <a:path w="1" h="144">
                <a:moveTo>
                  <a:pt x="0" y="0"/>
                </a:moveTo>
                <a:cubicBezTo>
                  <a:pt x="0" y="60"/>
                  <a:pt x="0" y="120"/>
                  <a:pt x="0" y="144"/>
                </a:cubicBezTo>
              </a:path>
            </a:pathLst>
          </a:custGeom>
          <a:solidFill>
            <a:srgbClr val="800080"/>
          </a:solidFill>
          <a:ln w="38100">
            <a:solidFill>
              <a:srgbClr val="800080"/>
            </a:solidFill>
            <a:round/>
            <a:headEnd/>
            <a:tailEnd/>
          </a:ln>
        </p:spPr>
        <p:txBody>
          <a:bodyPr/>
          <a:lstStyle/>
          <a:p>
            <a:endParaRPr lang="en-US"/>
          </a:p>
        </p:txBody>
      </p:sp>
      <p:sp>
        <p:nvSpPr>
          <p:cNvPr id="3112" name="Freeform 113"/>
          <p:cNvSpPr>
            <a:spLocks/>
          </p:cNvSpPr>
          <p:nvPr/>
        </p:nvSpPr>
        <p:spPr bwMode="auto">
          <a:xfrm>
            <a:off x="7986713" y="5710238"/>
            <a:ext cx="3175" cy="387350"/>
          </a:xfrm>
          <a:custGeom>
            <a:avLst/>
            <a:gdLst>
              <a:gd name="T0" fmla="*/ 0 w 1"/>
              <a:gd name="T1" fmla="*/ 0 h 144"/>
              <a:gd name="T2" fmla="*/ 0 w 1"/>
              <a:gd name="T3" fmla="*/ 387350 h 144"/>
              <a:gd name="T4" fmla="*/ 0 60000 65536"/>
              <a:gd name="T5" fmla="*/ 0 60000 65536"/>
              <a:gd name="T6" fmla="*/ 0 w 1"/>
              <a:gd name="T7" fmla="*/ 0 h 144"/>
              <a:gd name="T8" fmla="*/ 1 w 1"/>
              <a:gd name="T9" fmla="*/ 144 h 144"/>
            </a:gdLst>
            <a:ahLst/>
            <a:cxnLst>
              <a:cxn ang="T4">
                <a:pos x="T0" y="T1"/>
              </a:cxn>
              <a:cxn ang="T5">
                <a:pos x="T2" y="T3"/>
              </a:cxn>
            </a:cxnLst>
            <a:rect l="T6" t="T7" r="T8" b="T9"/>
            <a:pathLst>
              <a:path w="1" h="144">
                <a:moveTo>
                  <a:pt x="0" y="0"/>
                </a:moveTo>
                <a:cubicBezTo>
                  <a:pt x="0" y="60"/>
                  <a:pt x="0" y="120"/>
                  <a:pt x="0" y="144"/>
                </a:cubicBezTo>
              </a:path>
            </a:pathLst>
          </a:custGeom>
          <a:solidFill>
            <a:srgbClr val="800080"/>
          </a:solidFill>
          <a:ln w="38100">
            <a:solidFill>
              <a:srgbClr val="800080"/>
            </a:solidFill>
            <a:round/>
            <a:headEnd/>
            <a:tailEnd/>
          </a:ln>
        </p:spPr>
        <p:txBody>
          <a:bodyPr/>
          <a:lstStyle/>
          <a:p>
            <a:endParaRPr lang="en-US"/>
          </a:p>
        </p:txBody>
      </p:sp>
      <p:sp>
        <p:nvSpPr>
          <p:cNvPr id="3113" name="Text Box 114"/>
          <p:cNvSpPr txBox="1">
            <a:spLocks noChangeArrowheads="1"/>
          </p:cNvSpPr>
          <p:nvPr/>
        </p:nvSpPr>
        <p:spPr bwMode="auto">
          <a:xfrm>
            <a:off x="5181600" y="3352800"/>
            <a:ext cx="2133600" cy="396875"/>
          </a:xfrm>
          <a:prstGeom prst="rect">
            <a:avLst/>
          </a:prstGeom>
          <a:noFill/>
          <a:ln w="9525">
            <a:noFill/>
            <a:miter lim="800000"/>
            <a:headEnd/>
            <a:tailEnd/>
          </a:ln>
        </p:spPr>
        <p:txBody>
          <a:bodyPr>
            <a:spAutoFit/>
          </a:bodyPr>
          <a:lstStyle/>
          <a:p>
            <a:pPr>
              <a:spcBef>
                <a:spcPct val="50000"/>
              </a:spcBef>
            </a:pPr>
            <a:r>
              <a:rPr lang="en-US" dirty="0">
                <a:solidFill>
                  <a:srgbClr val="0000FF"/>
                </a:solidFill>
              </a:rPr>
              <a:t>3n = 12(</a:t>
            </a:r>
            <a:r>
              <a:rPr lang="en-US" dirty="0" err="1">
                <a:solidFill>
                  <a:srgbClr val="0000FF"/>
                </a:solidFill>
              </a:rPr>
              <a:t>đa</a:t>
            </a:r>
            <a:r>
              <a:rPr lang="en-US" dirty="0">
                <a:solidFill>
                  <a:srgbClr val="0000FF"/>
                </a:solidFill>
              </a:rPr>
              <a:t> </a:t>
            </a:r>
            <a:r>
              <a:rPr lang="en-US" dirty="0" err="1">
                <a:solidFill>
                  <a:srgbClr val="0000FF"/>
                </a:solidFill>
              </a:rPr>
              <a:t>bội</a:t>
            </a:r>
            <a:r>
              <a:rPr lang="en-US" dirty="0">
                <a:solidFill>
                  <a:srgbClr val="0000FF"/>
                </a:solidFill>
              </a:rPr>
              <a:t> </a:t>
            </a:r>
            <a:r>
              <a:rPr lang="en-US" dirty="0" err="1">
                <a:solidFill>
                  <a:srgbClr val="0000FF"/>
                </a:solidFill>
              </a:rPr>
              <a:t>lẻ</a:t>
            </a:r>
            <a:r>
              <a:rPr lang="en-US" dirty="0">
                <a:solidFill>
                  <a:srgbClr val="0000FF"/>
                </a:solidFill>
              </a:rPr>
              <a:t>)</a:t>
            </a:r>
          </a:p>
        </p:txBody>
      </p:sp>
      <p:sp>
        <p:nvSpPr>
          <p:cNvPr id="3114" name="Text Box 115"/>
          <p:cNvSpPr txBox="1">
            <a:spLocks noChangeArrowheads="1"/>
          </p:cNvSpPr>
          <p:nvPr/>
        </p:nvSpPr>
        <p:spPr bwMode="auto">
          <a:xfrm>
            <a:off x="4876800" y="5181600"/>
            <a:ext cx="2514600" cy="396875"/>
          </a:xfrm>
          <a:prstGeom prst="rect">
            <a:avLst/>
          </a:prstGeom>
          <a:noFill/>
          <a:ln w="9525">
            <a:noFill/>
            <a:miter lim="800000"/>
            <a:headEnd/>
            <a:tailEnd/>
          </a:ln>
        </p:spPr>
        <p:txBody>
          <a:bodyPr>
            <a:spAutoFit/>
          </a:bodyPr>
          <a:lstStyle/>
          <a:p>
            <a:pPr>
              <a:spcBef>
                <a:spcPct val="50000"/>
              </a:spcBef>
            </a:pPr>
            <a:r>
              <a:rPr lang="en-US" dirty="0">
                <a:solidFill>
                  <a:srgbClr val="0000FF"/>
                </a:solidFill>
              </a:rPr>
              <a:t>4n = 16(</a:t>
            </a:r>
            <a:r>
              <a:rPr lang="en-US" dirty="0" err="1">
                <a:solidFill>
                  <a:srgbClr val="0000FF"/>
                </a:solidFill>
              </a:rPr>
              <a:t>đa</a:t>
            </a:r>
            <a:r>
              <a:rPr lang="en-US" dirty="0">
                <a:solidFill>
                  <a:srgbClr val="0000FF"/>
                </a:solidFill>
              </a:rPr>
              <a:t> </a:t>
            </a:r>
            <a:r>
              <a:rPr lang="en-US" dirty="0" err="1">
                <a:solidFill>
                  <a:srgbClr val="0000FF"/>
                </a:solidFill>
              </a:rPr>
              <a:t>bội</a:t>
            </a:r>
            <a:r>
              <a:rPr lang="en-US" dirty="0">
                <a:solidFill>
                  <a:srgbClr val="0000FF"/>
                </a:solidFill>
              </a:rPr>
              <a:t> </a:t>
            </a:r>
            <a:r>
              <a:rPr lang="en-US" dirty="0" err="1">
                <a:solidFill>
                  <a:srgbClr val="0000FF"/>
                </a:solidFill>
              </a:rPr>
              <a:t>chẵn</a:t>
            </a:r>
            <a:r>
              <a:rPr lang="en-US" dirty="0">
                <a:solidFill>
                  <a:srgbClr val="0000FF"/>
                </a:solidFill>
              </a:rPr>
              <a:t>)</a:t>
            </a:r>
          </a:p>
        </p:txBody>
      </p:sp>
      <p:sp>
        <p:nvSpPr>
          <p:cNvPr id="3115" name="Text Box 117"/>
          <p:cNvSpPr txBox="1">
            <a:spLocks noChangeArrowheads="1"/>
          </p:cNvSpPr>
          <p:nvPr/>
        </p:nvSpPr>
        <p:spPr bwMode="auto">
          <a:xfrm>
            <a:off x="533400" y="111125"/>
            <a:ext cx="8305800" cy="519113"/>
          </a:xfrm>
          <a:prstGeom prst="rect">
            <a:avLst/>
          </a:prstGeom>
          <a:noFill/>
          <a:ln w="9525">
            <a:noFill/>
            <a:miter lim="800000"/>
            <a:headEnd/>
            <a:tailEnd/>
          </a:ln>
        </p:spPr>
        <p:txBody>
          <a:bodyPr>
            <a:spAutoFit/>
          </a:bodyPr>
          <a:lstStyle/>
          <a:p>
            <a:pPr algn="ctr">
              <a:spcBef>
                <a:spcPct val="50000"/>
              </a:spcBef>
            </a:pPr>
            <a:r>
              <a:rPr lang="en-US" sz="2800" dirty="0">
                <a:solidFill>
                  <a:srgbClr val="0000FF"/>
                </a:solidFill>
              </a:rPr>
              <a:t>BÀI </a:t>
            </a:r>
            <a:r>
              <a:rPr lang="en-US" sz="2800" dirty="0">
                <a:solidFill>
                  <a:srgbClr val="0000FF"/>
                </a:solidFill>
                <a:latin typeface="Times New Roman" pitchFamily="18" charset="0"/>
                <a:cs typeface="Times New Roman" pitchFamily="18" charset="0"/>
              </a:rPr>
              <a:t>6:   </a:t>
            </a:r>
            <a:r>
              <a:rPr lang="en-US" sz="2800" dirty="0" smtClean="0">
                <a:solidFill>
                  <a:srgbClr val="0000FF"/>
                </a:solidFill>
                <a:latin typeface="Times New Roman" pitchFamily="18" charset="0"/>
                <a:cs typeface="Times New Roman" pitchFamily="18" charset="0"/>
              </a:rPr>
              <a:t>ĐỘT </a:t>
            </a:r>
            <a:r>
              <a:rPr lang="en-US" sz="2800" dirty="0">
                <a:solidFill>
                  <a:srgbClr val="0000FF"/>
                </a:solidFill>
                <a:latin typeface="Times New Roman" pitchFamily="18" charset="0"/>
                <a:cs typeface="Times New Roman" pitchFamily="18" charset="0"/>
              </a:rPr>
              <a:t>BIẾN </a:t>
            </a:r>
            <a:r>
              <a:rPr lang="en-US" sz="2800" dirty="0">
                <a:solidFill>
                  <a:srgbClr val="0000FF"/>
                </a:solidFill>
              </a:rPr>
              <a:t>SỐ LƯỢNG NHIỄM SẮC THỂ</a:t>
            </a:r>
          </a:p>
        </p:txBody>
      </p:sp>
      <p:sp>
        <p:nvSpPr>
          <p:cNvPr id="3116" name="Text Box 122"/>
          <p:cNvSpPr txBox="1">
            <a:spLocks noChangeArrowheads="1"/>
          </p:cNvSpPr>
          <p:nvPr/>
        </p:nvSpPr>
        <p:spPr bwMode="auto">
          <a:xfrm>
            <a:off x="1081088" y="4784725"/>
            <a:ext cx="533400" cy="396875"/>
          </a:xfrm>
          <a:prstGeom prst="rect">
            <a:avLst/>
          </a:prstGeom>
          <a:noFill/>
          <a:ln w="9525">
            <a:noFill/>
            <a:miter lim="800000"/>
            <a:headEnd/>
            <a:tailEnd/>
          </a:ln>
        </p:spPr>
        <p:txBody>
          <a:bodyPr>
            <a:spAutoFit/>
          </a:bodyPr>
          <a:lstStyle/>
          <a:p>
            <a:pPr>
              <a:spcBef>
                <a:spcPct val="50000"/>
              </a:spcBef>
            </a:pPr>
            <a:endParaRPr lang="en-US">
              <a:solidFill>
                <a:srgbClr val="FF3300"/>
              </a:solidFill>
              <a:sym typeface="Webdings" pitchFamily="18" charset="2"/>
            </a:endParaRPr>
          </a:p>
        </p:txBody>
      </p:sp>
      <p:sp>
        <p:nvSpPr>
          <p:cNvPr id="3118" name="Text Box 125"/>
          <p:cNvSpPr txBox="1">
            <a:spLocks noChangeArrowheads="1"/>
          </p:cNvSpPr>
          <p:nvPr/>
        </p:nvSpPr>
        <p:spPr bwMode="auto">
          <a:xfrm>
            <a:off x="7924800" y="6172200"/>
            <a:ext cx="533400" cy="396875"/>
          </a:xfrm>
          <a:prstGeom prst="rect">
            <a:avLst/>
          </a:prstGeom>
          <a:noFill/>
          <a:ln w="9525">
            <a:noFill/>
            <a:miter lim="800000"/>
            <a:headEnd/>
            <a:tailEnd/>
          </a:ln>
        </p:spPr>
        <p:txBody>
          <a:bodyPr>
            <a:spAutoFit/>
          </a:bodyPr>
          <a:lstStyle/>
          <a:p>
            <a:pPr>
              <a:spcBef>
                <a:spcPct val="50000"/>
              </a:spcBef>
            </a:pPr>
            <a:endParaRPr lang="en-US">
              <a:solidFill>
                <a:srgbClr val="FF3300"/>
              </a:solidFill>
              <a:sym typeface="Webdings" pitchFamily="18" charset="2"/>
            </a:endParaRPr>
          </a:p>
        </p:txBody>
      </p:sp>
      <p:sp>
        <p:nvSpPr>
          <p:cNvPr id="3119" name="Text Box 131"/>
          <p:cNvSpPr txBox="1">
            <a:spLocks noChangeArrowheads="1"/>
          </p:cNvSpPr>
          <p:nvPr/>
        </p:nvSpPr>
        <p:spPr bwMode="auto">
          <a:xfrm>
            <a:off x="228600" y="533400"/>
            <a:ext cx="4953000" cy="461963"/>
          </a:xfrm>
          <a:prstGeom prst="rect">
            <a:avLst/>
          </a:prstGeom>
          <a:noFill/>
          <a:ln w="9525">
            <a:noFill/>
            <a:miter lim="800000"/>
            <a:headEnd/>
            <a:tailEnd/>
          </a:ln>
        </p:spPr>
        <p:txBody>
          <a:bodyPr>
            <a:spAutoFit/>
          </a:bodyPr>
          <a:lstStyle/>
          <a:p>
            <a:pPr>
              <a:spcBef>
                <a:spcPct val="50000"/>
              </a:spcBef>
            </a:pPr>
            <a:r>
              <a:rPr lang="en-US" sz="2400">
                <a:solidFill>
                  <a:srgbClr val="0000FF"/>
                </a:solidFill>
              </a:rPr>
              <a:t> </a:t>
            </a:r>
          </a:p>
        </p:txBody>
      </p:sp>
      <p:sp>
        <p:nvSpPr>
          <p:cNvPr id="3120" name="Text Box 132"/>
          <p:cNvSpPr txBox="1">
            <a:spLocks noChangeArrowheads="1"/>
          </p:cNvSpPr>
          <p:nvPr/>
        </p:nvSpPr>
        <p:spPr bwMode="auto">
          <a:xfrm>
            <a:off x="533400" y="2209800"/>
            <a:ext cx="609600" cy="466725"/>
          </a:xfrm>
          <a:prstGeom prst="rect">
            <a:avLst/>
          </a:prstGeom>
          <a:solidFill>
            <a:schemeClr val="bg1"/>
          </a:solidFill>
          <a:ln w="9525">
            <a:solidFill>
              <a:srgbClr val="CC0066"/>
            </a:solidFill>
            <a:miter lim="800000"/>
            <a:headEnd/>
            <a:tailEnd/>
          </a:ln>
        </p:spPr>
        <p:txBody>
          <a:bodyPr>
            <a:spAutoFit/>
          </a:bodyPr>
          <a:lstStyle/>
          <a:p>
            <a:pPr algn="ctr">
              <a:spcBef>
                <a:spcPct val="50000"/>
              </a:spcBef>
            </a:pPr>
            <a:r>
              <a:rPr lang="en-US" sz="2400" dirty="0">
                <a:solidFill>
                  <a:srgbClr val="CC0066"/>
                </a:solidFill>
              </a:rPr>
              <a:t>A</a:t>
            </a:r>
          </a:p>
        </p:txBody>
      </p:sp>
      <p:sp>
        <p:nvSpPr>
          <p:cNvPr id="3121" name="Text Box 133"/>
          <p:cNvSpPr txBox="1">
            <a:spLocks noChangeArrowheads="1"/>
          </p:cNvSpPr>
          <p:nvPr/>
        </p:nvSpPr>
        <p:spPr bwMode="auto">
          <a:xfrm>
            <a:off x="7848600" y="1981200"/>
            <a:ext cx="609600" cy="466725"/>
          </a:xfrm>
          <a:prstGeom prst="rect">
            <a:avLst/>
          </a:prstGeom>
          <a:solidFill>
            <a:schemeClr val="bg1"/>
          </a:solidFill>
          <a:ln w="9525">
            <a:solidFill>
              <a:srgbClr val="CC0066"/>
            </a:solidFill>
            <a:miter lim="800000"/>
            <a:headEnd/>
            <a:tailEnd/>
          </a:ln>
        </p:spPr>
        <p:txBody>
          <a:bodyPr>
            <a:spAutoFit/>
          </a:bodyPr>
          <a:lstStyle/>
          <a:p>
            <a:pPr algn="ctr">
              <a:spcBef>
                <a:spcPct val="50000"/>
              </a:spcBef>
            </a:pPr>
            <a:r>
              <a:rPr lang="en-US" sz="2400">
                <a:solidFill>
                  <a:srgbClr val="CC0066"/>
                </a:solidFill>
              </a:rPr>
              <a:t>B</a:t>
            </a:r>
          </a:p>
        </p:txBody>
      </p:sp>
      <p:sp>
        <p:nvSpPr>
          <p:cNvPr id="3122" name="Text Box 134"/>
          <p:cNvSpPr txBox="1">
            <a:spLocks noChangeArrowheads="1"/>
          </p:cNvSpPr>
          <p:nvPr/>
        </p:nvSpPr>
        <p:spPr bwMode="auto">
          <a:xfrm>
            <a:off x="381000" y="685800"/>
            <a:ext cx="3886200" cy="461963"/>
          </a:xfrm>
          <a:prstGeom prst="rect">
            <a:avLst/>
          </a:prstGeom>
          <a:noFill/>
          <a:ln w="9525">
            <a:noFill/>
            <a:miter lim="800000"/>
            <a:headEnd/>
            <a:tailEnd/>
          </a:ln>
        </p:spPr>
        <p:txBody>
          <a:bodyPr>
            <a:spAutoFit/>
          </a:bodyPr>
          <a:lstStyle/>
          <a:p>
            <a:pPr>
              <a:spcBef>
                <a:spcPct val="50000"/>
              </a:spcBef>
            </a:pPr>
            <a:r>
              <a:rPr lang="en-US" sz="2400">
                <a:solidFill>
                  <a:srgbClr val="0000FF"/>
                </a:solidFill>
              </a:rPr>
              <a:t> </a:t>
            </a:r>
          </a:p>
        </p:txBody>
      </p:sp>
      <p:sp>
        <p:nvSpPr>
          <p:cNvPr id="89" name="Oval 88"/>
          <p:cNvSpPr>
            <a:spLocks noChangeArrowheads="1"/>
          </p:cNvSpPr>
          <p:nvPr/>
        </p:nvSpPr>
        <p:spPr bwMode="auto">
          <a:xfrm>
            <a:off x="1295400" y="609600"/>
            <a:ext cx="6477000" cy="1752600"/>
          </a:xfrm>
          <a:prstGeom prst="ellipse">
            <a:avLst/>
          </a:prstGeom>
          <a:solidFill>
            <a:schemeClr val="accent6">
              <a:lumMod val="20000"/>
              <a:lumOff val="80000"/>
            </a:schemeClr>
          </a:solidFill>
          <a:ln w="9525" algn="ctr">
            <a:solidFill>
              <a:schemeClr val="tx1"/>
            </a:solidFill>
            <a:round/>
            <a:headEnd/>
            <a:tailEnd/>
          </a:ln>
        </p:spPr>
        <p:txBody>
          <a:bodyPr/>
          <a:lstStyle/>
          <a:p>
            <a:pPr algn="ctr"/>
            <a:r>
              <a:rPr lang="en-US" sz="2000" dirty="0" smtClean="0"/>
              <a:t>1. So </a:t>
            </a:r>
            <a:r>
              <a:rPr lang="en-US" sz="2000" dirty="0" err="1" smtClean="0"/>
              <a:t>sánh</a:t>
            </a:r>
            <a:r>
              <a:rPr lang="en-US" sz="2000" dirty="0" smtClean="0"/>
              <a:t> </a:t>
            </a:r>
            <a:r>
              <a:rPr lang="en-US" sz="2000" dirty="0" err="1" smtClean="0"/>
              <a:t>bộ</a:t>
            </a:r>
            <a:r>
              <a:rPr lang="en-US" sz="2000" dirty="0" smtClean="0"/>
              <a:t> NST </a:t>
            </a:r>
            <a:r>
              <a:rPr lang="en-US" sz="2000" dirty="0" err="1" smtClean="0"/>
              <a:t>của</a:t>
            </a:r>
            <a:r>
              <a:rPr lang="en-US" sz="2000" dirty="0" smtClean="0"/>
              <a:t> </a:t>
            </a:r>
            <a:r>
              <a:rPr lang="en-US" sz="2000" dirty="0" err="1" smtClean="0"/>
              <a:t>các</a:t>
            </a:r>
            <a:r>
              <a:rPr lang="en-US" sz="2000" dirty="0" smtClean="0"/>
              <a:t> </a:t>
            </a:r>
            <a:r>
              <a:rPr lang="en-US" sz="2000" dirty="0" err="1" smtClean="0"/>
              <a:t>tế</a:t>
            </a:r>
            <a:r>
              <a:rPr lang="en-US" sz="2000" dirty="0" smtClean="0"/>
              <a:t> </a:t>
            </a:r>
            <a:r>
              <a:rPr lang="en-US" sz="2000" dirty="0" err="1" smtClean="0"/>
              <a:t>bào</a:t>
            </a:r>
            <a:r>
              <a:rPr lang="en-US" sz="2000" dirty="0" smtClean="0"/>
              <a:t> </a:t>
            </a:r>
            <a:r>
              <a:rPr lang="en-US" sz="2000" dirty="0" err="1" smtClean="0"/>
              <a:t>nhóm</a:t>
            </a:r>
            <a:r>
              <a:rPr lang="en-US" sz="2000" dirty="0" smtClean="0"/>
              <a:t> A </a:t>
            </a:r>
            <a:r>
              <a:rPr lang="en-US" sz="2000" dirty="0" err="1" smtClean="0"/>
              <a:t>và</a:t>
            </a:r>
            <a:r>
              <a:rPr lang="en-US" sz="2000" dirty="0" smtClean="0"/>
              <a:t> </a:t>
            </a:r>
            <a:r>
              <a:rPr lang="en-US" sz="2000" dirty="0" err="1" smtClean="0"/>
              <a:t>các</a:t>
            </a:r>
            <a:r>
              <a:rPr lang="en-US" sz="2000" dirty="0" smtClean="0"/>
              <a:t> TB </a:t>
            </a:r>
            <a:r>
              <a:rPr lang="en-US" sz="2000" dirty="0" err="1" smtClean="0"/>
              <a:t>nhóm</a:t>
            </a:r>
            <a:r>
              <a:rPr lang="en-US" sz="2000" dirty="0" smtClean="0"/>
              <a:t> B </a:t>
            </a:r>
            <a:r>
              <a:rPr lang="en-US" sz="2000" dirty="0" err="1" smtClean="0"/>
              <a:t>với</a:t>
            </a:r>
            <a:r>
              <a:rPr lang="en-US" sz="2000" dirty="0" smtClean="0"/>
              <a:t> </a:t>
            </a:r>
            <a:r>
              <a:rPr lang="en-US" sz="2000" dirty="0" err="1" smtClean="0"/>
              <a:t>tế</a:t>
            </a:r>
            <a:r>
              <a:rPr lang="en-US" sz="2000" dirty="0" smtClean="0"/>
              <a:t> </a:t>
            </a:r>
            <a:r>
              <a:rPr lang="en-US" sz="2000" dirty="0" err="1" smtClean="0"/>
              <a:t>bào</a:t>
            </a:r>
            <a:r>
              <a:rPr lang="en-US" sz="2000" dirty="0" smtClean="0"/>
              <a:t> </a:t>
            </a:r>
            <a:r>
              <a:rPr lang="en-US" sz="2000" dirty="0" err="1" smtClean="0"/>
              <a:t>bình</a:t>
            </a:r>
            <a:r>
              <a:rPr lang="en-US" sz="2000" dirty="0" smtClean="0"/>
              <a:t> </a:t>
            </a:r>
            <a:r>
              <a:rPr lang="en-US" sz="2000" dirty="0" err="1" smtClean="0"/>
              <a:t>thường</a:t>
            </a:r>
            <a:r>
              <a:rPr lang="en-US" sz="2000" dirty="0" smtClean="0"/>
              <a:t>.</a:t>
            </a:r>
          </a:p>
          <a:p>
            <a:pPr algn="ctr"/>
            <a:r>
              <a:rPr lang="en-US" sz="2000" dirty="0" smtClean="0"/>
              <a:t>2. </a:t>
            </a:r>
            <a:r>
              <a:rPr lang="en-US" sz="2000" dirty="0" err="1" smtClean="0"/>
              <a:t>Thế</a:t>
            </a:r>
            <a:r>
              <a:rPr lang="en-US" sz="2000" dirty="0" smtClean="0"/>
              <a:t> </a:t>
            </a:r>
            <a:r>
              <a:rPr lang="en-US" sz="2000" dirty="0" err="1"/>
              <a:t>nào</a:t>
            </a:r>
            <a:r>
              <a:rPr lang="en-US" sz="2000" dirty="0"/>
              <a:t> </a:t>
            </a:r>
            <a:r>
              <a:rPr lang="en-US" sz="2000" dirty="0" err="1"/>
              <a:t>là</a:t>
            </a:r>
            <a:r>
              <a:rPr lang="en-US" sz="2000" dirty="0"/>
              <a:t> </a:t>
            </a:r>
            <a:r>
              <a:rPr lang="en-US" sz="2000" dirty="0" err="1"/>
              <a:t>đột</a:t>
            </a:r>
            <a:r>
              <a:rPr lang="en-US" sz="2000" dirty="0"/>
              <a:t> </a:t>
            </a:r>
            <a:r>
              <a:rPr lang="en-US" sz="2000" dirty="0" err="1"/>
              <a:t>biến</a:t>
            </a:r>
            <a:r>
              <a:rPr lang="en-US" sz="2000" dirty="0"/>
              <a:t> </a:t>
            </a:r>
            <a:r>
              <a:rPr lang="en-US" sz="2000" dirty="0" err="1"/>
              <a:t>số</a:t>
            </a:r>
            <a:r>
              <a:rPr lang="en-US" sz="2000" dirty="0"/>
              <a:t> </a:t>
            </a:r>
            <a:r>
              <a:rPr lang="en-US" sz="2000" dirty="0" err="1"/>
              <a:t>lượng</a:t>
            </a:r>
            <a:r>
              <a:rPr lang="en-US" sz="2000" dirty="0"/>
              <a:t> NST? </a:t>
            </a:r>
            <a:endParaRPr lang="en-US" sz="2000" dirty="0" smtClean="0"/>
          </a:p>
          <a:p>
            <a:pPr algn="ctr"/>
            <a:r>
              <a:rPr lang="en-US" sz="2000" dirty="0" smtClean="0"/>
              <a:t>3. </a:t>
            </a:r>
            <a:r>
              <a:rPr lang="en-US" sz="2000" dirty="0" err="1" smtClean="0"/>
              <a:t>Có</a:t>
            </a:r>
            <a:r>
              <a:rPr lang="en-US" sz="2000" dirty="0" smtClean="0"/>
              <a:t> </a:t>
            </a:r>
            <a:r>
              <a:rPr lang="en-US" sz="2000" dirty="0" err="1"/>
              <a:t>mấy</a:t>
            </a:r>
            <a:r>
              <a:rPr lang="en-US" sz="2000" dirty="0"/>
              <a:t> </a:t>
            </a:r>
            <a:r>
              <a:rPr lang="en-US" sz="2000" dirty="0" err="1"/>
              <a:t>dạng</a:t>
            </a:r>
            <a:r>
              <a:rPr lang="en-US" sz="2000" dirty="0"/>
              <a:t> </a:t>
            </a:r>
            <a:r>
              <a:rPr lang="en-US" sz="2000" dirty="0" err="1"/>
              <a:t>đột</a:t>
            </a:r>
            <a:r>
              <a:rPr lang="en-US" sz="2000" dirty="0"/>
              <a:t> </a:t>
            </a:r>
            <a:r>
              <a:rPr lang="en-US" sz="2000" dirty="0" err="1"/>
              <a:t>biến</a:t>
            </a:r>
            <a:r>
              <a:rPr lang="en-US" sz="2000" dirty="0"/>
              <a:t> </a:t>
            </a:r>
            <a:r>
              <a:rPr lang="en-US" sz="2000" dirty="0" err="1"/>
              <a:t>số</a:t>
            </a:r>
            <a:r>
              <a:rPr lang="en-US" sz="2000" dirty="0"/>
              <a:t> </a:t>
            </a:r>
            <a:r>
              <a:rPr lang="en-US" sz="2000" dirty="0" err="1"/>
              <a:t>lượng</a:t>
            </a:r>
            <a:r>
              <a:rPr lang="en-US" sz="2000" dirty="0"/>
              <a:t> NST?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blinds(horizontal)">
                                      <p:cBhvr>
                                        <p:cTn id="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r>
              <a:rPr lang="vi-VN" altLang="en-US" smtClean="0"/>
              <a:t>Hội chứng 3x (siêu nữ)</a:t>
            </a:r>
            <a:endParaRPr lang="en-US" altLang="en-US" smtClean="0"/>
          </a:p>
        </p:txBody>
      </p:sp>
      <p:pic>
        <p:nvPicPr>
          <p:cNvPr id="92163" name="Picture 2" descr="Thể tam nhiễm X là gì?"/>
          <p:cNvPicPr>
            <a:picLocks noGrp="1" noChangeAspect="1" noChangeArrowheads="1"/>
          </p:cNvPicPr>
          <p:nvPr>
            <p:ph idx="1"/>
          </p:nvPr>
        </p:nvPicPr>
        <p:blipFill>
          <a:blip r:embed="rId2"/>
          <a:srcRect/>
          <a:stretch>
            <a:fillRect/>
          </a:stretch>
        </p:blipFill>
        <p:spPr>
          <a:xfrm>
            <a:off x="838200" y="2057400"/>
            <a:ext cx="8229600" cy="3505200"/>
          </a:xfr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5" descr="10921413-05080911"/>
          <p:cNvPicPr>
            <a:picLocks noChangeAspect="1" noChangeArrowheads="1"/>
          </p:cNvPicPr>
          <p:nvPr/>
        </p:nvPicPr>
        <p:blipFill>
          <a:blip r:embed="rId3"/>
          <a:srcRect/>
          <a:stretch>
            <a:fillRect/>
          </a:stretch>
        </p:blipFill>
        <p:spPr bwMode="auto">
          <a:xfrm>
            <a:off x="3733800" y="609600"/>
            <a:ext cx="4754563" cy="3810000"/>
          </a:xfrm>
          <a:prstGeom prst="rect">
            <a:avLst/>
          </a:prstGeom>
          <a:noFill/>
          <a:ln w="9525">
            <a:noFill/>
            <a:miter lim="800000"/>
            <a:headEnd/>
            <a:tailEnd/>
          </a:ln>
        </p:spPr>
      </p:pic>
      <p:pic>
        <p:nvPicPr>
          <p:cNvPr id="51202" name="Picture 6" descr="turner1_img"/>
          <p:cNvPicPr>
            <a:picLocks noChangeAspect="1" noChangeArrowheads="1"/>
          </p:cNvPicPr>
          <p:nvPr/>
        </p:nvPicPr>
        <p:blipFill>
          <a:blip r:embed="rId4"/>
          <a:srcRect/>
          <a:stretch>
            <a:fillRect/>
          </a:stretch>
        </p:blipFill>
        <p:spPr bwMode="auto">
          <a:xfrm>
            <a:off x="609600" y="533400"/>
            <a:ext cx="3048000" cy="4191000"/>
          </a:xfrm>
          <a:prstGeom prst="rect">
            <a:avLst/>
          </a:prstGeom>
          <a:noFill/>
          <a:ln w="9525">
            <a:noFill/>
            <a:miter lim="800000"/>
            <a:headEnd/>
            <a:tailEnd/>
          </a:ln>
        </p:spPr>
      </p:pic>
      <p:sp>
        <p:nvSpPr>
          <p:cNvPr id="3" name="Content Placeholder 2"/>
          <p:cNvSpPr>
            <a:spLocks/>
          </p:cNvSpPr>
          <p:nvPr/>
        </p:nvSpPr>
        <p:spPr bwMode="auto">
          <a:xfrm>
            <a:off x="533400" y="4724400"/>
            <a:ext cx="7391400" cy="1905000"/>
          </a:xfrm>
          <a:prstGeom prst="rect">
            <a:avLst/>
          </a:prstGeom>
          <a:noFill/>
          <a:ln w="9525">
            <a:noFill/>
            <a:miter lim="800000"/>
            <a:headEnd/>
            <a:tailEnd/>
          </a:ln>
        </p:spPr>
        <p:txBody>
          <a:bodyPr/>
          <a:lstStyle/>
          <a:p>
            <a:pPr marL="273050" indent="-273050" algn="ctr">
              <a:spcBef>
                <a:spcPts val="600"/>
              </a:spcBef>
              <a:buClr>
                <a:schemeClr val="accent1"/>
              </a:buClr>
              <a:buSzPct val="70000"/>
              <a:buFontTx/>
              <a:buChar char="-"/>
            </a:pPr>
            <a:r>
              <a:rPr lang="en-US" sz="2400" b="1">
                <a:solidFill>
                  <a:srgbClr val="FF0066"/>
                </a:solidFill>
                <a:latin typeface="Century Schoolbook" pitchFamily="18" charset="0"/>
              </a:rPr>
              <a:t>XO (Hội chứng Turner: tớcnơ) </a:t>
            </a:r>
          </a:p>
          <a:p>
            <a:pPr marL="273050" indent="-273050">
              <a:spcBef>
                <a:spcPts val="600"/>
              </a:spcBef>
              <a:buClr>
                <a:schemeClr val="accent1"/>
              </a:buClr>
              <a:buSzPct val="70000"/>
              <a:buFontTx/>
              <a:buChar char="-"/>
            </a:pPr>
            <a:r>
              <a:rPr lang="en-US" sz="2400" b="1">
                <a:latin typeface="Century Schoolbook" pitchFamily="18" charset="0"/>
              </a:rPr>
              <a:t>Gặp ở nữ. Cơ thể lùn, cổ ngắn, ngực không phát triển, âm đạo hẹp, không có kinh nguyệt, không có con. </a:t>
            </a:r>
            <a:r>
              <a:rPr lang="en-US" sz="2400" i="1">
                <a:solidFill>
                  <a:srgbClr val="FF0066"/>
                </a:solidFill>
                <a:latin typeface="Century Schoolbook" pitchFamily="18" charset="0"/>
              </a:rPr>
              <a:t>Trong tế bào chỉ có 45 NST</a:t>
            </a:r>
          </a:p>
          <a:p>
            <a:pPr marL="273050" indent="-273050">
              <a:spcBef>
                <a:spcPts val="600"/>
              </a:spcBef>
              <a:buClr>
                <a:schemeClr val="accent1"/>
              </a:buClr>
              <a:buSzPct val="70000"/>
              <a:buFont typeface="Wingdings" pitchFamily="2" charset="2"/>
              <a:buNone/>
            </a:pPr>
            <a:endParaRPr lang="en-US" sz="2400" i="1">
              <a:solidFill>
                <a:srgbClr val="FF0066"/>
              </a:solidFill>
              <a:latin typeface="Century Schoolbook" pitchFamily="18" charset="0"/>
            </a:endParaRPr>
          </a:p>
        </p:txBody>
      </p:sp>
      <p:sp>
        <p:nvSpPr>
          <p:cNvPr id="51205" name="Oval 5"/>
          <p:cNvSpPr>
            <a:spLocks noChangeArrowheads="1"/>
          </p:cNvSpPr>
          <p:nvPr/>
        </p:nvSpPr>
        <p:spPr bwMode="auto">
          <a:xfrm>
            <a:off x="7391400" y="3429000"/>
            <a:ext cx="838200" cy="1219200"/>
          </a:xfrm>
          <a:prstGeom prst="ellipse">
            <a:avLst/>
          </a:prstGeom>
          <a:noFill/>
          <a:ln w="9525">
            <a:solidFill>
              <a:srgbClr val="FF0066"/>
            </a:solidFill>
            <a:round/>
            <a:headEnd/>
            <a:tailEnd/>
          </a:ln>
          <a:effectLst/>
        </p:spPr>
        <p:txBody>
          <a:bodyPr wrap="none" anchor="ctr"/>
          <a:lstStyle/>
          <a:p>
            <a:pPr algn="ctr"/>
            <a:endParaRPr lang="en-US"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02"/>
                                        </p:tgtEl>
                                        <p:attrNameLst>
                                          <p:attrName>style.visibility</p:attrName>
                                        </p:attrNameLst>
                                      </p:cBhvr>
                                      <p:to>
                                        <p:strVal val="visible"/>
                                      </p:to>
                                    </p:set>
                                    <p:anim calcmode="lin" valueType="num">
                                      <p:cBhvr additive="base">
                                        <p:cTn id="7" dur="500" fill="hold"/>
                                        <p:tgtEl>
                                          <p:spTgt spid="51202"/>
                                        </p:tgtEl>
                                        <p:attrNameLst>
                                          <p:attrName>ppt_x</p:attrName>
                                        </p:attrNameLst>
                                      </p:cBhvr>
                                      <p:tavLst>
                                        <p:tav tm="0">
                                          <p:val>
                                            <p:strVal val="#ppt_x"/>
                                          </p:val>
                                        </p:tav>
                                        <p:tav tm="100000">
                                          <p:val>
                                            <p:strVal val="#ppt_x"/>
                                          </p:val>
                                        </p:tav>
                                      </p:tavLst>
                                    </p:anim>
                                    <p:anim calcmode="lin" valueType="num">
                                      <p:cBhvr additive="base">
                                        <p:cTn id="8" dur="500" fill="hold"/>
                                        <p:tgtEl>
                                          <p:spTgt spid="5120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01"/>
                                        </p:tgtEl>
                                        <p:attrNameLst>
                                          <p:attrName>style.visibility</p:attrName>
                                        </p:attrNameLst>
                                      </p:cBhvr>
                                      <p:to>
                                        <p:strVal val="visible"/>
                                      </p:to>
                                    </p:set>
                                    <p:anim calcmode="lin" valueType="num">
                                      <p:cBhvr additive="base">
                                        <p:cTn id="13" dur="500" fill="hold"/>
                                        <p:tgtEl>
                                          <p:spTgt spid="51201"/>
                                        </p:tgtEl>
                                        <p:attrNameLst>
                                          <p:attrName>ppt_x</p:attrName>
                                        </p:attrNameLst>
                                      </p:cBhvr>
                                      <p:tavLst>
                                        <p:tav tm="0">
                                          <p:val>
                                            <p:strVal val="#ppt_x"/>
                                          </p:val>
                                        </p:tav>
                                        <p:tav tm="100000">
                                          <p:val>
                                            <p:strVal val="#ppt_x"/>
                                          </p:val>
                                        </p:tav>
                                      </p:tavLst>
                                    </p:anim>
                                    <p:anim calcmode="lin" valueType="num">
                                      <p:cBhvr additive="base">
                                        <p:cTn id="14" dur="500" fill="hold"/>
                                        <p:tgtEl>
                                          <p:spTgt spid="5120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51205"/>
                                        </p:tgtEl>
                                        <p:attrNameLst>
                                          <p:attrName>style.visibility</p:attrName>
                                        </p:attrNameLst>
                                      </p:cBhvr>
                                      <p:to>
                                        <p:strVal val="visible"/>
                                      </p:to>
                                    </p:set>
                                    <p:anim calcmode="lin" valueType="num">
                                      <p:cBhvr>
                                        <p:cTn id="19" dur="500" fill="hold"/>
                                        <p:tgtEl>
                                          <p:spTgt spid="51205"/>
                                        </p:tgtEl>
                                        <p:attrNameLst>
                                          <p:attrName>ppt_w</p:attrName>
                                        </p:attrNameLst>
                                      </p:cBhvr>
                                      <p:tavLst>
                                        <p:tav tm="0">
                                          <p:val>
                                            <p:fltVal val="0"/>
                                          </p:val>
                                        </p:tav>
                                        <p:tav tm="100000">
                                          <p:val>
                                            <p:strVal val="#ppt_w"/>
                                          </p:val>
                                        </p:tav>
                                      </p:tavLst>
                                    </p:anim>
                                    <p:anim calcmode="lin" valueType="num">
                                      <p:cBhvr>
                                        <p:cTn id="20" dur="500" fill="hold"/>
                                        <p:tgtEl>
                                          <p:spTgt spid="51205"/>
                                        </p:tgtEl>
                                        <p:attrNameLst>
                                          <p:attrName>ppt_h</p:attrName>
                                        </p:attrNameLst>
                                      </p:cBhvr>
                                      <p:tavLst>
                                        <p:tav tm="0">
                                          <p:val>
                                            <p:fltVal val="0"/>
                                          </p:val>
                                        </p:tav>
                                        <p:tav tm="100000">
                                          <p:val>
                                            <p:strVal val="#ppt_h"/>
                                          </p:val>
                                        </p:tav>
                                      </p:tavLst>
                                    </p:anim>
                                    <p:animEffect transition="in" filter="fade">
                                      <p:cBhvr>
                                        <p:cTn id="21" dur="500"/>
                                        <p:tgtEl>
                                          <p:spTgt spid="51205"/>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checkerboard(across)">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120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3-6"/>
          <p:cNvPicPr>
            <a:picLocks noChangeAspect="1" noChangeArrowheads="1"/>
          </p:cNvPicPr>
          <p:nvPr/>
        </p:nvPicPr>
        <p:blipFill>
          <a:blip r:embed="rId2"/>
          <a:srcRect/>
          <a:stretch>
            <a:fillRect/>
          </a:stretch>
        </p:blipFill>
        <p:spPr bwMode="auto">
          <a:xfrm>
            <a:off x="381000" y="304800"/>
            <a:ext cx="4114800" cy="6248400"/>
          </a:xfrm>
          <a:prstGeom prst="rect">
            <a:avLst/>
          </a:prstGeom>
          <a:noFill/>
          <a:ln w="9525">
            <a:noFill/>
            <a:miter lim="800000"/>
            <a:headEnd/>
            <a:tailEnd/>
          </a:ln>
        </p:spPr>
      </p:pic>
      <p:sp>
        <p:nvSpPr>
          <p:cNvPr id="57347" name="Text Box 3"/>
          <p:cNvSpPr txBox="1">
            <a:spLocks noChangeArrowheads="1"/>
          </p:cNvSpPr>
          <p:nvPr/>
        </p:nvSpPr>
        <p:spPr bwMode="auto">
          <a:xfrm>
            <a:off x="5102225" y="168275"/>
            <a:ext cx="3810000" cy="270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3200" b="1" dirty="0" err="1">
                <a:solidFill>
                  <a:srgbClr val="FF0000"/>
                </a:solidFill>
                <a:latin typeface="Times New Roman" panose="02020603050405020304" pitchFamily="18" charset="0"/>
              </a:rPr>
              <a:t>Hội</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chứng</a:t>
            </a:r>
            <a:r>
              <a:rPr lang="en-US" altLang="en-US" sz="3200" b="1" dirty="0">
                <a:solidFill>
                  <a:srgbClr val="FF0000"/>
                </a:solidFill>
                <a:latin typeface="Times New Roman" panose="02020603050405020304" pitchFamily="18" charset="0"/>
              </a:rPr>
              <a:t> XO  Turner</a:t>
            </a:r>
            <a:r>
              <a:rPr lang="en-US" altLang="en-US" sz="3200" dirty="0">
                <a:solidFill>
                  <a:srgbClr val="FF0000"/>
                </a:solidFill>
                <a:latin typeface="Times New Roman" panose="02020603050405020304" pitchFamily="18" charset="0"/>
              </a:rPr>
              <a:t> </a:t>
            </a:r>
            <a:endParaRPr lang="en-US" altLang="en-US" sz="3200" b="1" dirty="0">
              <a:solidFill>
                <a:srgbClr val="FF0000"/>
              </a:solidFill>
              <a:latin typeface="Times New Roman" panose="02020603050405020304" pitchFamily="18" charset="0"/>
            </a:endParaRPr>
          </a:p>
          <a:p>
            <a:pPr>
              <a:spcBef>
                <a:spcPct val="50000"/>
              </a:spcBef>
              <a:defRPr/>
            </a:pPr>
            <a:r>
              <a:rPr lang="en-US" altLang="en-US" sz="2400" b="1" dirty="0">
                <a:solidFill>
                  <a:srgbClr val="333399"/>
                </a:solidFill>
                <a:latin typeface=".VnTime" panose="020B7200000000000000" pitchFamily="34" charset="0"/>
              </a:rPr>
              <a:t>N</a:t>
            </a:r>
            <a:r>
              <a:rPr lang="en-US" altLang="en-US" b="1" dirty="0">
                <a:solidFill>
                  <a:srgbClr val="0000FF"/>
                </a:solidFill>
                <a:cs typeface="+mn-cs"/>
              </a:rPr>
              <a:t>Ữ</a:t>
            </a:r>
            <a:r>
              <a:rPr lang="en-US" altLang="en-US" sz="2400" b="1" dirty="0">
                <a:solidFill>
                  <a:srgbClr val="333399"/>
                </a:solidFill>
                <a:latin typeface=".VnTime" panose="020B7200000000000000" pitchFamily="34" charset="0"/>
              </a:rPr>
              <a:t>, </a:t>
            </a:r>
            <a:r>
              <a:rPr lang="en-US" altLang="en-US" sz="2400" b="1" dirty="0" err="1">
                <a:solidFill>
                  <a:srgbClr val="333399"/>
                </a:solidFill>
                <a:latin typeface=".VnTime" panose="020B7200000000000000" pitchFamily="34" charset="0"/>
              </a:rPr>
              <a:t>lïn</a:t>
            </a:r>
            <a:r>
              <a:rPr lang="en-US" altLang="en-US" sz="2400" b="1" dirty="0">
                <a:solidFill>
                  <a:srgbClr val="333399"/>
                </a:solidFill>
                <a:latin typeface=".VnTime" panose="020B7200000000000000" pitchFamily="34" charset="0"/>
              </a:rPr>
              <a:t>, </a:t>
            </a:r>
            <a:r>
              <a:rPr lang="en-US" altLang="en-US" sz="2400" b="1" dirty="0" err="1">
                <a:solidFill>
                  <a:srgbClr val="333399"/>
                </a:solidFill>
                <a:latin typeface=".VnTime" panose="020B7200000000000000" pitchFamily="34" charset="0"/>
              </a:rPr>
              <a:t>cæ</a:t>
            </a:r>
            <a:r>
              <a:rPr lang="en-US" altLang="en-US" sz="2400" b="1" dirty="0">
                <a:solidFill>
                  <a:srgbClr val="333399"/>
                </a:solidFill>
                <a:latin typeface=".VnTime" panose="020B7200000000000000" pitchFamily="34" charset="0"/>
              </a:rPr>
              <a:t> ng¾n, </a:t>
            </a:r>
            <a:r>
              <a:rPr lang="en-US" altLang="en-US" sz="2400" b="1" dirty="0" err="1">
                <a:solidFill>
                  <a:srgbClr val="333399"/>
                </a:solidFill>
                <a:latin typeface=".VnTime" panose="020B7200000000000000" pitchFamily="34" charset="0"/>
              </a:rPr>
              <a:t>kh«ng</a:t>
            </a:r>
            <a:r>
              <a:rPr lang="en-US" altLang="en-US" sz="2400" b="1" dirty="0">
                <a:solidFill>
                  <a:srgbClr val="333399"/>
                </a:solidFill>
                <a:latin typeface=".VnTime" panose="020B7200000000000000" pitchFamily="34" charset="0"/>
              </a:rPr>
              <a:t> </a:t>
            </a:r>
            <a:r>
              <a:rPr lang="en-US" altLang="en-US" sz="2400" b="1" dirty="0" err="1">
                <a:solidFill>
                  <a:srgbClr val="333399"/>
                </a:solidFill>
                <a:latin typeface=".VnTime" panose="020B7200000000000000" pitchFamily="34" charset="0"/>
              </a:rPr>
              <a:t>cã</a:t>
            </a:r>
            <a:r>
              <a:rPr lang="en-US" altLang="en-US" sz="2400" b="1" dirty="0">
                <a:solidFill>
                  <a:srgbClr val="333399"/>
                </a:solidFill>
                <a:latin typeface=".VnTime" panose="020B7200000000000000" pitchFamily="34" charset="0"/>
              </a:rPr>
              <a:t> </a:t>
            </a:r>
            <a:r>
              <a:rPr lang="en-US" altLang="en-US" sz="2400" b="1" dirty="0" err="1">
                <a:solidFill>
                  <a:srgbClr val="333399"/>
                </a:solidFill>
                <a:latin typeface=".VnTime" panose="020B7200000000000000" pitchFamily="34" charset="0"/>
              </a:rPr>
              <a:t>kinh</a:t>
            </a:r>
            <a:r>
              <a:rPr lang="en-US" altLang="en-US" sz="2400" b="1" dirty="0">
                <a:solidFill>
                  <a:srgbClr val="333399"/>
                </a:solidFill>
                <a:latin typeface=".VnTime" panose="020B7200000000000000" pitchFamily="34" charset="0"/>
              </a:rPr>
              <a:t> </a:t>
            </a:r>
            <a:r>
              <a:rPr lang="en-US" altLang="en-US" sz="2400" b="1" dirty="0" err="1">
                <a:solidFill>
                  <a:srgbClr val="333399"/>
                </a:solidFill>
                <a:latin typeface=".VnTime" panose="020B7200000000000000" pitchFamily="34" charset="0"/>
              </a:rPr>
              <a:t>nguyÖt,vó</a:t>
            </a:r>
            <a:r>
              <a:rPr lang="en-US" altLang="en-US" sz="2400" b="1" dirty="0">
                <a:solidFill>
                  <a:srgbClr val="333399"/>
                </a:solidFill>
                <a:latin typeface=".VnTime" panose="020B7200000000000000" pitchFamily="34" charset="0"/>
              </a:rPr>
              <a:t> </a:t>
            </a:r>
            <a:r>
              <a:rPr lang="en-US" altLang="en-US" sz="2400" b="1" dirty="0" err="1">
                <a:solidFill>
                  <a:srgbClr val="333399"/>
                </a:solidFill>
                <a:latin typeface=".VnTime" panose="020B7200000000000000" pitchFamily="34" charset="0"/>
              </a:rPr>
              <a:t>kh«ng</a:t>
            </a:r>
            <a:r>
              <a:rPr lang="en-US" altLang="en-US" sz="2400" b="1" dirty="0">
                <a:solidFill>
                  <a:srgbClr val="333399"/>
                </a:solidFill>
                <a:latin typeface=".VnTime" panose="020B7200000000000000" pitchFamily="34" charset="0"/>
              </a:rPr>
              <a:t> </a:t>
            </a:r>
            <a:r>
              <a:rPr lang="en-US" altLang="en-US" sz="2400" b="1" dirty="0" err="1">
                <a:solidFill>
                  <a:srgbClr val="333399"/>
                </a:solidFill>
                <a:latin typeface=".VnTime" panose="020B7200000000000000" pitchFamily="34" charset="0"/>
              </a:rPr>
              <a:t>ph¸t</a:t>
            </a:r>
            <a:r>
              <a:rPr lang="en-US" altLang="en-US" sz="2400" b="1" dirty="0">
                <a:solidFill>
                  <a:srgbClr val="333399"/>
                </a:solidFill>
                <a:latin typeface=".VnTime" panose="020B7200000000000000" pitchFamily="34" charset="0"/>
              </a:rPr>
              <a:t> </a:t>
            </a:r>
            <a:r>
              <a:rPr lang="en-US" altLang="en-US" sz="2400" b="1" dirty="0" err="1">
                <a:solidFill>
                  <a:srgbClr val="333399"/>
                </a:solidFill>
                <a:latin typeface=".VnTime" panose="020B7200000000000000" pitchFamily="34" charset="0"/>
              </a:rPr>
              <a:t>triÓn</a:t>
            </a:r>
            <a:r>
              <a:rPr lang="en-US" altLang="en-US" sz="2400" b="1" dirty="0">
                <a:solidFill>
                  <a:srgbClr val="333399"/>
                </a:solidFill>
                <a:latin typeface=".VnTime" panose="020B7200000000000000" pitchFamily="34" charset="0"/>
              </a:rPr>
              <a:t>, ©m ®¹o </a:t>
            </a:r>
            <a:r>
              <a:rPr lang="en-US" altLang="en-US" sz="2400" b="1" dirty="0" err="1">
                <a:solidFill>
                  <a:srgbClr val="333399"/>
                </a:solidFill>
                <a:latin typeface=".VnTime" panose="020B7200000000000000" pitchFamily="34" charset="0"/>
              </a:rPr>
              <a:t>hÑp</a:t>
            </a:r>
            <a:r>
              <a:rPr lang="en-US" altLang="en-US" sz="2400" b="1" dirty="0">
                <a:solidFill>
                  <a:srgbClr val="333399"/>
                </a:solidFill>
                <a:latin typeface=".VnTime" panose="020B7200000000000000" pitchFamily="34" charset="0"/>
              </a:rPr>
              <a:t>, d¹ con </a:t>
            </a:r>
            <a:r>
              <a:rPr lang="en-US" altLang="en-US" sz="2400" b="1" dirty="0" err="1">
                <a:solidFill>
                  <a:srgbClr val="333399"/>
                </a:solidFill>
                <a:latin typeface=".VnTime" panose="020B7200000000000000" pitchFamily="34" charset="0"/>
              </a:rPr>
              <a:t>nhá</a:t>
            </a:r>
            <a:r>
              <a:rPr lang="en-US" altLang="en-US" sz="2400" b="1" dirty="0">
                <a:solidFill>
                  <a:srgbClr val="333399"/>
                </a:solidFill>
                <a:latin typeface=".VnTime" panose="020B7200000000000000" pitchFamily="34" charset="0"/>
              </a:rPr>
              <a:t>, </a:t>
            </a:r>
            <a:r>
              <a:rPr lang="en-US" altLang="en-US" sz="2400" b="1" dirty="0" err="1">
                <a:solidFill>
                  <a:srgbClr val="333399"/>
                </a:solidFill>
                <a:latin typeface=".VnTime" panose="020B7200000000000000" pitchFamily="34" charset="0"/>
              </a:rPr>
              <a:t>si</a:t>
            </a:r>
            <a:r>
              <a:rPr lang="en-US" altLang="en-US" sz="2400" b="1" dirty="0">
                <a:solidFill>
                  <a:srgbClr val="333399"/>
                </a:solidFill>
                <a:latin typeface=".VnTime" panose="020B7200000000000000" pitchFamily="34" charset="0"/>
              </a:rPr>
              <a:t> ®</a:t>
            </a:r>
            <a:r>
              <a:rPr lang="en-US" altLang="en-US" sz="2400" b="1" dirty="0" err="1">
                <a:solidFill>
                  <a:srgbClr val="333399"/>
                </a:solidFill>
                <a:latin typeface=".VnTime" panose="020B7200000000000000" pitchFamily="34" charset="0"/>
              </a:rPr>
              <a:t>Çn</a:t>
            </a:r>
            <a:r>
              <a:rPr lang="en-US" altLang="en-US" sz="2400" b="1" dirty="0">
                <a:solidFill>
                  <a:srgbClr val="333399"/>
                </a:solidFill>
                <a:latin typeface=".VnTime" panose="020B7200000000000000" pitchFamily="34" charset="0"/>
              </a:rPr>
              <a:t>, v« </a:t>
            </a:r>
            <a:r>
              <a:rPr lang="en-US" altLang="en-US" sz="2400" b="1" dirty="0" err="1">
                <a:solidFill>
                  <a:srgbClr val="333399"/>
                </a:solidFill>
                <a:latin typeface=".VnTime" panose="020B7200000000000000" pitchFamily="34" charset="0"/>
              </a:rPr>
              <a:t>sinh</a:t>
            </a:r>
            <a:endParaRPr lang="en-US" altLang="en-US" sz="2400" b="1" dirty="0">
              <a:solidFill>
                <a:srgbClr val="333399"/>
              </a:solidFill>
              <a:latin typeface=".VnTime" panose="020B7200000000000000" pitchFamily="34" charset="0"/>
            </a:endParaRPr>
          </a:p>
        </p:txBody>
      </p:sp>
      <p:pic>
        <p:nvPicPr>
          <p:cNvPr id="57350" name="Picture 6"/>
          <p:cNvPicPr>
            <a:picLocks noChangeAspect="1" noChangeArrowheads="1"/>
          </p:cNvPicPr>
          <p:nvPr/>
        </p:nvPicPr>
        <p:blipFill>
          <a:blip r:embed="rId3"/>
          <a:srcRect/>
          <a:stretch>
            <a:fillRect/>
          </a:stretch>
        </p:blipFill>
        <p:spPr bwMode="auto">
          <a:xfrm>
            <a:off x="4873625" y="2916238"/>
            <a:ext cx="4002088" cy="3810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57346"/>
                                        </p:tgtEl>
                                        <p:attrNameLst>
                                          <p:attrName>style.visibility</p:attrName>
                                        </p:attrNameLst>
                                      </p:cBhvr>
                                      <p:to>
                                        <p:strVal val="visible"/>
                                      </p:to>
                                    </p:set>
                                    <p:anim calcmode="lin" valueType="num">
                                      <p:cBhvr>
                                        <p:cTn id="7" dur="1000" fill="hold"/>
                                        <p:tgtEl>
                                          <p:spTgt spid="5734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57346"/>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57346"/>
                                        </p:tgtEl>
                                        <p:attrNameLst>
                                          <p:attrName>ppt_y</p:attrName>
                                        </p:attrNameLst>
                                      </p:cBhvr>
                                      <p:tavLst>
                                        <p:tav tm="0">
                                          <p:val>
                                            <p:strVal val="#ppt_y"/>
                                          </p:val>
                                        </p:tav>
                                        <p:tav tm="100000">
                                          <p:val>
                                            <p:strVal val="#ppt_y"/>
                                          </p:val>
                                        </p:tav>
                                      </p:tavLst>
                                    </p:anim>
                                    <p:animEffect transition="in" filter="fade">
                                      <p:cBhvr>
                                        <p:cTn id="10" dur="1000"/>
                                        <p:tgtEl>
                                          <p:spTgt spid="57346"/>
                                        </p:tgtEl>
                                      </p:cBhvr>
                                    </p:animEffect>
                                  </p:childTnLst>
                                </p:cTn>
                              </p:par>
                              <p:par>
                                <p:cTn id="11" presetID="48" presetClass="entr" presetSubtype="0" accel="50000" fill="hold" grpId="0" nodeType="withEffect">
                                  <p:stCondLst>
                                    <p:cond delay="0"/>
                                  </p:stCondLst>
                                  <p:childTnLst>
                                    <p:set>
                                      <p:cBhvr>
                                        <p:cTn id="12" dur="1" fill="hold">
                                          <p:stCondLst>
                                            <p:cond delay="0"/>
                                          </p:stCondLst>
                                        </p:cTn>
                                        <p:tgtEl>
                                          <p:spTgt spid="57347"/>
                                        </p:tgtEl>
                                        <p:attrNameLst>
                                          <p:attrName>style.visibility</p:attrName>
                                        </p:attrNameLst>
                                      </p:cBhvr>
                                      <p:to>
                                        <p:strVal val="visible"/>
                                      </p:to>
                                    </p:set>
                                    <p:anim calcmode="lin" valueType="num">
                                      <p:cBhvr>
                                        <p:cTn id="13" dur="1000" fill="hold"/>
                                        <p:tgtEl>
                                          <p:spTgt spid="5734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1000" fill="hold"/>
                                        <p:tgtEl>
                                          <p:spTgt spid="57347"/>
                                        </p:tgtEl>
                                        <p:attrNameLst>
                                          <p:attrName>ppt_x</p:attrName>
                                        </p:attrNameLst>
                                      </p:cBhvr>
                                      <p:tavLst>
                                        <p:tav tm="0">
                                          <p:val>
                                            <p:fltVal val="-1"/>
                                          </p:val>
                                        </p:tav>
                                        <p:tav tm="50000">
                                          <p:val>
                                            <p:fltVal val="0.95"/>
                                          </p:val>
                                        </p:tav>
                                        <p:tav tm="100000">
                                          <p:val>
                                            <p:strVal val="#ppt_x"/>
                                          </p:val>
                                        </p:tav>
                                      </p:tavLst>
                                    </p:anim>
                                    <p:anim calcmode="lin" valueType="num">
                                      <p:cBhvr>
                                        <p:cTn id="15" dur="1000" fill="hold"/>
                                        <p:tgtEl>
                                          <p:spTgt spid="57347"/>
                                        </p:tgtEl>
                                        <p:attrNameLst>
                                          <p:attrName>ppt_y</p:attrName>
                                        </p:attrNameLst>
                                      </p:cBhvr>
                                      <p:tavLst>
                                        <p:tav tm="0">
                                          <p:val>
                                            <p:strVal val="#ppt_y"/>
                                          </p:val>
                                        </p:tav>
                                        <p:tav tm="100000">
                                          <p:val>
                                            <p:strVal val="#ppt_y"/>
                                          </p:val>
                                        </p:tav>
                                      </p:tavLst>
                                    </p:anim>
                                    <p:animEffect transition="in" filter="fade">
                                      <p:cBhvr>
                                        <p:cTn id="16" dur="1000"/>
                                        <p:tgtEl>
                                          <p:spTgt spid="57347"/>
                                        </p:tgtEl>
                                      </p:cBhvr>
                                    </p:animEffect>
                                  </p:childTnLst>
                                </p:cTn>
                              </p:par>
                              <p:par>
                                <p:cTn id="17" presetID="1" presetClass="entr" presetSubtype="0" fill="hold" nodeType="withEffect">
                                  <p:stCondLst>
                                    <p:cond delay="0"/>
                                  </p:stCondLst>
                                  <p:childTnLst>
                                    <p:set>
                                      <p:cBhvr>
                                        <p:cTn id="18" dur="1" fill="hold">
                                          <p:stCondLst>
                                            <p:cond delay="0"/>
                                          </p:stCondLst>
                                        </p:cTn>
                                        <p:tgtEl>
                                          <p:spTgt spid="573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307" t="26492" r="15142" b="5100"/>
          <a:stretch/>
        </p:blipFill>
        <p:spPr bwMode="auto">
          <a:xfrm>
            <a:off x="1524000" y="1143000"/>
            <a:ext cx="6019800" cy="4318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9131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00200"/>
            <a:ext cx="3733800" cy="4495800"/>
          </a:xfrm>
        </p:spPr>
        <p:txBody>
          <a:bodyPr>
            <a:normAutofit fontScale="92500"/>
          </a:bodyPr>
          <a:lstStyle/>
          <a:p>
            <a:pPr>
              <a:buFontTx/>
              <a:buChar char="-"/>
            </a:pPr>
            <a:r>
              <a:rPr lang="en-US" b="1" smtClean="0"/>
              <a:t>XO (Hội chứng Turner): thiếu một NST X hoặc Y.</a:t>
            </a:r>
          </a:p>
          <a:p>
            <a:pPr>
              <a:buFont typeface="Wingdings" pitchFamily="2" charset="2"/>
              <a:buNone/>
            </a:pPr>
            <a:endParaRPr lang="en-US" b="1" smtClean="0"/>
          </a:p>
          <a:p>
            <a:pPr>
              <a:buFont typeface="Wingdings" pitchFamily="2" charset="2"/>
              <a:buNone/>
            </a:pPr>
            <a:r>
              <a:rPr lang="en-US" b="1" smtClean="0"/>
              <a:t>    Nữ lùn, cổ ngắn, vú không phát triển, âm đạo hẹp, không có kinh nguyệt, không có con.</a:t>
            </a:r>
          </a:p>
          <a:p>
            <a:pPr>
              <a:buFont typeface="Wingdings" pitchFamily="2" charset="2"/>
              <a:buNone/>
            </a:pPr>
            <a:endParaRPr lang="en-US" smtClean="0"/>
          </a:p>
        </p:txBody>
      </p:sp>
      <p:pic>
        <p:nvPicPr>
          <p:cNvPr id="4" name="Picture 3" descr="Hinh 2"/>
          <p:cNvPicPr>
            <a:picLocks noChangeAspect="1" noChangeArrowheads="1"/>
          </p:cNvPicPr>
          <p:nvPr/>
        </p:nvPicPr>
        <p:blipFill>
          <a:blip r:embed="rId3"/>
          <a:srcRect/>
          <a:stretch>
            <a:fillRect/>
          </a:stretch>
        </p:blipFill>
        <p:spPr bwMode="auto">
          <a:xfrm>
            <a:off x="3886200" y="1295400"/>
            <a:ext cx="4800600" cy="4953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4" presetClass="entr" presetSubtype="0" ac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strVal val="#ppt_w*0.05"/>
                                          </p:val>
                                        </p:tav>
                                        <p:tav tm="100000">
                                          <p:val>
                                            <p:strVal val="#ppt_w"/>
                                          </p:val>
                                        </p:tav>
                                      </p:tavLst>
                                    </p:anim>
                                    <p:anim calcmode="lin" valueType="num">
                                      <p:cBhvr>
                                        <p:cTn id="18" dur="500" fill="hold"/>
                                        <p:tgtEl>
                                          <p:spTgt spid="4"/>
                                        </p:tgtEl>
                                        <p:attrNameLst>
                                          <p:attrName>ppt_h</p:attrName>
                                        </p:attrNameLst>
                                      </p:cBhvr>
                                      <p:tavLst>
                                        <p:tav tm="0">
                                          <p:val>
                                            <p:strVal val="#ppt_h"/>
                                          </p:val>
                                        </p:tav>
                                        <p:tav tm="100000">
                                          <p:val>
                                            <p:strVal val="#ppt_h"/>
                                          </p:val>
                                        </p:tav>
                                      </p:tavLst>
                                    </p:anim>
                                    <p:anim calcmode="lin" valueType="num">
                                      <p:cBhvr>
                                        <p:cTn id="19" dur="500" fill="hold"/>
                                        <p:tgtEl>
                                          <p:spTgt spid="4"/>
                                        </p:tgtEl>
                                        <p:attrNameLst>
                                          <p:attrName>ppt_x</p:attrName>
                                        </p:attrNameLst>
                                      </p:cBhvr>
                                      <p:tavLst>
                                        <p:tav tm="0">
                                          <p:val>
                                            <p:strVal val="#ppt_x-.2"/>
                                          </p:val>
                                        </p:tav>
                                        <p:tav tm="100000">
                                          <p:val>
                                            <p:strVal val="#ppt_x"/>
                                          </p:val>
                                        </p:tav>
                                      </p:tavLst>
                                    </p:anim>
                                    <p:anim calcmode="lin" valueType="num">
                                      <p:cBhvr>
                                        <p:cTn id="20" dur="500" fill="hold"/>
                                        <p:tgtEl>
                                          <p:spTgt spid="4"/>
                                        </p:tgtEl>
                                        <p:attrNameLst>
                                          <p:attrName>ppt_y</p:attrName>
                                        </p:attrNameLst>
                                      </p:cBhvr>
                                      <p:tavLst>
                                        <p:tav tm="0">
                                          <p:val>
                                            <p:strVal val="#ppt_y"/>
                                          </p:val>
                                        </p:tav>
                                        <p:tav tm="100000">
                                          <p:val>
                                            <p:strVal val="#ppt_y"/>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1"/>
            <a:ext cx="9144000" cy="68579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Bài 6. ĐỘT BIẾN SỐ L</a:t>
            </a:r>
            <a:r>
              <a:rPr lang="vi-VN"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ƯỢNG</a:t>
            </a:r>
            <a:r>
              <a:rPr lang="en-US"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NHIỄM SẮC THỂ</a:t>
            </a:r>
            <a:endParaRPr lang="en-US" sz="32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3391" t="24255" r="17974" b="4927"/>
          <a:stretch/>
        </p:blipFill>
        <p:spPr bwMode="auto">
          <a:xfrm>
            <a:off x="190500" y="1447800"/>
            <a:ext cx="8763000" cy="5180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28600" y="619780"/>
            <a:ext cx="3447122" cy="523220"/>
          </a:xfrm>
          <a:prstGeom prst="rect">
            <a:avLst/>
          </a:prstGeom>
        </p:spPr>
        <p:txBody>
          <a:bodyPr wrap="square">
            <a:spAutoFit/>
          </a:bodyPr>
          <a:lstStyle/>
          <a:p>
            <a:pPr algn="ctr"/>
            <a:r>
              <a:rPr lang="en-US" sz="2800" b="1">
                <a:solidFill>
                  <a:srgbClr val="0070C0"/>
                </a:solidFill>
                <a:cs typeface="Arial" panose="020B0604020202020204" pitchFamily="34" charset="0"/>
              </a:rPr>
              <a:t>I. Đột biến lệch bội</a:t>
            </a:r>
          </a:p>
        </p:txBody>
      </p:sp>
      <p:sp>
        <p:nvSpPr>
          <p:cNvPr id="7" name="Text Box 125"/>
          <p:cNvSpPr txBox="1">
            <a:spLocks noChangeArrowheads="1"/>
          </p:cNvSpPr>
          <p:nvPr/>
        </p:nvSpPr>
        <p:spPr bwMode="auto">
          <a:xfrm>
            <a:off x="290512" y="986135"/>
            <a:ext cx="16906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400" b="1">
                <a:latin typeface="Times New Roman" pitchFamily="18" charset="0"/>
              </a:rPr>
              <a:t>3. Hậu </a:t>
            </a:r>
            <a:r>
              <a:rPr lang="en-US" altLang="en-US" sz="2400" b="1" smtClean="0">
                <a:latin typeface="Times New Roman" pitchFamily="18" charset="0"/>
              </a:rPr>
              <a:t>quả</a:t>
            </a:r>
            <a:endParaRPr lang="en-US" altLang="en-US" sz="2400" b="1">
              <a:latin typeface="Times New Roman" pitchFamily="18" charset="0"/>
            </a:endParaRPr>
          </a:p>
        </p:txBody>
      </p:sp>
    </p:spTree>
    <p:extLst>
      <p:ext uri="{BB962C8B-B14F-4D97-AF65-F5344CB8AC3E}">
        <p14:creationId xmlns:p14="http://schemas.microsoft.com/office/powerpoint/2010/main" val="40034069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95400"/>
            <a:ext cx="3048000" cy="4873625"/>
          </a:xfrm>
        </p:spPr>
        <p:txBody>
          <a:bodyPr>
            <a:normAutofit/>
          </a:bodyPr>
          <a:lstStyle/>
          <a:p>
            <a:pPr>
              <a:buFont typeface="Wingdings" pitchFamily="2" charset="2"/>
              <a:buNone/>
            </a:pPr>
            <a:r>
              <a:rPr lang="en-US" sz="2400" b="1" dirty="0" smtClean="0"/>
              <a:t>-</a:t>
            </a:r>
            <a:r>
              <a:rPr lang="en-US" sz="2400" b="1" dirty="0" smtClean="0">
                <a:solidFill>
                  <a:srgbClr val="FF0000"/>
                </a:solidFill>
              </a:rPr>
              <a:t>XXY (</a:t>
            </a:r>
            <a:r>
              <a:rPr lang="en-US" sz="2400" b="1" dirty="0" err="1" smtClean="0">
                <a:solidFill>
                  <a:srgbClr val="FF0000"/>
                </a:solidFill>
              </a:rPr>
              <a:t>Hội</a:t>
            </a:r>
            <a:r>
              <a:rPr lang="en-US" sz="2400" b="1" dirty="0" smtClean="0">
                <a:solidFill>
                  <a:srgbClr val="FF0000"/>
                </a:solidFill>
              </a:rPr>
              <a:t> </a:t>
            </a:r>
            <a:r>
              <a:rPr lang="en-US" sz="2400" b="1" dirty="0" err="1" smtClean="0">
                <a:solidFill>
                  <a:srgbClr val="FF0000"/>
                </a:solidFill>
              </a:rPr>
              <a:t>chứng</a:t>
            </a:r>
            <a:r>
              <a:rPr lang="en-US" sz="2400" b="1" dirty="0" smtClean="0">
                <a:solidFill>
                  <a:srgbClr val="FF0000"/>
                </a:solidFill>
              </a:rPr>
              <a:t> </a:t>
            </a:r>
            <a:r>
              <a:rPr lang="en-US" sz="2400" b="1" dirty="0" err="1" smtClean="0">
                <a:solidFill>
                  <a:srgbClr val="FF0000"/>
                </a:solidFill>
              </a:rPr>
              <a:t>Klinefenter</a:t>
            </a:r>
            <a:r>
              <a:rPr lang="en-US" sz="2400" b="1" dirty="0" smtClean="0">
                <a:solidFill>
                  <a:srgbClr val="FF0000"/>
                </a:solidFill>
              </a:rPr>
              <a:t>, </a:t>
            </a:r>
            <a:r>
              <a:rPr lang="en-US" sz="2400" b="1" dirty="0" err="1" smtClean="0">
                <a:solidFill>
                  <a:srgbClr val="FF0000"/>
                </a:solidFill>
              </a:rPr>
              <a:t>siêu</a:t>
            </a:r>
            <a:r>
              <a:rPr lang="en-US" sz="2400" b="1" dirty="0" smtClean="0">
                <a:solidFill>
                  <a:srgbClr val="FF0000"/>
                </a:solidFill>
              </a:rPr>
              <a:t> </a:t>
            </a:r>
            <a:r>
              <a:rPr lang="en-US" sz="2400" b="1" dirty="0" err="1" smtClean="0">
                <a:solidFill>
                  <a:srgbClr val="FF0000"/>
                </a:solidFill>
              </a:rPr>
              <a:t>nam</a:t>
            </a:r>
            <a:r>
              <a:rPr lang="en-US" sz="2400" b="1" dirty="0" smtClean="0">
                <a:solidFill>
                  <a:srgbClr val="FF0000"/>
                </a:solidFill>
              </a:rPr>
              <a:t>): </a:t>
            </a:r>
            <a:r>
              <a:rPr lang="en-US" sz="2400" b="1" dirty="0" err="1" smtClean="0"/>
              <a:t>mang</a:t>
            </a:r>
            <a:r>
              <a:rPr lang="en-US" sz="2400" b="1" dirty="0" smtClean="0"/>
              <a:t> </a:t>
            </a:r>
            <a:r>
              <a:rPr lang="en-US" sz="2400" b="1" dirty="0" err="1" smtClean="0"/>
              <a:t>bộ</a:t>
            </a:r>
            <a:r>
              <a:rPr lang="en-US" sz="2400" b="1" dirty="0" smtClean="0"/>
              <a:t> NST 47 </a:t>
            </a:r>
            <a:r>
              <a:rPr lang="en-US" sz="2400" b="1" dirty="0" err="1" smtClean="0"/>
              <a:t>có</a:t>
            </a:r>
            <a:r>
              <a:rPr lang="en-US" sz="2400" b="1" dirty="0" smtClean="0"/>
              <a:t> </a:t>
            </a:r>
            <a:r>
              <a:rPr lang="en-US" sz="2400" b="1" dirty="0" err="1" smtClean="0"/>
              <a:t>thêm</a:t>
            </a:r>
            <a:r>
              <a:rPr lang="en-US" sz="2400" b="1" dirty="0" smtClean="0"/>
              <a:t> </a:t>
            </a:r>
            <a:r>
              <a:rPr lang="en-US" sz="2400" b="1" dirty="0" err="1" smtClean="0"/>
              <a:t>một</a:t>
            </a:r>
            <a:r>
              <a:rPr lang="en-US" sz="2400" b="1" dirty="0" smtClean="0"/>
              <a:t> NST Y.</a:t>
            </a:r>
          </a:p>
          <a:p>
            <a:pPr>
              <a:buFont typeface="Wingdings" pitchFamily="2" charset="2"/>
              <a:buNone/>
            </a:pPr>
            <a:endParaRPr lang="en-US" sz="2400" b="1" dirty="0" smtClean="0"/>
          </a:p>
          <a:p>
            <a:pPr>
              <a:buFont typeface="Wingdings" pitchFamily="2" charset="2"/>
              <a:buNone/>
            </a:pPr>
            <a:r>
              <a:rPr lang="en-US" sz="2400" b="1" dirty="0" smtClean="0"/>
              <a:t>  Nam </a:t>
            </a:r>
            <a:r>
              <a:rPr lang="en-US" sz="2400" b="1" dirty="0" err="1" smtClean="0"/>
              <a:t>cao</a:t>
            </a:r>
            <a:r>
              <a:rPr lang="en-US" sz="2400" b="1" dirty="0" smtClean="0"/>
              <a:t>, </a:t>
            </a:r>
            <a:r>
              <a:rPr lang="en-US" sz="2400" b="1" dirty="0" err="1" smtClean="0"/>
              <a:t>tay</a:t>
            </a:r>
            <a:r>
              <a:rPr lang="en-US" sz="2400" b="1" dirty="0" smtClean="0"/>
              <a:t> </a:t>
            </a:r>
            <a:r>
              <a:rPr lang="en-US" sz="2400" b="1" dirty="0" err="1" smtClean="0"/>
              <a:t>chân</a:t>
            </a:r>
            <a:r>
              <a:rPr lang="en-US" sz="2400" b="1" dirty="0" smtClean="0"/>
              <a:t> </a:t>
            </a:r>
            <a:r>
              <a:rPr lang="en-US" sz="2400" b="1" dirty="0" err="1" smtClean="0"/>
              <a:t>dài</a:t>
            </a:r>
            <a:r>
              <a:rPr lang="en-US" sz="2400" b="1" dirty="0" smtClean="0"/>
              <a:t>, </a:t>
            </a:r>
            <a:r>
              <a:rPr lang="en-US" sz="2400" b="1" dirty="0" err="1" smtClean="0"/>
              <a:t>mù</a:t>
            </a:r>
            <a:r>
              <a:rPr lang="en-US" sz="2400" b="1" dirty="0" smtClean="0"/>
              <a:t> </a:t>
            </a:r>
            <a:r>
              <a:rPr lang="en-US" sz="2400" b="1" dirty="0" err="1" smtClean="0"/>
              <a:t>màu</a:t>
            </a:r>
            <a:r>
              <a:rPr lang="en-US" sz="2400" b="1" dirty="0" smtClean="0"/>
              <a:t>, </a:t>
            </a:r>
            <a:r>
              <a:rPr lang="en-US" sz="2400" b="1" dirty="0" err="1" smtClean="0"/>
              <a:t>ngu</a:t>
            </a:r>
            <a:r>
              <a:rPr lang="en-US" sz="2400" b="1" dirty="0" smtClean="0"/>
              <a:t> </a:t>
            </a:r>
            <a:r>
              <a:rPr lang="en-US" sz="2400" b="1" dirty="0" err="1" smtClean="0"/>
              <a:t>đần</a:t>
            </a:r>
            <a:r>
              <a:rPr lang="en-US" sz="2400" b="1" dirty="0" smtClean="0"/>
              <a:t>, </a:t>
            </a:r>
            <a:r>
              <a:rPr lang="en-US" sz="2400" b="1" dirty="0" err="1" smtClean="0"/>
              <a:t>tinh</a:t>
            </a:r>
            <a:r>
              <a:rPr lang="en-US" sz="2400" b="1" dirty="0" smtClean="0"/>
              <a:t> </a:t>
            </a:r>
            <a:r>
              <a:rPr lang="en-US" sz="2400" b="1" dirty="0" err="1" smtClean="0"/>
              <a:t>hoàn</a:t>
            </a:r>
            <a:r>
              <a:rPr lang="en-US" sz="2400" b="1" dirty="0" smtClean="0"/>
              <a:t> </a:t>
            </a:r>
            <a:r>
              <a:rPr lang="en-US" sz="2400" b="1" dirty="0" err="1" smtClean="0"/>
              <a:t>nhỏ</a:t>
            </a:r>
            <a:r>
              <a:rPr lang="en-US" sz="2400" b="1" dirty="0" smtClean="0"/>
              <a:t>, </a:t>
            </a:r>
          </a:p>
          <a:p>
            <a:pPr>
              <a:buFont typeface="Wingdings" pitchFamily="2" charset="2"/>
              <a:buNone/>
            </a:pPr>
            <a:endParaRPr lang="en-US" sz="2400" b="1" dirty="0" smtClean="0"/>
          </a:p>
          <a:p>
            <a:pPr>
              <a:buFont typeface="Wingdings" pitchFamily="2" charset="2"/>
              <a:buNone/>
            </a:pPr>
            <a:endParaRPr lang="en-US" sz="2400" b="1" dirty="0" smtClean="0"/>
          </a:p>
        </p:txBody>
      </p:sp>
      <p:pic>
        <p:nvPicPr>
          <p:cNvPr id="4" name="Picture 3" descr="Hinh 3"/>
          <p:cNvPicPr>
            <a:picLocks noChangeAspect="1" noChangeArrowheads="1"/>
          </p:cNvPicPr>
          <p:nvPr/>
        </p:nvPicPr>
        <p:blipFill>
          <a:blip r:embed="rId3"/>
          <a:srcRect/>
          <a:stretch>
            <a:fillRect/>
          </a:stretch>
        </p:blipFill>
        <p:spPr bwMode="auto">
          <a:xfrm>
            <a:off x="4038600" y="1295400"/>
            <a:ext cx="4724400" cy="4953000"/>
          </a:xfrm>
          <a:prstGeom prst="rect">
            <a:avLst/>
          </a:prstGeom>
          <a:noFill/>
          <a:ln w="9525">
            <a:noFill/>
            <a:miter lim="800000"/>
            <a:headEnd/>
            <a:tailEnd/>
          </a:ln>
        </p:spPr>
      </p:pic>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Content Placeholder 3"/>
          <p:cNvPicPr>
            <a:picLocks noGrp="1" noChangeAspect="1"/>
          </p:cNvPicPr>
          <p:nvPr>
            <p:ph idx="1"/>
          </p:nvPr>
        </p:nvPicPr>
        <p:blipFill>
          <a:blip r:embed="rId2"/>
          <a:srcRect/>
          <a:stretch>
            <a:fillRect/>
          </a:stretch>
        </p:blipFill>
        <p:spPr>
          <a:xfrm>
            <a:off x="1752600" y="1066800"/>
            <a:ext cx="5181600" cy="3865563"/>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4"/>
          <p:cNvSpPr txBox="1">
            <a:spLocks noChangeArrowheads="1"/>
          </p:cNvSpPr>
          <p:nvPr/>
        </p:nvSpPr>
        <p:spPr bwMode="auto">
          <a:xfrm>
            <a:off x="2057400" y="5943600"/>
            <a:ext cx="6400800" cy="708025"/>
          </a:xfrm>
          <a:prstGeom prst="rect">
            <a:avLst/>
          </a:prstGeom>
          <a:noFill/>
          <a:ln w="9525">
            <a:noFill/>
            <a:miter lim="800000"/>
            <a:headEnd/>
            <a:tailEnd/>
          </a:ln>
          <a:effectLst/>
        </p:spPr>
        <p:txBody>
          <a:bodyPr>
            <a:spAutoFit/>
          </a:bodyPr>
          <a:lstStyle/>
          <a:p>
            <a:pPr eaLnBrk="1" hangingPunct="1">
              <a:spcBef>
                <a:spcPct val="50000"/>
              </a:spcBef>
            </a:pPr>
            <a:r>
              <a:rPr lang="en-US" altLang="en-US" sz="4000" b="1">
                <a:latin typeface="Times New Roman" pitchFamily="18" charset="0"/>
                <a:cs typeface="Times New Roman" pitchFamily="18" charset="0"/>
              </a:rPr>
              <a:t>Hội chứng Claiphentơ</a:t>
            </a:r>
            <a:endParaRPr lang="en-US" altLang="en-US" sz="4000" b="1" i="1">
              <a:latin typeface="Times New Roman" pitchFamily="18" charset="0"/>
              <a:cs typeface="Times New Roman" pitchFamily="18" charset="0"/>
            </a:endParaRPr>
          </a:p>
        </p:txBody>
      </p:sp>
      <p:pic>
        <p:nvPicPr>
          <p:cNvPr id="96259" name="Picture 1"/>
          <p:cNvPicPr>
            <a:picLocks noChangeAspect="1"/>
          </p:cNvPicPr>
          <p:nvPr/>
        </p:nvPicPr>
        <p:blipFill>
          <a:blip r:embed="rId2"/>
          <a:srcRect/>
          <a:stretch>
            <a:fillRect/>
          </a:stretch>
        </p:blipFill>
        <p:spPr bwMode="auto">
          <a:xfrm>
            <a:off x="609600" y="228600"/>
            <a:ext cx="8153400"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noFill/>
        </p:spPr>
        <p:txBody>
          <a:bodyPr/>
          <a:lstStyle/>
          <a:p>
            <a:pPr eaLnBrk="1" hangingPunct="1"/>
            <a:r>
              <a:rPr lang="zh-TW" altLang="en-US" smtClean="0">
                <a:ea typeface="PMingLiU" pitchFamily="18" charset="-120"/>
              </a:rPr>
              <a:t>  </a:t>
            </a:r>
          </a:p>
        </p:txBody>
      </p:sp>
      <p:sp>
        <p:nvSpPr>
          <p:cNvPr id="97283" name="Rectangle 3"/>
          <p:cNvSpPr>
            <a:spLocks noGrp="1" noChangeArrowheads="1"/>
          </p:cNvSpPr>
          <p:nvPr>
            <p:ph idx="1"/>
          </p:nvPr>
        </p:nvSpPr>
        <p:spPr>
          <a:xfrm>
            <a:off x="609600" y="762000"/>
            <a:ext cx="8229600" cy="1600200"/>
          </a:xfrm>
          <a:noFill/>
        </p:spPr>
        <p:txBody>
          <a:bodyPr/>
          <a:lstStyle/>
          <a:p>
            <a:pPr lvl="1" eaLnBrk="1" hangingPunct="1">
              <a:lnSpc>
                <a:spcPct val="104000"/>
              </a:lnSpc>
              <a:spcBef>
                <a:spcPts val="500"/>
              </a:spcBef>
              <a:buFontTx/>
              <a:buNone/>
            </a:pPr>
            <a:r>
              <a:rPr lang="en-US" altLang="zh-TW" smtClean="0">
                <a:latin typeface="New York"/>
                <a:ea typeface="PMingLiU" pitchFamily="18" charset="-120"/>
              </a:rPr>
              <a:t>.</a:t>
            </a:r>
          </a:p>
          <a:p>
            <a:pPr eaLnBrk="1" hangingPunct="1"/>
            <a:endParaRPr lang="zh-TW" altLang="en-US" sz="2400" smtClean="0">
              <a:ea typeface="PMingLiU" pitchFamily="18" charset="-120"/>
            </a:endParaRPr>
          </a:p>
          <a:p>
            <a:pPr eaLnBrk="1" hangingPunct="1"/>
            <a:endParaRPr lang="zh-TW" altLang="en-US" sz="2400" smtClean="0">
              <a:ea typeface="PMingLiU" pitchFamily="18" charset="-120"/>
            </a:endParaRPr>
          </a:p>
        </p:txBody>
      </p:sp>
      <p:pic>
        <p:nvPicPr>
          <p:cNvPr id="97284" name="Picture 4" descr="fig11-10"/>
          <p:cNvPicPr>
            <a:picLocks noChangeAspect="1" noChangeArrowheads="1"/>
          </p:cNvPicPr>
          <p:nvPr/>
        </p:nvPicPr>
        <p:blipFill>
          <a:blip r:embed="rId2"/>
          <a:srcRect/>
          <a:stretch>
            <a:fillRect/>
          </a:stretch>
        </p:blipFill>
        <p:spPr bwMode="auto">
          <a:xfrm>
            <a:off x="0" y="838200"/>
            <a:ext cx="5181600" cy="6019800"/>
          </a:xfrm>
          <a:prstGeom prst="rect">
            <a:avLst/>
          </a:prstGeom>
          <a:noFill/>
          <a:ln w="9525">
            <a:noFill/>
            <a:miter lim="800000"/>
            <a:headEnd/>
            <a:tailEnd/>
          </a:ln>
        </p:spPr>
      </p:pic>
      <p:sp>
        <p:nvSpPr>
          <p:cNvPr id="97285" name="Text Box 5"/>
          <p:cNvSpPr txBox="1">
            <a:spLocks noChangeArrowheads="1"/>
          </p:cNvSpPr>
          <p:nvPr/>
        </p:nvSpPr>
        <p:spPr bwMode="auto">
          <a:xfrm>
            <a:off x="152400" y="152400"/>
            <a:ext cx="5410200" cy="579438"/>
          </a:xfrm>
          <a:prstGeom prst="rect">
            <a:avLst/>
          </a:prstGeom>
          <a:noFill/>
          <a:ln w="9525">
            <a:noFill/>
            <a:miter lim="800000"/>
            <a:headEnd/>
            <a:tailEnd/>
          </a:ln>
          <a:effectLst/>
        </p:spPr>
        <p:txBody>
          <a:bodyPr>
            <a:spAutoFit/>
          </a:bodyPr>
          <a:lstStyle/>
          <a:p>
            <a:pPr algn="ctr" eaLnBrk="1" hangingPunct="1">
              <a:spcBef>
                <a:spcPct val="50000"/>
              </a:spcBef>
            </a:pPr>
            <a:r>
              <a:rPr lang="en-US" altLang="en-US" sz="3200">
                <a:solidFill>
                  <a:srgbClr val="FF0000"/>
                </a:solidFill>
                <a:latin typeface="Times New Roman" pitchFamily="18" charset="0"/>
              </a:rPr>
              <a:t>Hội chứng </a:t>
            </a:r>
            <a:r>
              <a:rPr lang="en-US" altLang="en-US" sz="3200" b="1">
                <a:solidFill>
                  <a:srgbClr val="FF0000"/>
                </a:solidFill>
                <a:latin typeface="Times New Roman" pitchFamily="18" charset="0"/>
              </a:rPr>
              <a:t>Klinefelter</a:t>
            </a:r>
          </a:p>
        </p:txBody>
      </p:sp>
      <p:sp>
        <p:nvSpPr>
          <p:cNvPr id="56326" name="Rectangle 6"/>
          <p:cNvSpPr>
            <a:spLocks noChangeArrowheads="1"/>
          </p:cNvSpPr>
          <p:nvPr/>
        </p:nvSpPr>
        <p:spPr bwMode="auto">
          <a:xfrm>
            <a:off x="304800" y="3810000"/>
            <a:ext cx="609600" cy="1371600"/>
          </a:xfrm>
          <a:prstGeom prst="rect">
            <a:avLst/>
          </a:prstGeom>
          <a:solidFill>
            <a:srgbClr val="99CC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rgbClr val="000000"/>
              </a:solidFill>
              <a:cs typeface="+mn-cs"/>
            </a:endParaRPr>
          </a:p>
        </p:txBody>
      </p:sp>
      <p:sp>
        <p:nvSpPr>
          <p:cNvPr id="97287" name="Text Box 7"/>
          <p:cNvSpPr txBox="1">
            <a:spLocks noChangeArrowheads="1"/>
          </p:cNvSpPr>
          <p:nvPr/>
        </p:nvSpPr>
        <p:spPr bwMode="auto">
          <a:xfrm>
            <a:off x="5334000" y="228600"/>
            <a:ext cx="3657600" cy="1187450"/>
          </a:xfrm>
          <a:prstGeom prst="rect">
            <a:avLst/>
          </a:prstGeom>
          <a:noFill/>
          <a:ln w="9525" algn="ctr">
            <a:noFill/>
            <a:miter lim="800000"/>
            <a:headEnd/>
            <a:tailEnd/>
          </a:ln>
          <a:effectLst/>
        </p:spPr>
        <p:txBody>
          <a:bodyPr>
            <a:spAutoFit/>
          </a:bodyPr>
          <a:lstStyle/>
          <a:p>
            <a:pPr marL="342900" indent="-342900" eaLnBrk="1" hangingPunct="1">
              <a:spcBef>
                <a:spcPct val="50000"/>
              </a:spcBef>
              <a:buClr>
                <a:srgbClr val="000000"/>
              </a:buClr>
            </a:pPr>
            <a:r>
              <a:rPr lang="en-US" altLang="en-US" sz="2400">
                <a:solidFill>
                  <a:srgbClr val="000000"/>
                </a:solidFill>
                <a:latin typeface=".VnTime" pitchFamily="34" charset="0"/>
              </a:rPr>
              <a:t>    Nam, mï mµu, th©n cao, ch©n tay dµi, tinh hoµn nhá, si ®Çn, v« sinh</a:t>
            </a:r>
          </a:p>
        </p:txBody>
      </p:sp>
      <p:pic>
        <p:nvPicPr>
          <p:cNvPr id="97288" name="Picture 8"/>
          <p:cNvPicPr>
            <a:picLocks noChangeAspect="1" noChangeArrowheads="1"/>
          </p:cNvPicPr>
          <p:nvPr/>
        </p:nvPicPr>
        <p:blipFill>
          <a:blip r:embed="rId3"/>
          <a:srcRect/>
          <a:stretch>
            <a:fillRect/>
          </a:stretch>
        </p:blipFill>
        <p:spPr bwMode="auto">
          <a:xfrm>
            <a:off x="5181600" y="1447800"/>
            <a:ext cx="3962400" cy="5410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1"/>
            <a:ext cx="9144000" cy="68579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Bài 6. ĐỘT BIẾN SỐ L</a:t>
            </a:r>
            <a:r>
              <a:rPr lang="vi-VN"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ƯỢNG</a:t>
            </a:r>
            <a:r>
              <a:rPr lang="en-US"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NHIỄM SẮC THỂ</a:t>
            </a:r>
            <a:endParaRPr lang="en-US" sz="32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
        <p:nvSpPr>
          <p:cNvPr id="4" name="Rounded Rectangle 3"/>
          <p:cNvSpPr/>
          <p:nvPr/>
        </p:nvSpPr>
        <p:spPr>
          <a:xfrm>
            <a:off x="304800" y="1316182"/>
            <a:ext cx="2743200" cy="1752600"/>
          </a:xfrm>
          <a:prstGeom prst="roundRect">
            <a:avLst/>
          </a:prstGeom>
          <a:ln w="38100">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2800" smtClean="0"/>
              <a:t>Đột biến </a:t>
            </a:r>
            <a:endParaRPr lang="en-US" sz="2800" smtClean="0"/>
          </a:p>
          <a:p>
            <a:pPr algn="ctr"/>
            <a:r>
              <a:rPr lang="vi-VN" sz="2800" smtClean="0"/>
              <a:t>số lượng nhiễm sắc thể</a:t>
            </a:r>
            <a:endParaRPr lang="vi-VN" sz="2800"/>
          </a:p>
        </p:txBody>
      </p:sp>
      <p:cxnSp>
        <p:nvCxnSpPr>
          <p:cNvPr id="6" name="Straight Connector 5"/>
          <p:cNvCxnSpPr>
            <a:stCxn id="4" idx="3"/>
          </p:cNvCxnSpPr>
          <p:nvPr/>
        </p:nvCxnSpPr>
        <p:spPr>
          <a:xfrm>
            <a:off x="3048000" y="2192482"/>
            <a:ext cx="2514600" cy="0"/>
          </a:xfrm>
          <a:prstGeom prst="line">
            <a:avLst/>
          </a:prstGeom>
        </p:spPr>
        <p:style>
          <a:lnRef idx="3">
            <a:schemeClr val="dk1"/>
          </a:lnRef>
          <a:fillRef idx="0">
            <a:schemeClr val="dk1"/>
          </a:fillRef>
          <a:effectRef idx="2">
            <a:schemeClr val="dk1"/>
          </a:effectRef>
          <a:fontRef idx="minor">
            <a:schemeClr val="tx1"/>
          </a:fontRef>
        </p:style>
      </p:cxnSp>
      <p:sp>
        <p:nvSpPr>
          <p:cNvPr id="7" name="Oval 6"/>
          <p:cNvSpPr/>
          <p:nvPr/>
        </p:nvSpPr>
        <p:spPr>
          <a:xfrm>
            <a:off x="5562600" y="1381991"/>
            <a:ext cx="3048000" cy="162098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smtClean="0">
                <a:latin typeface="Arial" panose="020B0604020202020204" pitchFamily="34" charset="0"/>
                <a:cs typeface="Arial" panose="020B0604020202020204" pitchFamily="34" charset="0"/>
              </a:rPr>
              <a:t>Số l</a:t>
            </a:r>
            <a:r>
              <a:rPr lang="vi-VN" sz="2800" smtClean="0">
                <a:latin typeface="Arial" panose="020B0604020202020204" pitchFamily="34" charset="0"/>
                <a:cs typeface="Arial" panose="020B0604020202020204" pitchFamily="34" charset="0"/>
              </a:rPr>
              <a:t>ượng</a:t>
            </a:r>
            <a:r>
              <a:rPr lang="en-US" sz="2800" smtClean="0">
                <a:latin typeface="Arial" panose="020B0604020202020204" pitchFamily="34" charset="0"/>
                <a:cs typeface="Arial" panose="020B0604020202020204" pitchFamily="34" charset="0"/>
              </a:rPr>
              <a:t> NST </a:t>
            </a:r>
          </a:p>
          <a:p>
            <a:pPr algn="ctr"/>
            <a:r>
              <a:rPr lang="en-US" sz="2800" smtClean="0">
                <a:latin typeface="Arial" panose="020B0604020202020204" pitchFamily="34" charset="0"/>
                <a:cs typeface="Arial" panose="020B0604020202020204" pitchFamily="34" charset="0"/>
              </a:rPr>
              <a:t>trong tế bào</a:t>
            </a:r>
            <a:endParaRPr lang="en-US" sz="2800">
              <a:latin typeface="Arial" panose="020B0604020202020204" pitchFamily="34" charset="0"/>
              <a:cs typeface="Arial" panose="020B0604020202020204" pitchFamily="34" charset="0"/>
            </a:endParaRPr>
          </a:p>
        </p:txBody>
      </p:sp>
      <p:cxnSp>
        <p:nvCxnSpPr>
          <p:cNvPr id="9" name="Straight Connector 8"/>
          <p:cNvCxnSpPr/>
          <p:nvPr/>
        </p:nvCxnSpPr>
        <p:spPr>
          <a:xfrm>
            <a:off x="838200" y="3068782"/>
            <a:ext cx="0" cy="2417618"/>
          </a:xfrm>
          <a:prstGeom prst="line">
            <a:avLst/>
          </a:prstGeom>
        </p:spPr>
        <p:style>
          <a:lnRef idx="3">
            <a:schemeClr val="dk1"/>
          </a:lnRef>
          <a:fillRef idx="0">
            <a:schemeClr val="dk1"/>
          </a:fillRef>
          <a:effectRef idx="2">
            <a:schemeClr val="dk1"/>
          </a:effectRef>
          <a:fontRef idx="minor">
            <a:schemeClr val="tx1"/>
          </a:fontRef>
        </p:style>
      </p:cxnSp>
      <p:cxnSp>
        <p:nvCxnSpPr>
          <p:cNvPr id="11" name="Straight Arrow Connector 10"/>
          <p:cNvCxnSpPr>
            <a:endCxn id="17" idx="2"/>
          </p:cNvCxnSpPr>
          <p:nvPr/>
        </p:nvCxnSpPr>
        <p:spPr>
          <a:xfrm flipV="1">
            <a:off x="838200" y="4267200"/>
            <a:ext cx="2590800" cy="1039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3" name="Straight Arrow Connector 12"/>
          <p:cNvCxnSpPr>
            <a:endCxn id="18" idx="2"/>
          </p:cNvCxnSpPr>
          <p:nvPr/>
        </p:nvCxnSpPr>
        <p:spPr>
          <a:xfrm>
            <a:off x="838200" y="5486400"/>
            <a:ext cx="25908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nvGrpSpPr>
          <p:cNvPr id="3" name="Group 30"/>
          <p:cNvGrpSpPr/>
          <p:nvPr/>
        </p:nvGrpSpPr>
        <p:grpSpPr>
          <a:xfrm>
            <a:off x="3429000" y="3886200"/>
            <a:ext cx="4800600" cy="1981200"/>
            <a:chOff x="3429000" y="3886200"/>
            <a:chExt cx="4800600" cy="1981200"/>
          </a:xfrm>
        </p:grpSpPr>
        <p:sp>
          <p:nvSpPr>
            <p:cNvPr id="16" name="Rectangle 15"/>
            <p:cNvSpPr/>
            <p:nvPr/>
          </p:nvSpPr>
          <p:spPr>
            <a:xfrm>
              <a:off x="4305300" y="5105400"/>
              <a:ext cx="3924300" cy="762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smtClean="0">
                  <a:latin typeface="Arial" panose="020B0604020202020204" pitchFamily="34" charset="0"/>
                  <a:cs typeface="Arial" panose="020B0604020202020204" pitchFamily="34" charset="0"/>
                </a:rPr>
                <a:t>Đột biến </a:t>
              </a:r>
              <a:r>
                <a:rPr lang="vi-VN" sz="2800" smtClean="0">
                  <a:latin typeface="Arial" panose="020B0604020202020204" pitchFamily="34" charset="0"/>
                  <a:cs typeface="Arial" panose="020B0604020202020204" pitchFamily="34" charset="0"/>
                </a:rPr>
                <a:t>đa</a:t>
              </a:r>
              <a:r>
                <a:rPr lang="en-US" sz="2800" smtClean="0">
                  <a:latin typeface="Arial" panose="020B0604020202020204" pitchFamily="34" charset="0"/>
                  <a:cs typeface="Arial" panose="020B0604020202020204" pitchFamily="34" charset="0"/>
                </a:rPr>
                <a:t> bội</a:t>
              </a:r>
              <a:endParaRPr lang="en-US" sz="2800">
                <a:latin typeface="Arial" panose="020B0604020202020204" pitchFamily="34" charset="0"/>
                <a:cs typeface="Arial" panose="020B0604020202020204" pitchFamily="34" charset="0"/>
              </a:endParaRPr>
            </a:p>
          </p:txBody>
        </p:sp>
        <p:sp>
          <p:nvSpPr>
            <p:cNvPr id="18" name="Oval 17"/>
            <p:cNvSpPr/>
            <p:nvPr/>
          </p:nvSpPr>
          <p:spPr>
            <a:xfrm>
              <a:off x="3429000" y="5105400"/>
              <a:ext cx="876300" cy="76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II</a:t>
              </a:r>
              <a:endParaRPr lang="en-US" sz="3600"/>
            </a:p>
          </p:txBody>
        </p:sp>
        <p:grpSp>
          <p:nvGrpSpPr>
            <p:cNvPr id="5" name="Group 29"/>
            <p:cNvGrpSpPr/>
            <p:nvPr/>
          </p:nvGrpSpPr>
          <p:grpSpPr>
            <a:xfrm>
              <a:off x="3429000" y="3886200"/>
              <a:ext cx="4800600" cy="762000"/>
              <a:chOff x="3429000" y="3886200"/>
              <a:chExt cx="4800600" cy="762000"/>
            </a:xfrm>
          </p:grpSpPr>
          <p:sp>
            <p:nvSpPr>
              <p:cNvPr id="14" name="Rectangle 13"/>
              <p:cNvSpPr/>
              <p:nvPr/>
            </p:nvSpPr>
            <p:spPr>
              <a:xfrm>
                <a:off x="4305300" y="3886200"/>
                <a:ext cx="3924300" cy="762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smtClean="0">
                    <a:latin typeface="Arial" panose="020B0604020202020204" pitchFamily="34" charset="0"/>
                    <a:cs typeface="Arial" panose="020B0604020202020204" pitchFamily="34" charset="0"/>
                  </a:rPr>
                  <a:t>Đột biến lệch bội</a:t>
                </a:r>
                <a:endParaRPr lang="en-US" sz="2800">
                  <a:latin typeface="Arial" panose="020B0604020202020204" pitchFamily="34" charset="0"/>
                  <a:cs typeface="Arial" panose="020B0604020202020204" pitchFamily="34" charset="0"/>
                </a:endParaRPr>
              </a:p>
            </p:txBody>
          </p:sp>
          <p:sp>
            <p:nvSpPr>
              <p:cNvPr id="17" name="Oval 16"/>
              <p:cNvSpPr/>
              <p:nvPr/>
            </p:nvSpPr>
            <p:spPr>
              <a:xfrm>
                <a:off x="3429000" y="3886200"/>
                <a:ext cx="876300" cy="76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I</a:t>
                </a:r>
                <a:endParaRPr lang="en-US" sz="3600"/>
              </a:p>
            </p:txBody>
          </p:sp>
          <p:cxnSp>
            <p:nvCxnSpPr>
              <p:cNvPr id="22" name="Straight Connector 21"/>
              <p:cNvCxnSpPr>
                <a:stCxn id="17" idx="4"/>
              </p:cNvCxnSpPr>
              <p:nvPr/>
            </p:nvCxnSpPr>
            <p:spPr>
              <a:xfrm>
                <a:off x="3867150" y="4648200"/>
                <a:ext cx="5524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7" idx="0"/>
              </p:cNvCxnSpPr>
              <p:nvPr/>
            </p:nvCxnSpPr>
            <p:spPr>
              <a:xfrm>
                <a:off x="3867150" y="3886200"/>
                <a:ext cx="552450"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6" name="Straight Connector 25"/>
            <p:cNvCxnSpPr>
              <a:stCxn id="18" idx="0"/>
            </p:cNvCxnSpPr>
            <p:nvPr/>
          </p:nvCxnSpPr>
          <p:spPr>
            <a:xfrm>
              <a:off x="3867150" y="5105400"/>
              <a:ext cx="5524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18" idx="4"/>
            </p:cNvCxnSpPr>
            <p:nvPr/>
          </p:nvCxnSpPr>
          <p:spPr>
            <a:xfrm>
              <a:off x="3867150" y="5867400"/>
              <a:ext cx="70485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9" name="TextBox 28"/>
          <p:cNvSpPr txBox="1"/>
          <p:nvPr/>
        </p:nvSpPr>
        <p:spPr>
          <a:xfrm>
            <a:off x="3505200" y="1703898"/>
            <a:ext cx="1828800" cy="523220"/>
          </a:xfrm>
          <a:prstGeom prst="rect">
            <a:avLst/>
          </a:prstGeom>
          <a:noFill/>
        </p:spPr>
        <p:txBody>
          <a:bodyPr wrap="square" rtlCol="0">
            <a:spAutoFit/>
          </a:bodyPr>
          <a:lstStyle/>
          <a:p>
            <a:r>
              <a:rPr lang="en-US" sz="2800" b="1">
                <a:solidFill>
                  <a:srgbClr val="FF0000"/>
                </a:solidFill>
                <a:latin typeface="Arial" panose="020B0604020202020204" pitchFamily="34" charset="0"/>
                <a:cs typeface="Arial" panose="020B0604020202020204" pitchFamily="34" charset="0"/>
              </a:rPr>
              <a:t>t</a:t>
            </a:r>
            <a:r>
              <a:rPr lang="en-US" sz="2800" b="1" smtClean="0">
                <a:solidFill>
                  <a:srgbClr val="FF0000"/>
                </a:solidFill>
                <a:latin typeface="Arial" panose="020B0604020202020204" pitchFamily="34" charset="0"/>
                <a:cs typeface="Arial" panose="020B0604020202020204" pitchFamily="34" charset="0"/>
              </a:rPr>
              <a:t>hay </a:t>
            </a:r>
            <a:r>
              <a:rPr lang="vi-VN" sz="2800" b="1" smtClean="0">
                <a:solidFill>
                  <a:srgbClr val="FF0000"/>
                </a:solidFill>
                <a:latin typeface="Arial" panose="020B0604020202020204" pitchFamily="34" charset="0"/>
                <a:cs typeface="Arial" panose="020B0604020202020204" pitchFamily="34" charset="0"/>
              </a:rPr>
              <a:t>đổi</a:t>
            </a:r>
            <a:endParaRPr lang="en-US" sz="2800" b="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672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1. </a:t>
            </a:r>
            <a:r>
              <a:rPr lang="en-US" dirty="0" err="1" smtClean="0"/>
              <a:t>Siêu</a:t>
            </a:r>
            <a:r>
              <a:rPr lang="en-US" dirty="0" smtClean="0"/>
              <a:t> </a:t>
            </a:r>
            <a:r>
              <a:rPr lang="en-US" dirty="0" err="1" smtClean="0"/>
              <a:t>nữ</a:t>
            </a:r>
            <a:r>
              <a:rPr lang="en-US" dirty="0" smtClean="0"/>
              <a:t>.</a:t>
            </a:r>
          </a:p>
          <a:p>
            <a:r>
              <a:rPr lang="en-US" dirty="0" smtClean="0"/>
              <a:t>2. </a:t>
            </a:r>
            <a:r>
              <a:rPr lang="en-US" dirty="0" err="1" smtClean="0"/>
              <a:t>tơc</a:t>
            </a:r>
            <a:r>
              <a:rPr lang="en-US" dirty="0" smtClean="0"/>
              <a:t> </a:t>
            </a:r>
            <a:r>
              <a:rPr lang="en-US" dirty="0" err="1" smtClean="0"/>
              <a:t>nơ</a:t>
            </a:r>
            <a:r>
              <a:rPr lang="en-US" dirty="0" smtClean="0"/>
              <a:t>.</a:t>
            </a:r>
          </a:p>
          <a:p>
            <a:r>
              <a:rPr lang="en-US" dirty="0" smtClean="0"/>
              <a:t>3. </a:t>
            </a:r>
            <a:r>
              <a:rPr lang="en-US" dirty="0" err="1" smtClean="0"/>
              <a:t>claiphenter</a:t>
            </a:r>
            <a:endParaRPr lang="en-US" dirty="0"/>
          </a:p>
        </p:txBody>
      </p:sp>
      <p:sp>
        <p:nvSpPr>
          <p:cNvPr id="4" name="Text Box 5"/>
          <p:cNvSpPr txBox="1">
            <a:spLocks noGrp="1" noChangeArrowheads="1"/>
          </p:cNvSpPr>
          <p:nvPr>
            <p:ph type="title"/>
          </p:nvPr>
        </p:nvSpPr>
        <p:spPr bwMode="auto">
          <a:prstGeom prst="rect">
            <a:avLst/>
          </a:prstGeom>
          <a:noFill/>
          <a:ln w="9525">
            <a:noFill/>
            <a:miter lim="800000"/>
            <a:headEnd/>
            <a:tailEnd/>
          </a:ln>
          <a:effectLst/>
        </p:spPr>
        <p:txBody>
          <a:bodyPr wrap="square">
            <a:spAutoFit/>
          </a:bodyPr>
          <a:lstStyle/>
          <a:p>
            <a:pPr algn="ctr">
              <a:spcBef>
                <a:spcPct val="50000"/>
              </a:spcBef>
            </a:pPr>
            <a:r>
              <a:rPr lang="en-US" sz="2800" b="1" dirty="0">
                <a:solidFill>
                  <a:srgbClr val="FF0066"/>
                </a:solidFill>
              </a:rPr>
              <a:t>MỘT SỐ KIỂU ĐỘT BIẾN THỂ BA Ở CẶP NST GIỚI TÍNH CỦA NGƯỜI</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5181600"/>
            <a:ext cx="9144000" cy="1187450"/>
          </a:xfrm>
          <a:prstGeom prst="rect">
            <a:avLst/>
          </a:prstGeom>
          <a:noFill/>
        </p:spPr>
        <p:txBody>
          <a:bodyPr>
            <a:spAutoFit/>
          </a:bodyPr>
          <a:lstStyle/>
          <a:p>
            <a:r>
              <a:rPr lang="en-US" sz="2400" b="1" dirty="0" err="1">
                <a:latin typeface="Century Schoolbook" pitchFamily="18" charset="0"/>
              </a:rPr>
              <a:t>Các</a:t>
            </a:r>
            <a:r>
              <a:rPr lang="en-US" sz="2400" b="1" dirty="0">
                <a:latin typeface="Century Schoolbook" pitchFamily="18" charset="0"/>
              </a:rPr>
              <a:t>  </a:t>
            </a:r>
            <a:r>
              <a:rPr lang="en-US" sz="2400" b="1" dirty="0" err="1">
                <a:latin typeface="Century Schoolbook" pitchFamily="18" charset="0"/>
              </a:rPr>
              <a:t>thể</a:t>
            </a:r>
            <a:r>
              <a:rPr lang="en-US" sz="2400" b="1" dirty="0">
                <a:latin typeface="Century Schoolbook" pitchFamily="18" charset="0"/>
              </a:rPr>
              <a:t> </a:t>
            </a:r>
            <a:r>
              <a:rPr lang="en-US" sz="2400" b="1" dirty="0" err="1">
                <a:latin typeface="Century Schoolbook" pitchFamily="18" charset="0"/>
              </a:rPr>
              <a:t>khuyết</a:t>
            </a:r>
            <a:r>
              <a:rPr lang="en-US" sz="2400" b="1" dirty="0">
                <a:latin typeface="Century Schoolbook" pitchFamily="18" charset="0"/>
              </a:rPr>
              <a:t> </a:t>
            </a:r>
            <a:r>
              <a:rPr lang="en-US" sz="2400" b="1" dirty="0" err="1">
                <a:latin typeface="Century Schoolbook" pitchFamily="18" charset="0"/>
              </a:rPr>
              <a:t>nhiễm</a:t>
            </a:r>
            <a:r>
              <a:rPr lang="en-US" sz="2400" b="1" dirty="0">
                <a:latin typeface="Century Schoolbook" pitchFamily="18" charset="0"/>
              </a:rPr>
              <a:t> </a:t>
            </a:r>
            <a:r>
              <a:rPr lang="en-US" sz="2400" b="1" dirty="0" err="1">
                <a:latin typeface="Century Schoolbook" pitchFamily="18" charset="0"/>
              </a:rPr>
              <a:t>liên</a:t>
            </a:r>
            <a:r>
              <a:rPr lang="en-US" sz="2400" b="1" dirty="0">
                <a:latin typeface="Century Schoolbook" pitchFamily="18" charset="0"/>
              </a:rPr>
              <a:t> </a:t>
            </a:r>
            <a:r>
              <a:rPr lang="en-US" sz="2400" b="1" dirty="0" err="1">
                <a:latin typeface="Century Schoolbook" pitchFamily="18" charset="0"/>
              </a:rPr>
              <a:t>quan</a:t>
            </a:r>
            <a:r>
              <a:rPr lang="en-US" sz="2400" b="1" dirty="0">
                <a:latin typeface="Century Schoolbook" pitchFamily="18" charset="0"/>
              </a:rPr>
              <a:t> 7 NST </a:t>
            </a:r>
            <a:r>
              <a:rPr lang="en-US" sz="2400" b="1" dirty="0" err="1">
                <a:latin typeface="Century Schoolbook" pitchFamily="18" charset="0"/>
              </a:rPr>
              <a:t>khác</a:t>
            </a:r>
            <a:r>
              <a:rPr lang="en-US" sz="2400" b="1" dirty="0">
                <a:latin typeface="Century Schoolbook" pitchFamily="18" charset="0"/>
              </a:rPr>
              <a:t> </a:t>
            </a:r>
            <a:r>
              <a:rPr lang="en-US" sz="2400" b="1" dirty="0" err="1">
                <a:latin typeface="Century Schoolbook" pitchFamily="18" charset="0"/>
              </a:rPr>
              <a:t>nhau</a:t>
            </a:r>
            <a:r>
              <a:rPr lang="en-US" sz="2400" b="1" dirty="0">
                <a:latin typeface="Century Schoolbook" pitchFamily="18" charset="0"/>
              </a:rPr>
              <a:t> ở 3 </a:t>
            </a:r>
            <a:r>
              <a:rPr lang="en-US" sz="2400" b="1" dirty="0" err="1">
                <a:latin typeface="Century Schoolbook" pitchFamily="18" charset="0"/>
              </a:rPr>
              <a:t>bộ</a:t>
            </a:r>
            <a:r>
              <a:rPr lang="en-US" sz="2400" b="1" dirty="0">
                <a:latin typeface="Century Schoolbook" pitchFamily="18" charset="0"/>
              </a:rPr>
              <a:t> gen </a:t>
            </a:r>
            <a:r>
              <a:rPr lang="en-US" sz="2400" b="1" dirty="0" err="1">
                <a:latin typeface="Century Schoolbook" pitchFamily="18" charset="0"/>
              </a:rPr>
              <a:t>lúa</a:t>
            </a:r>
            <a:r>
              <a:rPr lang="en-US" sz="2400" b="1" dirty="0">
                <a:latin typeface="Century Schoolbook" pitchFamily="18" charset="0"/>
              </a:rPr>
              <a:t> </a:t>
            </a:r>
            <a:r>
              <a:rPr lang="en-US" sz="2400" b="1" dirty="0" err="1">
                <a:latin typeface="Century Schoolbook" pitchFamily="18" charset="0"/>
              </a:rPr>
              <a:t>mì</a:t>
            </a:r>
            <a:r>
              <a:rPr lang="en-US" sz="2400" b="1" dirty="0">
                <a:latin typeface="Century Schoolbook" pitchFamily="18" charset="0"/>
              </a:rPr>
              <a:t> (A,B,C) </a:t>
            </a:r>
            <a:r>
              <a:rPr lang="en-US" sz="2400" b="1" dirty="0" err="1">
                <a:latin typeface="Century Schoolbook" pitchFamily="18" charset="0"/>
              </a:rPr>
              <a:t>cho</a:t>
            </a:r>
            <a:r>
              <a:rPr lang="en-US" sz="2400" b="1" dirty="0">
                <a:latin typeface="Century Schoolbook" pitchFamily="18" charset="0"/>
              </a:rPr>
              <a:t> </a:t>
            </a:r>
            <a:r>
              <a:rPr lang="en-US" sz="2400" b="1" dirty="0" err="1">
                <a:latin typeface="Century Schoolbook" pitchFamily="18" charset="0"/>
              </a:rPr>
              <a:t>các</a:t>
            </a:r>
            <a:r>
              <a:rPr lang="en-US" sz="2400" b="1" dirty="0">
                <a:latin typeface="Century Schoolbook" pitchFamily="18" charset="0"/>
              </a:rPr>
              <a:t> </a:t>
            </a:r>
            <a:r>
              <a:rPr lang="en-US" sz="2400" b="1" dirty="0" err="1">
                <a:latin typeface="Century Schoolbook" pitchFamily="18" charset="0"/>
              </a:rPr>
              <a:t>hiệu</a:t>
            </a:r>
            <a:r>
              <a:rPr lang="en-US" sz="2400" b="1" dirty="0">
                <a:latin typeface="Century Schoolbook" pitchFamily="18" charset="0"/>
              </a:rPr>
              <a:t> </a:t>
            </a:r>
            <a:r>
              <a:rPr lang="en-US" sz="2400" b="1" dirty="0" err="1">
                <a:latin typeface="Century Schoolbook" pitchFamily="18" charset="0"/>
              </a:rPr>
              <a:t>quả</a:t>
            </a:r>
            <a:r>
              <a:rPr lang="en-US" sz="2400" b="1" dirty="0">
                <a:latin typeface="Century Schoolbook" pitchFamily="18" charset="0"/>
              </a:rPr>
              <a:t> </a:t>
            </a:r>
            <a:r>
              <a:rPr lang="en-US" sz="2400" b="1" dirty="0" err="1">
                <a:latin typeface="Century Schoolbook" pitchFamily="18" charset="0"/>
              </a:rPr>
              <a:t>di</a:t>
            </a:r>
            <a:r>
              <a:rPr lang="en-US" sz="2400" b="1" dirty="0">
                <a:latin typeface="Century Schoolbook" pitchFamily="18" charset="0"/>
              </a:rPr>
              <a:t> </a:t>
            </a:r>
            <a:r>
              <a:rPr lang="en-US" sz="2400" b="1" dirty="0" err="1">
                <a:latin typeface="Century Schoolbook" pitchFamily="18" charset="0"/>
              </a:rPr>
              <a:t>truyền</a:t>
            </a:r>
            <a:r>
              <a:rPr lang="en-US" sz="2400" b="1" dirty="0">
                <a:latin typeface="Century Schoolbook" pitchFamily="18" charset="0"/>
              </a:rPr>
              <a:t> </a:t>
            </a:r>
            <a:r>
              <a:rPr lang="en-US" sz="2400" b="1" dirty="0" err="1">
                <a:latin typeface="Century Schoolbook" pitchFamily="18" charset="0"/>
              </a:rPr>
              <a:t>khác</a:t>
            </a:r>
            <a:r>
              <a:rPr lang="en-US" sz="2400" b="1" dirty="0">
                <a:latin typeface="Century Schoolbook" pitchFamily="18" charset="0"/>
              </a:rPr>
              <a:t> </a:t>
            </a:r>
            <a:r>
              <a:rPr lang="en-US" sz="2400" b="1" dirty="0" err="1">
                <a:latin typeface="Century Schoolbook" pitchFamily="18" charset="0"/>
              </a:rPr>
              <a:t>nhau</a:t>
            </a:r>
            <a:r>
              <a:rPr lang="en-US" sz="2400" b="1" dirty="0">
                <a:latin typeface="Century Schoolbook" pitchFamily="18" charset="0"/>
              </a:rPr>
              <a:t> </a:t>
            </a:r>
            <a:r>
              <a:rPr lang="en-US" sz="2400" b="1" dirty="0" err="1">
                <a:latin typeface="Century Schoolbook" pitchFamily="18" charset="0"/>
              </a:rPr>
              <a:t>đối</a:t>
            </a:r>
            <a:r>
              <a:rPr lang="en-US" sz="2400" b="1" dirty="0">
                <a:latin typeface="Century Schoolbook" pitchFamily="18" charset="0"/>
              </a:rPr>
              <a:t> </a:t>
            </a:r>
            <a:r>
              <a:rPr lang="en-US" sz="2400" b="1" dirty="0" err="1">
                <a:latin typeface="Century Schoolbook" pitchFamily="18" charset="0"/>
              </a:rPr>
              <a:t>với</a:t>
            </a:r>
            <a:r>
              <a:rPr lang="en-US" sz="2400" b="1" dirty="0">
                <a:latin typeface="Century Schoolbook" pitchFamily="18" charset="0"/>
              </a:rPr>
              <a:t> </a:t>
            </a:r>
            <a:r>
              <a:rPr lang="en-US" sz="2400" b="1" dirty="0" err="1">
                <a:latin typeface="Century Schoolbook" pitchFamily="18" charset="0"/>
              </a:rPr>
              <a:t>kiểu</a:t>
            </a:r>
            <a:r>
              <a:rPr lang="en-US" sz="2400" b="1" dirty="0">
                <a:latin typeface="Century Schoolbook" pitchFamily="18" charset="0"/>
              </a:rPr>
              <a:t> </a:t>
            </a:r>
            <a:r>
              <a:rPr lang="en-US" sz="2400" b="1" dirty="0" err="1">
                <a:latin typeface="Century Schoolbook" pitchFamily="18" charset="0"/>
              </a:rPr>
              <a:t>hình</a:t>
            </a:r>
            <a:r>
              <a:rPr lang="en-US" sz="2400" b="1" dirty="0">
                <a:latin typeface="Century Schoolbook" pitchFamily="18" charset="0"/>
              </a:rPr>
              <a:t> </a:t>
            </a:r>
            <a:r>
              <a:rPr lang="en-US" sz="2400" b="1" dirty="0" err="1">
                <a:latin typeface="Century Schoolbook" pitchFamily="18" charset="0"/>
              </a:rPr>
              <a:t>bông</a:t>
            </a:r>
            <a:r>
              <a:rPr lang="en-US" sz="2400" b="1" dirty="0">
                <a:latin typeface="Century Schoolbook" pitchFamily="18" charset="0"/>
              </a:rPr>
              <a:t> so </a:t>
            </a:r>
            <a:r>
              <a:rPr lang="en-US" sz="2400" b="1" dirty="0" err="1">
                <a:latin typeface="Century Schoolbook" pitchFamily="18" charset="0"/>
              </a:rPr>
              <a:t>với</a:t>
            </a:r>
            <a:r>
              <a:rPr lang="en-US" sz="2400" b="1" dirty="0">
                <a:latin typeface="Century Schoolbook" pitchFamily="18" charset="0"/>
              </a:rPr>
              <a:t> </a:t>
            </a:r>
            <a:r>
              <a:rPr lang="en-US" sz="2400" b="1" dirty="0" err="1">
                <a:latin typeface="Century Schoolbook" pitchFamily="18" charset="0"/>
              </a:rPr>
              <a:t>dạng</a:t>
            </a:r>
            <a:r>
              <a:rPr lang="en-US" sz="2400" b="1" dirty="0">
                <a:latin typeface="Century Schoolbook" pitchFamily="18" charset="0"/>
              </a:rPr>
              <a:t> </a:t>
            </a:r>
            <a:r>
              <a:rPr lang="en-US" sz="2400" b="1" dirty="0" err="1">
                <a:latin typeface="Century Schoolbook" pitchFamily="18" charset="0"/>
              </a:rPr>
              <a:t>bình</a:t>
            </a:r>
            <a:r>
              <a:rPr lang="en-US" sz="2400" b="1" dirty="0">
                <a:latin typeface="Century Schoolbook" pitchFamily="18" charset="0"/>
              </a:rPr>
              <a:t> </a:t>
            </a:r>
            <a:r>
              <a:rPr lang="en-US" sz="2400" b="1" dirty="0" err="1">
                <a:latin typeface="Century Schoolbook" pitchFamily="18" charset="0"/>
              </a:rPr>
              <a:t>thường</a:t>
            </a:r>
            <a:r>
              <a:rPr lang="en-US" sz="2400" b="1" dirty="0">
                <a:latin typeface="Century Schoolbook" pitchFamily="18" charset="0"/>
              </a:rPr>
              <a:t> (</a:t>
            </a:r>
            <a:r>
              <a:rPr lang="en-US" sz="2400" b="1" dirty="0" err="1">
                <a:latin typeface="Century Schoolbook" pitchFamily="18" charset="0"/>
              </a:rPr>
              <a:t>hình</a:t>
            </a:r>
            <a:r>
              <a:rPr lang="en-US" sz="2400" b="1" dirty="0">
                <a:latin typeface="Century Schoolbook" pitchFamily="18" charset="0"/>
              </a:rPr>
              <a:t> </a:t>
            </a:r>
            <a:r>
              <a:rPr lang="en-US" sz="2400" b="1" dirty="0" err="1">
                <a:latin typeface="Century Schoolbook" pitchFamily="18" charset="0"/>
              </a:rPr>
              <a:t>cuối</a:t>
            </a:r>
            <a:r>
              <a:rPr lang="en-US" sz="2400" b="1" dirty="0">
                <a:latin typeface="Century Schoolbook" pitchFamily="18" charset="0"/>
              </a:rPr>
              <a:t>).</a:t>
            </a:r>
          </a:p>
        </p:txBody>
      </p:sp>
      <p:grpSp>
        <p:nvGrpSpPr>
          <p:cNvPr id="2" name="Group 30"/>
          <p:cNvGrpSpPr>
            <a:grpSpLocks/>
          </p:cNvGrpSpPr>
          <p:nvPr/>
        </p:nvGrpSpPr>
        <p:grpSpPr bwMode="auto">
          <a:xfrm>
            <a:off x="152400" y="1"/>
            <a:ext cx="8458200" cy="4876800"/>
            <a:chOff x="609600" y="2971800"/>
            <a:chExt cx="5334000" cy="3242891"/>
          </a:xfrm>
        </p:grpSpPr>
        <p:pic>
          <p:nvPicPr>
            <p:cNvPr id="27653" name="Picture 4"/>
            <p:cNvPicPr>
              <a:picLocks noChangeAspect="1" noChangeArrowheads="1"/>
            </p:cNvPicPr>
            <p:nvPr/>
          </p:nvPicPr>
          <p:blipFill>
            <a:blip r:embed="rId3"/>
            <a:srcRect/>
            <a:stretch>
              <a:fillRect/>
            </a:stretch>
          </p:blipFill>
          <p:spPr bwMode="auto">
            <a:xfrm>
              <a:off x="762000" y="2971800"/>
              <a:ext cx="5029200" cy="3228975"/>
            </a:xfrm>
            <a:prstGeom prst="rect">
              <a:avLst/>
            </a:prstGeom>
            <a:noFill/>
            <a:ln w="9525">
              <a:noFill/>
              <a:miter lim="800000"/>
              <a:headEnd/>
              <a:tailEnd/>
            </a:ln>
          </p:spPr>
        </p:pic>
        <p:sp>
          <p:nvSpPr>
            <p:cNvPr id="27654" name="TextBox 5"/>
            <p:cNvSpPr txBox="1">
              <a:spLocks noChangeArrowheads="1"/>
            </p:cNvSpPr>
            <p:nvPr/>
          </p:nvSpPr>
          <p:spPr bwMode="auto">
            <a:xfrm>
              <a:off x="762772" y="4343085"/>
              <a:ext cx="532599" cy="195483"/>
            </a:xfrm>
            <a:prstGeom prst="rect">
              <a:avLst/>
            </a:prstGeom>
            <a:noFill/>
            <a:ln w="9525">
              <a:noFill/>
              <a:miter lim="800000"/>
              <a:headEnd/>
              <a:tailEnd/>
            </a:ln>
          </p:spPr>
          <p:txBody>
            <a:bodyPr>
              <a:spAutoFit/>
            </a:bodyPr>
            <a:lstStyle/>
            <a:p>
              <a:r>
                <a:rPr lang="en-US" sz="1500" b="1">
                  <a:solidFill>
                    <a:srgbClr val="FF0000"/>
                  </a:solidFill>
                  <a:latin typeface="Century Schoolbook" pitchFamily="18" charset="0"/>
                </a:rPr>
                <a:t>1A</a:t>
              </a:r>
            </a:p>
          </p:txBody>
        </p:sp>
        <p:sp>
          <p:nvSpPr>
            <p:cNvPr id="27655" name="TextBox 6"/>
            <p:cNvSpPr txBox="1">
              <a:spLocks noChangeArrowheads="1"/>
            </p:cNvSpPr>
            <p:nvPr/>
          </p:nvSpPr>
          <p:spPr bwMode="auto">
            <a:xfrm>
              <a:off x="1143200" y="4343085"/>
              <a:ext cx="457515" cy="195483"/>
            </a:xfrm>
            <a:prstGeom prst="rect">
              <a:avLst/>
            </a:prstGeom>
            <a:noFill/>
            <a:ln w="9525">
              <a:noFill/>
              <a:miter lim="800000"/>
              <a:headEnd/>
              <a:tailEnd/>
            </a:ln>
          </p:spPr>
          <p:txBody>
            <a:bodyPr>
              <a:spAutoFit/>
            </a:bodyPr>
            <a:lstStyle/>
            <a:p>
              <a:r>
                <a:rPr lang="en-US" sz="1500" b="1">
                  <a:solidFill>
                    <a:srgbClr val="FF0000"/>
                  </a:solidFill>
                  <a:latin typeface="Century Schoolbook" pitchFamily="18" charset="0"/>
                </a:rPr>
                <a:t>1B</a:t>
              </a:r>
            </a:p>
          </p:txBody>
        </p:sp>
        <p:sp>
          <p:nvSpPr>
            <p:cNvPr id="27656" name="TextBox 7"/>
            <p:cNvSpPr txBox="1">
              <a:spLocks noChangeArrowheads="1"/>
            </p:cNvSpPr>
            <p:nvPr/>
          </p:nvSpPr>
          <p:spPr bwMode="auto">
            <a:xfrm>
              <a:off x="1523628" y="4343085"/>
              <a:ext cx="533600" cy="195483"/>
            </a:xfrm>
            <a:prstGeom prst="rect">
              <a:avLst/>
            </a:prstGeom>
            <a:noFill/>
            <a:ln w="9525">
              <a:noFill/>
              <a:miter lim="800000"/>
              <a:headEnd/>
              <a:tailEnd/>
            </a:ln>
          </p:spPr>
          <p:txBody>
            <a:bodyPr>
              <a:spAutoFit/>
            </a:bodyPr>
            <a:lstStyle/>
            <a:p>
              <a:r>
                <a:rPr lang="en-US" sz="1500" b="1">
                  <a:solidFill>
                    <a:srgbClr val="FF0000"/>
                  </a:solidFill>
                  <a:latin typeface="Century Schoolbook" pitchFamily="18" charset="0"/>
                </a:rPr>
                <a:t>1C</a:t>
              </a:r>
            </a:p>
          </p:txBody>
        </p:sp>
        <p:sp>
          <p:nvSpPr>
            <p:cNvPr id="27657" name="TextBox 8"/>
            <p:cNvSpPr txBox="1">
              <a:spLocks noChangeArrowheads="1"/>
            </p:cNvSpPr>
            <p:nvPr/>
          </p:nvSpPr>
          <p:spPr bwMode="auto">
            <a:xfrm>
              <a:off x="1905057" y="6019208"/>
              <a:ext cx="457515" cy="195483"/>
            </a:xfrm>
            <a:prstGeom prst="rect">
              <a:avLst/>
            </a:prstGeom>
            <a:noFill/>
            <a:ln w="9525">
              <a:noFill/>
              <a:miter lim="800000"/>
              <a:headEnd/>
              <a:tailEnd/>
            </a:ln>
          </p:spPr>
          <p:txBody>
            <a:bodyPr>
              <a:spAutoFit/>
            </a:bodyPr>
            <a:lstStyle/>
            <a:p>
              <a:r>
                <a:rPr lang="en-US" sz="1500" b="1">
                  <a:solidFill>
                    <a:srgbClr val="FF0000"/>
                  </a:solidFill>
                  <a:latin typeface="Century Schoolbook" pitchFamily="18" charset="0"/>
                </a:rPr>
                <a:t>6A</a:t>
              </a:r>
            </a:p>
          </p:txBody>
        </p:sp>
        <p:sp>
          <p:nvSpPr>
            <p:cNvPr id="27658" name="TextBox 11"/>
            <p:cNvSpPr txBox="1">
              <a:spLocks noChangeArrowheads="1"/>
            </p:cNvSpPr>
            <p:nvPr/>
          </p:nvSpPr>
          <p:spPr bwMode="auto">
            <a:xfrm>
              <a:off x="4724228" y="4343085"/>
              <a:ext cx="456514" cy="195483"/>
            </a:xfrm>
            <a:prstGeom prst="rect">
              <a:avLst/>
            </a:prstGeom>
            <a:noFill/>
            <a:ln w="9525">
              <a:noFill/>
              <a:miter lim="800000"/>
              <a:headEnd/>
              <a:tailEnd/>
            </a:ln>
          </p:spPr>
          <p:txBody>
            <a:bodyPr>
              <a:spAutoFit/>
            </a:bodyPr>
            <a:lstStyle/>
            <a:p>
              <a:r>
                <a:rPr lang="en-US" sz="1500" b="1">
                  <a:solidFill>
                    <a:srgbClr val="FF0000"/>
                  </a:solidFill>
                  <a:latin typeface="Century Schoolbook" pitchFamily="18" charset="0"/>
                </a:rPr>
                <a:t>4A</a:t>
              </a:r>
            </a:p>
          </p:txBody>
        </p:sp>
        <p:sp>
          <p:nvSpPr>
            <p:cNvPr id="27659" name="TextBox 12"/>
            <p:cNvSpPr txBox="1">
              <a:spLocks noChangeArrowheads="1"/>
            </p:cNvSpPr>
            <p:nvPr/>
          </p:nvSpPr>
          <p:spPr bwMode="auto">
            <a:xfrm>
              <a:off x="3352686" y="4343085"/>
              <a:ext cx="457514" cy="195483"/>
            </a:xfrm>
            <a:prstGeom prst="rect">
              <a:avLst/>
            </a:prstGeom>
            <a:noFill/>
            <a:ln w="9525">
              <a:noFill/>
              <a:miter lim="800000"/>
              <a:headEnd/>
              <a:tailEnd/>
            </a:ln>
          </p:spPr>
          <p:txBody>
            <a:bodyPr>
              <a:spAutoFit/>
            </a:bodyPr>
            <a:lstStyle/>
            <a:p>
              <a:r>
                <a:rPr lang="en-US" sz="1500" b="1">
                  <a:solidFill>
                    <a:srgbClr val="FF0000"/>
                  </a:solidFill>
                  <a:latin typeface="Century Schoolbook" pitchFamily="18" charset="0"/>
                </a:rPr>
                <a:t>3A</a:t>
              </a:r>
            </a:p>
          </p:txBody>
        </p:sp>
        <p:sp>
          <p:nvSpPr>
            <p:cNvPr id="27660" name="TextBox 13"/>
            <p:cNvSpPr txBox="1">
              <a:spLocks noChangeArrowheads="1"/>
            </p:cNvSpPr>
            <p:nvPr/>
          </p:nvSpPr>
          <p:spPr bwMode="auto">
            <a:xfrm>
              <a:off x="2132313" y="4343085"/>
              <a:ext cx="458516" cy="195483"/>
            </a:xfrm>
            <a:prstGeom prst="rect">
              <a:avLst/>
            </a:prstGeom>
            <a:noFill/>
            <a:ln w="9525">
              <a:noFill/>
              <a:miter lim="800000"/>
              <a:headEnd/>
              <a:tailEnd/>
            </a:ln>
          </p:spPr>
          <p:txBody>
            <a:bodyPr>
              <a:spAutoFit/>
            </a:bodyPr>
            <a:lstStyle/>
            <a:p>
              <a:r>
                <a:rPr lang="en-US" sz="1500" b="1">
                  <a:solidFill>
                    <a:srgbClr val="FF0000"/>
                  </a:solidFill>
                  <a:latin typeface="Century Schoolbook" pitchFamily="18" charset="0"/>
                </a:rPr>
                <a:t>2A</a:t>
              </a:r>
            </a:p>
          </p:txBody>
        </p:sp>
        <p:sp>
          <p:nvSpPr>
            <p:cNvPr id="27661" name="TextBox 14"/>
            <p:cNvSpPr txBox="1">
              <a:spLocks noChangeArrowheads="1"/>
            </p:cNvSpPr>
            <p:nvPr/>
          </p:nvSpPr>
          <p:spPr bwMode="auto">
            <a:xfrm>
              <a:off x="609600" y="6019208"/>
              <a:ext cx="457515" cy="195483"/>
            </a:xfrm>
            <a:prstGeom prst="rect">
              <a:avLst/>
            </a:prstGeom>
            <a:noFill/>
            <a:ln w="9525">
              <a:noFill/>
              <a:miter lim="800000"/>
              <a:headEnd/>
              <a:tailEnd/>
            </a:ln>
          </p:spPr>
          <p:txBody>
            <a:bodyPr>
              <a:spAutoFit/>
            </a:bodyPr>
            <a:lstStyle/>
            <a:p>
              <a:r>
                <a:rPr lang="en-US" sz="1500" b="1">
                  <a:solidFill>
                    <a:srgbClr val="FF0000"/>
                  </a:solidFill>
                  <a:latin typeface="Century Schoolbook" pitchFamily="18" charset="0"/>
                </a:rPr>
                <a:t>5A</a:t>
              </a:r>
            </a:p>
          </p:txBody>
        </p:sp>
        <p:sp>
          <p:nvSpPr>
            <p:cNvPr id="27662" name="TextBox 15"/>
            <p:cNvSpPr txBox="1">
              <a:spLocks noChangeArrowheads="1"/>
            </p:cNvSpPr>
            <p:nvPr/>
          </p:nvSpPr>
          <p:spPr bwMode="auto">
            <a:xfrm>
              <a:off x="3352686" y="6019208"/>
              <a:ext cx="457514" cy="195483"/>
            </a:xfrm>
            <a:prstGeom prst="rect">
              <a:avLst/>
            </a:prstGeom>
            <a:noFill/>
            <a:ln w="9525">
              <a:noFill/>
              <a:miter lim="800000"/>
              <a:headEnd/>
              <a:tailEnd/>
            </a:ln>
          </p:spPr>
          <p:txBody>
            <a:bodyPr>
              <a:spAutoFit/>
            </a:bodyPr>
            <a:lstStyle/>
            <a:p>
              <a:r>
                <a:rPr lang="en-US" sz="1500" b="1">
                  <a:solidFill>
                    <a:srgbClr val="FF0000"/>
                  </a:solidFill>
                  <a:latin typeface="Century Schoolbook" pitchFamily="18" charset="0"/>
                </a:rPr>
                <a:t>7A</a:t>
              </a:r>
            </a:p>
          </p:txBody>
        </p:sp>
        <p:sp>
          <p:nvSpPr>
            <p:cNvPr id="27663" name="TextBox 16"/>
            <p:cNvSpPr txBox="1">
              <a:spLocks noChangeArrowheads="1"/>
            </p:cNvSpPr>
            <p:nvPr/>
          </p:nvSpPr>
          <p:spPr bwMode="auto">
            <a:xfrm>
              <a:off x="3658029" y="6019208"/>
              <a:ext cx="457515" cy="195483"/>
            </a:xfrm>
            <a:prstGeom prst="rect">
              <a:avLst/>
            </a:prstGeom>
            <a:noFill/>
            <a:ln w="9525">
              <a:noFill/>
              <a:miter lim="800000"/>
              <a:headEnd/>
              <a:tailEnd/>
            </a:ln>
          </p:spPr>
          <p:txBody>
            <a:bodyPr>
              <a:spAutoFit/>
            </a:bodyPr>
            <a:lstStyle/>
            <a:p>
              <a:r>
                <a:rPr lang="en-US" sz="1500" b="1">
                  <a:solidFill>
                    <a:srgbClr val="FF0000"/>
                  </a:solidFill>
                  <a:latin typeface="Century Schoolbook" pitchFamily="18" charset="0"/>
                </a:rPr>
                <a:t>7B</a:t>
              </a:r>
            </a:p>
          </p:txBody>
        </p:sp>
        <p:sp>
          <p:nvSpPr>
            <p:cNvPr id="27664" name="TextBox 17"/>
            <p:cNvSpPr txBox="1">
              <a:spLocks noChangeArrowheads="1"/>
            </p:cNvSpPr>
            <p:nvPr/>
          </p:nvSpPr>
          <p:spPr bwMode="auto">
            <a:xfrm>
              <a:off x="991029" y="6019208"/>
              <a:ext cx="457515" cy="195483"/>
            </a:xfrm>
            <a:prstGeom prst="rect">
              <a:avLst/>
            </a:prstGeom>
            <a:noFill/>
            <a:ln w="9525">
              <a:noFill/>
              <a:miter lim="800000"/>
              <a:headEnd/>
              <a:tailEnd/>
            </a:ln>
          </p:spPr>
          <p:txBody>
            <a:bodyPr>
              <a:spAutoFit/>
            </a:bodyPr>
            <a:lstStyle/>
            <a:p>
              <a:r>
                <a:rPr lang="en-US" sz="1500" b="1">
                  <a:solidFill>
                    <a:srgbClr val="FF0000"/>
                  </a:solidFill>
                  <a:latin typeface="Century Schoolbook" pitchFamily="18" charset="0"/>
                </a:rPr>
                <a:t>5B</a:t>
              </a:r>
            </a:p>
          </p:txBody>
        </p:sp>
        <p:sp>
          <p:nvSpPr>
            <p:cNvPr id="27665" name="TextBox 18"/>
            <p:cNvSpPr txBox="1">
              <a:spLocks noChangeArrowheads="1"/>
            </p:cNvSpPr>
            <p:nvPr/>
          </p:nvSpPr>
          <p:spPr bwMode="auto">
            <a:xfrm>
              <a:off x="5029572" y="4343085"/>
              <a:ext cx="456513" cy="195483"/>
            </a:xfrm>
            <a:prstGeom prst="rect">
              <a:avLst/>
            </a:prstGeom>
            <a:noFill/>
            <a:ln w="9525">
              <a:noFill/>
              <a:miter lim="800000"/>
              <a:headEnd/>
              <a:tailEnd/>
            </a:ln>
          </p:spPr>
          <p:txBody>
            <a:bodyPr>
              <a:spAutoFit/>
            </a:bodyPr>
            <a:lstStyle/>
            <a:p>
              <a:r>
                <a:rPr lang="en-US" sz="1500" b="1">
                  <a:solidFill>
                    <a:srgbClr val="FF0000"/>
                  </a:solidFill>
                  <a:latin typeface="Century Schoolbook" pitchFamily="18" charset="0"/>
                </a:rPr>
                <a:t>4B</a:t>
              </a:r>
            </a:p>
          </p:txBody>
        </p:sp>
        <p:sp>
          <p:nvSpPr>
            <p:cNvPr id="27666" name="TextBox 19"/>
            <p:cNvSpPr txBox="1">
              <a:spLocks noChangeArrowheads="1"/>
            </p:cNvSpPr>
            <p:nvPr/>
          </p:nvSpPr>
          <p:spPr bwMode="auto">
            <a:xfrm>
              <a:off x="3658029" y="4343085"/>
              <a:ext cx="457515" cy="195483"/>
            </a:xfrm>
            <a:prstGeom prst="rect">
              <a:avLst/>
            </a:prstGeom>
            <a:noFill/>
            <a:ln w="9525">
              <a:noFill/>
              <a:miter lim="800000"/>
              <a:headEnd/>
              <a:tailEnd/>
            </a:ln>
          </p:spPr>
          <p:txBody>
            <a:bodyPr>
              <a:spAutoFit/>
            </a:bodyPr>
            <a:lstStyle/>
            <a:p>
              <a:r>
                <a:rPr lang="en-US" sz="1500" b="1">
                  <a:solidFill>
                    <a:srgbClr val="FF0000"/>
                  </a:solidFill>
                  <a:latin typeface="Century Schoolbook" pitchFamily="18" charset="0"/>
                </a:rPr>
                <a:t>3B</a:t>
              </a:r>
            </a:p>
          </p:txBody>
        </p:sp>
        <p:sp>
          <p:nvSpPr>
            <p:cNvPr id="27667" name="TextBox 20"/>
            <p:cNvSpPr txBox="1">
              <a:spLocks noChangeArrowheads="1"/>
            </p:cNvSpPr>
            <p:nvPr/>
          </p:nvSpPr>
          <p:spPr bwMode="auto">
            <a:xfrm>
              <a:off x="2437656" y="4343085"/>
              <a:ext cx="457515" cy="195483"/>
            </a:xfrm>
            <a:prstGeom prst="rect">
              <a:avLst/>
            </a:prstGeom>
            <a:noFill/>
            <a:ln w="9525">
              <a:noFill/>
              <a:miter lim="800000"/>
              <a:headEnd/>
              <a:tailEnd/>
            </a:ln>
          </p:spPr>
          <p:txBody>
            <a:bodyPr>
              <a:spAutoFit/>
            </a:bodyPr>
            <a:lstStyle/>
            <a:p>
              <a:r>
                <a:rPr lang="en-US" sz="1500" b="1">
                  <a:solidFill>
                    <a:srgbClr val="FF0000"/>
                  </a:solidFill>
                  <a:latin typeface="Century Schoolbook" pitchFamily="18" charset="0"/>
                </a:rPr>
                <a:t>2B</a:t>
              </a:r>
            </a:p>
          </p:txBody>
        </p:sp>
        <p:sp>
          <p:nvSpPr>
            <p:cNvPr id="27668" name="TextBox 21"/>
            <p:cNvSpPr txBox="1">
              <a:spLocks noChangeArrowheads="1"/>
            </p:cNvSpPr>
            <p:nvPr/>
          </p:nvSpPr>
          <p:spPr bwMode="auto">
            <a:xfrm>
              <a:off x="2285485" y="6019208"/>
              <a:ext cx="457515" cy="195483"/>
            </a:xfrm>
            <a:prstGeom prst="rect">
              <a:avLst/>
            </a:prstGeom>
            <a:noFill/>
            <a:ln w="9525">
              <a:noFill/>
              <a:miter lim="800000"/>
              <a:headEnd/>
              <a:tailEnd/>
            </a:ln>
          </p:spPr>
          <p:txBody>
            <a:bodyPr>
              <a:spAutoFit/>
            </a:bodyPr>
            <a:lstStyle/>
            <a:p>
              <a:r>
                <a:rPr lang="en-US" sz="1500" b="1">
                  <a:solidFill>
                    <a:srgbClr val="FF0000"/>
                  </a:solidFill>
                  <a:latin typeface="Century Schoolbook" pitchFamily="18" charset="0"/>
                </a:rPr>
                <a:t>6B</a:t>
              </a:r>
            </a:p>
          </p:txBody>
        </p:sp>
        <p:sp>
          <p:nvSpPr>
            <p:cNvPr id="27669" name="TextBox 22"/>
            <p:cNvSpPr txBox="1">
              <a:spLocks noChangeArrowheads="1"/>
            </p:cNvSpPr>
            <p:nvPr/>
          </p:nvSpPr>
          <p:spPr bwMode="auto">
            <a:xfrm>
              <a:off x="4039458" y="6019208"/>
              <a:ext cx="532599" cy="195483"/>
            </a:xfrm>
            <a:prstGeom prst="rect">
              <a:avLst/>
            </a:prstGeom>
            <a:noFill/>
            <a:ln w="9525">
              <a:noFill/>
              <a:miter lim="800000"/>
              <a:headEnd/>
              <a:tailEnd/>
            </a:ln>
          </p:spPr>
          <p:txBody>
            <a:bodyPr>
              <a:spAutoFit/>
            </a:bodyPr>
            <a:lstStyle/>
            <a:p>
              <a:r>
                <a:rPr lang="en-US" sz="1500" b="1">
                  <a:solidFill>
                    <a:srgbClr val="FF0000"/>
                  </a:solidFill>
                  <a:latin typeface="Century Schoolbook" pitchFamily="18" charset="0"/>
                </a:rPr>
                <a:t>7C</a:t>
              </a:r>
            </a:p>
          </p:txBody>
        </p:sp>
        <p:sp>
          <p:nvSpPr>
            <p:cNvPr id="27670" name="TextBox 23"/>
            <p:cNvSpPr txBox="1">
              <a:spLocks noChangeArrowheads="1"/>
            </p:cNvSpPr>
            <p:nvPr/>
          </p:nvSpPr>
          <p:spPr bwMode="auto">
            <a:xfrm>
              <a:off x="2743000" y="6019208"/>
              <a:ext cx="533600" cy="195483"/>
            </a:xfrm>
            <a:prstGeom prst="rect">
              <a:avLst/>
            </a:prstGeom>
            <a:noFill/>
            <a:ln w="9525">
              <a:noFill/>
              <a:miter lim="800000"/>
              <a:headEnd/>
              <a:tailEnd/>
            </a:ln>
          </p:spPr>
          <p:txBody>
            <a:bodyPr>
              <a:spAutoFit/>
            </a:bodyPr>
            <a:lstStyle/>
            <a:p>
              <a:r>
                <a:rPr lang="en-US" sz="1500" b="1">
                  <a:solidFill>
                    <a:srgbClr val="FF0000"/>
                  </a:solidFill>
                  <a:latin typeface="Century Schoolbook" pitchFamily="18" charset="0"/>
                </a:rPr>
                <a:t>6C</a:t>
              </a:r>
            </a:p>
          </p:txBody>
        </p:sp>
        <p:sp>
          <p:nvSpPr>
            <p:cNvPr id="27671" name="TextBox 24"/>
            <p:cNvSpPr txBox="1">
              <a:spLocks noChangeArrowheads="1"/>
            </p:cNvSpPr>
            <p:nvPr/>
          </p:nvSpPr>
          <p:spPr bwMode="auto">
            <a:xfrm>
              <a:off x="1372458" y="6019208"/>
              <a:ext cx="532599" cy="195483"/>
            </a:xfrm>
            <a:prstGeom prst="rect">
              <a:avLst/>
            </a:prstGeom>
            <a:noFill/>
            <a:ln w="9525">
              <a:noFill/>
              <a:miter lim="800000"/>
              <a:headEnd/>
              <a:tailEnd/>
            </a:ln>
          </p:spPr>
          <p:txBody>
            <a:bodyPr>
              <a:spAutoFit/>
            </a:bodyPr>
            <a:lstStyle/>
            <a:p>
              <a:r>
                <a:rPr lang="en-US" sz="1500" b="1">
                  <a:solidFill>
                    <a:srgbClr val="FF0000"/>
                  </a:solidFill>
                  <a:latin typeface="Century Schoolbook" pitchFamily="18" charset="0"/>
                </a:rPr>
                <a:t>5C</a:t>
              </a:r>
            </a:p>
          </p:txBody>
        </p:sp>
        <p:sp>
          <p:nvSpPr>
            <p:cNvPr id="27672" name="TextBox 25"/>
            <p:cNvSpPr txBox="1">
              <a:spLocks noChangeArrowheads="1"/>
            </p:cNvSpPr>
            <p:nvPr/>
          </p:nvSpPr>
          <p:spPr bwMode="auto">
            <a:xfrm>
              <a:off x="5410000" y="4343085"/>
              <a:ext cx="533600" cy="195483"/>
            </a:xfrm>
            <a:prstGeom prst="rect">
              <a:avLst/>
            </a:prstGeom>
            <a:noFill/>
            <a:ln w="9525">
              <a:noFill/>
              <a:miter lim="800000"/>
              <a:headEnd/>
              <a:tailEnd/>
            </a:ln>
          </p:spPr>
          <p:txBody>
            <a:bodyPr>
              <a:spAutoFit/>
            </a:bodyPr>
            <a:lstStyle/>
            <a:p>
              <a:r>
                <a:rPr lang="en-US" sz="1500" b="1">
                  <a:solidFill>
                    <a:srgbClr val="FF0000"/>
                  </a:solidFill>
                  <a:latin typeface="Century Schoolbook" pitchFamily="18" charset="0"/>
                </a:rPr>
                <a:t>4C</a:t>
              </a:r>
            </a:p>
          </p:txBody>
        </p:sp>
        <p:sp>
          <p:nvSpPr>
            <p:cNvPr id="27673" name="TextBox 26"/>
            <p:cNvSpPr txBox="1">
              <a:spLocks noChangeArrowheads="1"/>
            </p:cNvSpPr>
            <p:nvPr/>
          </p:nvSpPr>
          <p:spPr bwMode="auto">
            <a:xfrm>
              <a:off x="4115544" y="4343085"/>
              <a:ext cx="532599" cy="195483"/>
            </a:xfrm>
            <a:prstGeom prst="rect">
              <a:avLst/>
            </a:prstGeom>
            <a:noFill/>
            <a:ln w="9525">
              <a:noFill/>
              <a:miter lim="800000"/>
              <a:headEnd/>
              <a:tailEnd/>
            </a:ln>
          </p:spPr>
          <p:txBody>
            <a:bodyPr>
              <a:spAutoFit/>
            </a:bodyPr>
            <a:lstStyle/>
            <a:p>
              <a:r>
                <a:rPr lang="en-US" sz="1500" b="1">
                  <a:solidFill>
                    <a:srgbClr val="FF0000"/>
                  </a:solidFill>
                  <a:latin typeface="Century Schoolbook" pitchFamily="18" charset="0"/>
                </a:rPr>
                <a:t>3C</a:t>
              </a:r>
            </a:p>
          </p:txBody>
        </p:sp>
        <p:sp>
          <p:nvSpPr>
            <p:cNvPr id="27674" name="TextBox 27"/>
            <p:cNvSpPr txBox="1">
              <a:spLocks noChangeArrowheads="1"/>
            </p:cNvSpPr>
            <p:nvPr/>
          </p:nvSpPr>
          <p:spPr bwMode="auto">
            <a:xfrm>
              <a:off x="2819085" y="4343085"/>
              <a:ext cx="533601" cy="195483"/>
            </a:xfrm>
            <a:prstGeom prst="rect">
              <a:avLst/>
            </a:prstGeom>
            <a:noFill/>
            <a:ln w="9525">
              <a:noFill/>
              <a:miter lim="800000"/>
              <a:headEnd/>
              <a:tailEnd/>
            </a:ln>
          </p:spPr>
          <p:txBody>
            <a:bodyPr>
              <a:spAutoFit/>
            </a:bodyPr>
            <a:lstStyle/>
            <a:p>
              <a:r>
                <a:rPr lang="en-US" sz="1500" b="1">
                  <a:solidFill>
                    <a:srgbClr val="FF0000"/>
                  </a:solidFill>
                  <a:latin typeface="Century Schoolbook" pitchFamily="18" charset="0"/>
                </a:rPr>
                <a:t>2C</a:t>
              </a:r>
            </a:p>
          </p:txBody>
        </p:sp>
        <p:sp>
          <p:nvSpPr>
            <p:cNvPr id="27675" name="TextBox 28"/>
            <p:cNvSpPr txBox="1">
              <a:spLocks noChangeArrowheads="1"/>
            </p:cNvSpPr>
            <p:nvPr/>
          </p:nvSpPr>
          <p:spPr bwMode="auto">
            <a:xfrm>
              <a:off x="4799313" y="6019208"/>
              <a:ext cx="992116" cy="195483"/>
            </a:xfrm>
            <a:prstGeom prst="rect">
              <a:avLst/>
            </a:prstGeom>
            <a:noFill/>
            <a:ln w="9525">
              <a:noFill/>
              <a:miter lim="800000"/>
              <a:headEnd/>
              <a:tailEnd/>
            </a:ln>
          </p:spPr>
          <p:txBody>
            <a:bodyPr>
              <a:spAutoFit/>
            </a:bodyPr>
            <a:lstStyle/>
            <a:p>
              <a:r>
                <a:rPr lang="en-US" sz="1500" b="1">
                  <a:solidFill>
                    <a:srgbClr val="FF0000"/>
                  </a:solidFill>
                  <a:latin typeface="Century Schoolbook" pitchFamily="18" charset="0"/>
                </a:rPr>
                <a:t>bình thường</a:t>
              </a:r>
            </a:p>
          </p:txBody>
        </p:sp>
      </p:grpSp>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66800"/>
            <a:ext cx="4419600" cy="4572000"/>
          </a:xfrm>
        </p:spPr>
        <p:txBody>
          <a:bodyPr>
            <a:normAutofit/>
          </a:bodyPr>
          <a:lstStyle/>
          <a:p>
            <a:r>
              <a:rPr lang="en-US" b="1" dirty="0" smtClean="0"/>
              <a:t> </a:t>
            </a:r>
            <a:r>
              <a:rPr lang="en-US" b="1" dirty="0" err="1" smtClean="0"/>
              <a:t>Ví</a:t>
            </a:r>
            <a:r>
              <a:rPr lang="en-US" b="1" dirty="0" smtClean="0"/>
              <a:t> </a:t>
            </a:r>
            <a:r>
              <a:rPr lang="en-US" b="1" dirty="0" err="1" smtClean="0"/>
              <a:t>dụ</a:t>
            </a:r>
            <a:r>
              <a:rPr lang="en-US" b="1" dirty="0" smtClean="0"/>
              <a:t>, </a:t>
            </a:r>
            <a:r>
              <a:rPr lang="en-US" b="1" dirty="0" err="1" smtClean="0">
                <a:solidFill>
                  <a:srgbClr val="C00000"/>
                </a:solidFill>
              </a:rPr>
              <a:t>loài</a:t>
            </a:r>
            <a:r>
              <a:rPr lang="en-US" b="1" dirty="0" smtClean="0">
                <a:solidFill>
                  <a:srgbClr val="C00000"/>
                </a:solidFill>
              </a:rPr>
              <a:t> </a:t>
            </a:r>
            <a:r>
              <a:rPr lang="en-US" b="1" dirty="0" err="1" smtClean="0">
                <a:solidFill>
                  <a:srgbClr val="C00000"/>
                </a:solidFill>
              </a:rPr>
              <a:t>cà</a:t>
            </a:r>
            <a:r>
              <a:rPr lang="en-US" b="1" dirty="0" smtClean="0">
                <a:solidFill>
                  <a:srgbClr val="C00000"/>
                </a:solidFill>
              </a:rPr>
              <a:t> </a:t>
            </a:r>
            <a:r>
              <a:rPr lang="en-US" b="1" dirty="0" err="1" smtClean="0">
                <a:solidFill>
                  <a:srgbClr val="C00000"/>
                </a:solidFill>
              </a:rPr>
              <a:t>độc</a:t>
            </a:r>
            <a:r>
              <a:rPr lang="en-US" b="1" dirty="0" smtClean="0">
                <a:solidFill>
                  <a:srgbClr val="C00000"/>
                </a:solidFill>
              </a:rPr>
              <a:t> </a:t>
            </a:r>
            <a:r>
              <a:rPr lang="en-US" b="1" dirty="0" err="1" smtClean="0">
                <a:solidFill>
                  <a:srgbClr val="C00000"/>
                </a:solidFill>
              </a:rPr>
              <a:t>dược</a:t>
            </a:r>
            <a:r>
              <a:rPr lang="en-US" b="1" dirty="0" smtClean="0">
                <a:solidFill>
                  <a:srgbClr val="C00000"/>
                </a:solidFill>
              </a:rPr>
              <a:t> </a:t>
            </a:r>
            <a:r>
              <a:rPr lang="en-US" b="1" dirty="0" smtClean="0"/>
              <a:t>(2n=24)</a:t>
            </a:r>
          </a:p>
          <a:p>
            <a:r>
              <a:rPr lang="en-US" b="1" dirty="0" err="1" smtClean="0"/>
              <a:t>Quả</a:t>
            </a:r>
            <a:r>
              <a:rPr lang="en-US" b="1" dirty="0" smtClean="0"/>
              <a:t> </a:t>
            </a:r>
            <a:r>
              <a:rPr lang="en-US" b="1" dirty="0" err="1" smtClean="0"/>
              <a:t>bình</a:t>
            </a:r>
            <a:r>
              <a:rPr lang="en-US" b="1" dirty="0" smtClean="0"/>
              <a:t> </a:t>
            </a:r>
            <a:r>
              <a:rPr lang="en-US" b="1" dirty="0" err="1" smtClean="0"/>
              <a:t>thường</a:t>
            </a:r>
            <a:r>
              <a:rPr lang="en-US" b="1" dirty="0" smtClean="0"/>
              <a:t> </a:t>
            </a:r>
            <a:r>
              <a:rPr lang="en-US" b="1" dirty="0" err="1" smtClean="0"/>
              <a:t>của</a:t>
            </a:r>
            <a:r>
              <a:rPr lang="en-US" b="1" dirty="0" smtClean="0"/>
              <a:t> </a:t>
            </a:r>
            <a:r>
              <a:rPr lang="en-US" b="1" dirty="0" err="1" smtClean="0"/>
              <a:t>cà</a:t>
            </a:r>
            <a:r>
              <a:rPr lang="en-US" b="1" dirty="0" smtClean="0"/>
              <a:t> </a:t>
            </a:r>
            <a:r>
              <a:rPr lang="en-US" b="1" dirty="0" err="1" smtClean="0"/>
              <a:t>độc</a:t>
            </a:r>
            <a:r>
              <a:rPr lang="en-US" b="1" dirty="0" smtClean="0"/>
              <a:t> </a:t>
            </a:r>
            <a:r>
              <a:rPr lang="en-US" b="1" dirty="0" err="1" smtClean="0"/>
              <a:t>dược</a:t>
            </a:r>
            <a:r>
              <a:rPr lang="en-US" b="1" dirty="0" smtClean="0"/>
              <a:t> </a:t>
            </a:r>
            <a:r>
              <a:rPr lang="en-US" b="1" dirty="0" err="1" smtClean="0"/>
              <a:t>Datura</a:t>
            </a:r>
            <a:r>
              <a:rPr lang="en-US" b="1" dirty="0" smtClean="0"/>
              <a:t> (</a:t>
            </a:r>
            <a:r>
              <a:rPr lang="en-US" b="1" dirty="0" err="1" smtClean="0"/>
              <a:t>trên</a:t>
            </a:r>
            <a:r>
              <a:rPr lang="en-US" b="1" dirty="0" smtClean="0"/>
              <a:t> </a:t>
            </a:r>
            <a:r>
              <a:rPr lang="en-US" b="1" dirty="0" err="1" smtClean="0"/>
              <a:t>cùng</a:t>
            </a:r>
            <a:r>
              <a:rPr lang="en-US" b="1" dirty="0" smtClean="0"/>
              <a:t>) </a:t>
            </a:r>
            <a:r>
              <a:rPr lang="en-US" b="1" dirty="0" err="1" smtClean="0"/>
              <a:t>và</a:t>
            </a:r>
            <a:r>
              <a:rPr lang="en-US" b="1" dirty="0" smtClean="0"/>
              <a:t> </a:t>
            </a:r>
            <a:r>
              <a:rPr lang="en-US" b="1" u="sng" dirty="0" smtClean="0">
                <a:solidFill>
                  <a:srgbClr val="C00000"/>
                </a:solidFill>
              </a:rPr>
              <a:t>12 </a:t>
            </a:r>
            <a:r>
              <a:rPr lang="en-US" b="1" u="sng" dirty="0" err="1" smtClean="0">
                <a:solidFill>
                  <a:srgbClr val="C00000"/>
                </a:solidFill>
              </a:rPr>
              <a:t>kiểu</a:t>
            </a:r>
            <a:r>
              <a:rPr lang="en-US" b="1" u="sng" dirty="0" smtClean="0">
                <a:solidFill>
                  <a:srgbClr val="C00000"/>
                </a:solidFill>
              </a:rPr>
              <a:t> </a:t>
            </a:r>
            <a:r>
              <a:rPr lang="en-US" b="1" u="sng" dirty="0" err="1" smtClean="0">
                <a:solidFill>
                  <a:srgbClr val="C00000"/>
                </a:solidFill>
              </a:rPr>
              <a:t>thể</a:t>
            </a:r>
            <a:r>
              <a:rPr lang="en-US" b="1" u="sng" dirty="0" smtClean="0">
                <a:solidFill>
                  <a:srgbClr val="C00000"/>
                </a:solidFill>
              </a:rPr>
              <a:t> 3 </a:t>
            </a:r>
            <a:r>
              <a:rPr lang="en-US" b="1" dirty="0" err="1" smtClean="0"/>
              <a:t>khác</a:t>
            </a:r>
            <a:r>
              <a:rPr lang="en-US" b="1" dirty="0" smtClean="0"/>
              <a:t> </a:t>
            </a:r>
            <a:r>
              <a:rPr lang="en-US" b="1" dirty="0" err="1" smtClean="0"/>
              <a:t>nhau</a:t>
            </a:r>
            <a:r>
              <a:rPr lang="en-US" b="1" dirty="0" smtClean="0"/>
              <a:t>, </a:t>
            </a:r>
            <a:r>
              <a:rPr lang="en-US" b="1" dirty="0" err="1" smtClean="0"/>
              <a:t>mỗi</a:t>
            </a:r>
            <a:r>
              <a:rPr lang="en-US" b="1" dirty="0" smtClean="0"/>
              <a:t> </a:t>
            </a:r>
            <a:r>
              <a:rPr lang="en-US" b="1" dirty="0" err="1" smtClean="0"/>
              <a:t>kiểu</a:t>
            </a:r>
            <a:r>
              <a:rPr lang="en-US" b="1" dirty="0" smtClean="0"/>
              <a:t> </a:t>
            </a:r>
            <a:r>
              <a:rPr lang="en-US" b="1" dirty="0" err="1" smtClean="0"/>
              <a:t>có</a:t>
            </a:r>
            <a:r>
              <a:rPr lang="en-US" b="1" dirty="0" smtClean="0"/>
              <a:t> </a:t>
            </a:r>
            <a:r>
              <a:rPr lang="en-US" b="1" dirty="0" err="1" smtClean="0"/>
              <a:t>một</a:t>
            </a:r>
            <a:r>
              <a:rPr lang="en-US" b="1" dirty="0" smtClean="0"/>
              <a:t> </a:t>
            </a:r>
            <a:r>
              <a:rPr lang="en-US" b="1" dirty="0" err="1" smtClean="0"/>
              <a:t>vẻ</a:t>
            </a:r>
            <a:r>
              <a:rPr lang="en-US" b="1" dirty="0" smtClean="0"/>
              <a:t> </a:t>
            </a:r>
            <a:r>
              <a:rPr lang="en-US" b="1" dirty="0" err="1" smtClean="0"/>
              <a:t>ngoài</a:t>
            </a:r>
            <a:r>
              <a:rPr lang="en-US" b="1" dirty="0" smtClean="0"/>
              <a:t> </a:t>
            </a:r>
            <a:r>
              <a:rPr lang="en-US" b="1" dirty="0" err="1" smtClean="0"/>
              <a:t>và</a:t>
            </a:r>
            <a:r>
              <a:rPr lang="en-US" b="1" dirty="0" smtClean="0"/>
              <a:t> </a:t>
            </a:r>
            <a:r>
              <a:rPr lang="en-US" b="1" dirty="0" err="1" smtClean="0"/>
              <a:t>tên</a:t>
            </a:r>
            <a:r>
              <a:rPr lang="en-US" b="1" dirty="0" smtClean="0"/>
              <a:t> </a:t>
            </a:r>
            <a:r>
              <a:rPr lang="en-US" b="1" dirty="0" err="1" smtClean="0"/>
              <a:t>gọi</a:t>
            </a:r>
            <a:r>
              <a:rPr lang="en-US" b="1" dirty="0" smtClean="0"/>
              <a:t> </a:t>
            </a:r>
            <a:r>
              <a:rPr lang="en-US" b="1" dirty="0" err="1" smtClean="0"/>
              <a:t>khác</a:t>
            </a:r>
            <a:r>
              <a:rPr lang="en-US" b="1" dirty="0" smtClean="0"/>
              <a:t> </a:t>
            </a:r>
            <a:r>
              <a:rPr lang="en-US" b="1" dirty="0" err="1" smtClean="0"/>
              <a:t>nhau</a:t>
            </a:r>
            <a:r>
              <a:rPr lang="en-US" b="1" dirty="0" smtClean="0"/>
              <a:t>.</a:t>
            </a:r>
          </a:p>
          <a:p>
            <a:pPr>
              <a:buFont typeface="Wingdings" pitchFamily="2" charset="2"/>
              <a:buNone/>
            </a:pPr>
            <a:endParaRPr lang="en-US" dirty="0" smtClean="0"/>
          </a:p>
        </p:txBody>
      </p:sp>
      <p:pic>
        <p:nvPicPr>
          <p:cNvPr id="4" name="Picture 3"/>
          <p:cNvPicPr>
            <a:picLocks noChangeAspect="1" noChangeArrowheads="1"/>
          </p:cNvPicPr>
          <p:nvPr/>
        </p:nvPicPr>
        <p:blipFill>
          <a:blip r:embed="rId3"/>
          <a:srcRect/>
          <a:stretch>
            <a:fillRect/>
          </a:stretch>
        </p:blipFill>
        <p:spPr bwMode="auto">
          <a:xfrm>
            <a:off x="4675188" y="304800"/>
            <a:ext cx="4468812" cy="6019800"/>
          </a:xfrm>
          <a:prstGeom prst="rect">
            <a:avLst/>
          </a:prstGeom>
          <a:noFill/>
          <a:ln w="9525">
            <a:noFill/>
            <a:miter lim="800000"/>
            <a:headEnd/>
            <a:tailEnd/>
          </a:ln>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
                                            <p:txEl>
                                              <p:pRg st="1" end="1"/>
                                            </p:txEl>
                                          </p:spTgt>
                                        </p:tgtEl>
                                        <p:attrNameLst>
                                          <p:attrName>ppt_y</p:attrName>
                                        </p:attrNameLst>
                                      </p:cBhvr>
                                      <p:tavLst>
                                        <p:tav tm="0" fmla="#ppt_y+(sin(-2*pi*(1-$))*-#ppt_x+cos(-2*pi*(1-$))*(1-#ppt_y))*(1-$)">
                                          <p:val>
                                            <p:fltVal val="0"/>
                                          </p:val>
                                        </p:tav>
                                        <p:tav tm="100000">
                                          <p:val>
                                            <p:fltVal val="1"/>
                                          </p:val>
                                        </p:tav>
                                      </p:tavLst>
                                    </p:anim>
                                  </p:childTnLst>
                                </p:cTn>
                              </p:par>
                              <p:par>
                                <p:cTn id="19" presetID="15"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AutoShape 5" descr="Z"/>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1" hangingPunct="1"/>
            <a:endParaRPr lang="en-US" altLang="en-US"/>
          </a:p>
        </p:txBody>
      </p:sp>
      <p:sp>
        <p:nvSpPr>
          <p:cNvPr id="98307" name="AutoShape 7" descr="Z"/>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1" hangingPunct="1"/>
            <a:endParaRPr lang="en-US" altLang="en-US"/>
          </a:p>
        </p:txBody>
      </p:sp>
      <p:sp>
        <p:nvSpPr>
          <p:cNvPr id="7180" name="Text Box 12"/>
          <p:cNvSpPr txBox="1">
            <a:spLocks noChangeArrowheads="1"/>
          </p:cNvSpPr>
          <p:nvPr/>
        </p:nvSpPr>
        <p:spPr bwMode="auto">
          <a:xfrm>
            <a:off x="2438400" y="2590800"/>
            <a:ext cx="2362200" cy="457200"/>
          </a:xfrm>
          <a:prstGeom prst="rect">
            <a:avLst/>
          </a:prstGeom>
          <a:noFill/>
          <a:ln w="9525">
            <a:noFill/>
            <a:miter lim="800000"/>
            <a:headEnd/>
            <a:tailEnd/>
          </a:ln>
          <a:effectLst/>
        </p:spPr>
        <p:txBody>
          <a:bodyPr>
            <a:spAutoFit/>
          </a:bodyPr>
          <a:lstStyle/>
          <a:p>
            <a:pPr eaLnBrk="1" hangingPunct="1">
              <a:spcBef>
                <a:spcPct val="50000"/>
              </a:spcBef>
            </a:pPr>
            <a:r>
              <a:rPr lang="en-US" altLang="en-US" sz="2400" b="1">
                <a:solidFill>
                  <a:schemeClr val="bg1"/>
                </a:solidFill>
              </a:rPr>
              <a:t>Hội chứng đao</a:t>
            </a:r>
          </a:p>
        </p:txBody>
      </p:sp>
      <p:pic>
        <p:nvPicPr>
          <p:cNvPr id="7188" name="Picture 20" descr="Picture"/>
          <p:cNvPicPr>
            <a:picLocks noChangeAspect="1" noChangeArrowheads="1"/>
          </p:cNvPicPr>
          <p:nvPr/>
        </p:nvPicPr>
        <p:blipFill>
          <a:blip r:embed="rId2"/>
          <a:srcRect/>
          <a:stretch>
            <a:fillRect/>
          </a:stretch>
        </p:blipFill>
        <p:spPr bwMode="auto">
          <a:xfrm>
            <a:off x="723900" y="400050"/>
            <a:ext cx="7391400" cy="52959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1"/>
            <a:ext cx="9144000" cy="68579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Bài 6. ĐỘT BIẾN SỐ L</a:t>
            </a:r>
            <a:r>
              <a:rPr lang="vi-VN"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ƯỢNG</a:t>
            </a:r>
            <a:r>
              <a:rPr lang="en-US"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NHIỄM SẮC THỂ</a:t>
            </a:r>
            <a:endParaRPr lang="en-US" sz="32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
        <p:nvSpPr>
          <p:cNvPr id="3" name="Rectangle 2"/>
          <p:cNvSpPr/>
          <p:nvPr/>
        </p:nvSpPr>
        <p:spPr>
          <a:xfrm>
            <a:off x="134278" y="772180"/>
            <a:ext cx="2989922" cy="523220"/>
          </a:xfrm>
          <a:prstGeom prst="rect">
            <a:avLst/>
          </a:prstGeom>
        </p:spPr>
        <p:txBody>
          <a:bodyPr wrap="none">
            <a:spAutoFit/>
          </a:bodyPr>
          <a:lstStyle/>
          <a:p>
            <a:pPr algn="ctr"/>
            <a:r>
              <a:rPr lang="en-US" sz="2800" b="1">
                <a:solidFill>
                  <a:srgbClr val="0070C0"/>
                </a:solidFill>
                <a:latin typeface="Arial"/>
                <a:cs typeface="Arial" panose="020B0604020202020204" pitchFamily="34" charset="0"/>
              </a:rPr>
              <a:t>I. Đột biến lệch bội</a:t>
            </a:r>
          </a:p>
        </p:txBody>
      </p:sp>
      <p:sp>
        <p:nvSpPr>
          <p:cNvPr id="4" name="Text Box 134"/>
          <p:cNvSpPr txBox="1">
            <a:spLocks noChangeArrowheads="1"/>
          </p:cNvSpPr>
          <p:nvPr/>
        </p:nvSpPr>
        <p:spPr bwMode="auto">
          <a:xfrm>
            <a:off x="213540" y="1295400"/>
            <a:ext cx="43584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1">
                <a:solidFill>
                  <a:prstClr val="black"/>
                </a:solidFill>
                <a:latin typeface="Times New Roman" panose="02020603050405020304" pitchFamily="18" charset="0"/>
                <a:cs typeface="Times New Roman" panose="02020603050405020304" pitchFamily="18" charset="0"/>
              </a:rPr>
              <a:t>1. Khái niệm và phân loại </a:t>
            </a:r>
          </a:p>
        </p:txBody>
      </p:sp>
      <p:sp>
        <p:nvSpPr>
          <p:cNvPr id="5" name="Text Box 270"/>
          <p:cNvSpPr txBox="1">
            <a:spLocks noChangeArrowheads="1"/>
          </p:cNvSpPr>
          <p:nvPr/>
        </p:nvSpPr>
        <p:spPr bwMode="auto">
          <a:xfrm>
            <a:off x="242612" y="1922088"/>
            <a:ext cx="3200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b="1">
                <a:latin typeface="Times New Roman" pitchFamily="18" charset="0"/>
              </a:rPr>
              <a:t>2. Cơ chế phát </a:t>
            </a:r>
            <a:r>
              <a:rPr lang="en-US" altLang="en-US" sz="2800" b="1" smtClean="0">
                <a:latin typeface="Times New Roman" pitchFamily="18" charset="0"/>
              </a:rPr>
              <a:t>sinh</a:t>
            </a:r>
            <a:endParaRPr lang="en-US" altLang="en-US" sz="2800" b="1">
              <a:latin typeface="Times New Roman" pitchFamily="18" charset="0"/>
            </a:endParaRPr>
          </a:p>
        </p:txBody>
      </p:sp>
      <p:sp>
        <p:nvSpPr>
          <p:cNvPr id="6" name="Text Box 125"/>
          <p:cNvSpPr txBox="1">
            <a:spLocks noChangeArrowheads="1"/>
          </p:cNvSpPr>
          <p:nvPr/>
        </p:nvSpPr>
        <p:spPr bwMode="auto">
          <a:xfrm>
            <a:off x="213540" y="2514600"/>
            <a:ext cx="2362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a:latin typeface="Times New Roman" pitchFamily="18" charset="0"/>
              </a:rPr>
              <a:t>3. Hậu </a:t>
            </a:r>
            <a:r>
              <a:rPr lang="en-US" altLang="en-US" sz="2800" b="1" smtClean="0">
                <a:latin typeface="Times New Roman" pitchFamily="18" charset="0"/>
              </a:rPr>
              <a:t>quả</a:t>
            </a:r>
            <a:endParaRPr lang="en-US" altLang="en-US" sz="2800" b="1">
              <a:latin typeface="Times New Roman" pitchFamily="18" charset="0"/>
            </a:endParaRPr>
          </a:p>
        </p:txBody>
      </p:sp>
      <p:sp>
        <p:nvSpPr>
          <p:cNvPr id="7" name="Rectangle 6"/>
          <p:cNvSpPr/>
          <p:nvPr/>
        </p:nvSpPr>
        <p:spPr>
          <a:xfrm>
            <a:off x="228600" y="3200400"/>
            <a:ext cx="8458200" cy="954107"/>
          </a:xfrm>
          <a:prstGeom prst="rect">
            <a:avLst/>
          </a:prstGeom>
        </p:spPr>
        <p:txBody>
          <a:bodyPr wrap="square">
            <a:spAutoFit/>
          </a:bodyPr>
          <a:lstStyle/>
          <a:p>
            <a:pPr lvl="0" fontAlgn="base">
              <a:spcBef>
                <a:spcPct val="50000"/>
              </a:spcBef>
              <a:spcAft>
                <a:spcPct val="0"/>
              </a:spcAft>
            </a:pPr>
            <a:r>
              <a:rPr lang="pt-BR" altLang="en-US" sz="2800" b="1" smtClean="0">
                <a:solidFill>
                  <a:srgbClr val="000000"/>
                </a:solidFill>
                <a:latin typeface="Times New Roman" pitchFamily="18" charset="0"/>
              </a:rPr>
              <a:t>      </a:t>
            </a:r>
            <a:r>
              <a:rPr lang="pt-BR" altLang="en-US" sz="2800" smtClean="0">
                <a:solidFill>
                  <a:srgbClr val="000000"/>
                </a:solidFill>
                <a:latin typeface="Times New Roman" pitchFamily="18" charset="0"/>
              </a:rPr>
              <a:t>Mất </a:t>
            </a:r>
            <a:r>
              <a:rPr lang="pt-BR" altLang="en-US" sz="2800">
                <a:solidFill>
                  <a:srgbClr val="000000"/>
                </a:solidFill>
                <a:latin typeface="Times New Roman" pitchFamily="18" charset="0"/>
              </a:rPr>
              <a:t>cân bằng toàn hệ gen: tử vong, giảm sức sống, giảm khả năng sinh sản tùy loài.</a:t>
            </a:r>
            <a:endParaRPr lang="en-US" altLang="en-US" sz="2800">
              <a:solidFill>
                <a:srgbClr val="000000"/>
              </a:solidFill>
              <a:latin typeface="Times New Roman" pitchFamily="18" charset="0"/>
            </a:endParaRPr>
          </a:p>
        </p:txBody>
      </p:sp>
      <p:sp>
        <p:nvSpPr>
          <p:cNvPr id="8" name="Text Box 125"/>
          <p:cNvSpPr txBox="1">
            <a:spLocks noChangeArrowheads="1"/>
          </p:cNvSpPr>
          <p:nvPr/>
        </p:nvSpPr>
        <p:spPr bwMode="auto">
          <a:xfrm>
            <a:off x="242612" y="4267200"/>
            <a:ext cx="215015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smtClean="0">
                <a:latin typeface="Times New Roman" pitchFamily="18" charset="0"/>
              </a:rPr>
              <a:t>4. Ý nghĩa</a:t>
            </a:r>
            <a:endParaRPr lang="en-US" altLang="en-US" sz="2800" b="1">
              <a:latin typeface="Times New Roman" pitchFamily="18" charset="0"/>
            </a:endParaRPr>
          </a:p>
        </p:txBody>
      </p:sp>
      <p:sp>
        <p:nvSpPr>
          <p:cNvPr id="10" name="Rectangle 9"/>
          <p:cNvSpPr/>
          <p:nvPr/>
        </p:nvSpPr>
        <p:spPr>
          <a:xfrm>
            <a:off x="242612" y="5029200"/>
            <a:ext cx="8596588" cy="954107"/>
          </a:xfrm>
          <a:prstGeom prst="rect">
            <a:avLst/>
          </a:prstGeom>
        </p:spPr>
        <p:txBody>
          <a:bodyPr wrap="square">
            <a:spAutoFit/>
          </a:bodyPr>
          <a:lstStyle/>
          <a:p>
            <a:pPr lvl="0" fontAlgn="base">
              <a:spcBef>
                <a:spcPct val="50000"/>
              </a:spcBef>
              <a:spcAft>
                <a:spcPct val="0"/>
              </a:spcAft>
            </a:pPr>
            <a:r>
              <a:rPr lang="pt-BR" altLang="en-US" sz="2800" b="1">
                <a:solidFill>
                  <a:srgbClr val="000000"/>
                </a:solidFill>
                <a:latin typeface="Times New Roman" pitchFamily="18" charset="0"/>
              </a:rPr>
              <a:t> </a:t>
            </a:r>
            <a:r>
              <a:rPr lang="pt-BR" altLang="en-US" sz="2800" b="1" smtClean="0">
                <a:solidFill>
                  <a:srgbClr val="000000"/>
                </a:solidFill>
                <a:latin typeface="Times New Roman" pitchFamily="18" charset="0"/>
              </a:rPr>
              <a:t>    </a:t>
            </a:r>
            <a:r>
              <a:rPr lang="pt-BR" altLang="en-US" sz="2800" smtClean="0">
                <a:solidFill>
                  <a:srgbClr val="000000"/>
                </a:solidFill>
                <a:latin typeface="Times New Roman" pitchFamily="18" charset="0"/>
              </a:rPr>
              <a:t>Đột </a:t>
            </a:r>
            <a:r>
              <a:rPr lang="pt-BR" altLang="en-US" sz="2800">
                <a:solidFill>
                  <a:srgbClr val="000000"/>
                </a:solidFill>
                <a:latin typeface="Times New Roman" pitchFamily="18" charset="0"/>
              </a:rPr>
              <a:t>biến lệch bội cung cấp nguyên liệu cho tiến hoá và trong chọn giống.</a:t>
            </a:r>
            <a:endParaRPr lang="en-US" altLang="en-US" sz="2800">
              <a:solidFill>
                <a:srgbClr val="000000"/>
              </a:solidFill>
              <a:latin typeface="Times New Roman" pitchFamily="18" charset="0"/>
            </a:endParaRPr>
          </a:p>
        </p:txBody>
      </p:sp>
    </p:spTree>
    <p:extLst>
      <p:ext uri="{BB962C8B-B14F-4D97-AF65-F5344CB8AC3E}">
        <p14:creationId xmlns:p14="http://schemas.microsoft.com/office/powerpoint/2010/main" val="303725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1"/>
            <a:ext cx="9144000" cy="68579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Bài 6. ĐỘT BIẾN SỐ L</a:t>
            </a:r>
            <a:r>
              <a:rPr lang="vi-VN"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ƯỢNG</a:t>
            </a:r>
            <a:r>
              <a:rPr lang="en-US"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NHIỄM SẮC THỂ</a:t>
            </a:r>
            <a:endParaRPr lang="en-US" sz="32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
        <p:nvSpPr>
          <p:cNvPr id="3" name="Rectangle 2"/>
          <p:cNvSpPr/>
          <p:nvPr/>
        </p:nvSpPr>
        <p:spPr>
          <a:xfrm>
            <a:off x="40503" y="848380"/>
            <a:ext cx="3177473" cy="523220"/>
          </a:xfrm>
          <a:prstGeom prst="rect">
            <a:avLst/>
          </a:prstGeom>
        </p:spPr>
        <p:txBody>
          <a:bodyPr wrap="none">
            <a:spAutoFit/>
          </a:bodyPr>
          <a:lstStyle/>
          <a:p>
            <a:pPr algn="ctr"/>
            <a:r>
              <a:rPr lang="en-US" sz="2800" b="1" smtClean="0">
                <a:solidFill>
                  <a:srgbClr val="0070C0"/>
                </a:solidFill>
                <a:latin typeface="Arial"/>
                <a:cs typeface="Arial" panose="020B0604020202020204" pitchFamily="34" charset="0"/>
              </a:rPr>
              <a:t>II. </a:t>
            </a:r>
            <a:r>
              <a:rPr lang="en-US" sz="2800" b="1">
                <a:solidFill>
                  <a:srgbClr val="0070C0"/>
                </a:solidFill>
                <a:latin typeface="Arial"/>
                <a:cs typeface="Arial" panose="020B0604020202020204" pitchFamily="34" charset="0"/>
              </a:rPr>
              <a:t>Đột biến </a:t>
            </a:r>
            <a:r>
              <a:rPr lang="vi-VN" sz="2800" b="1">
                <a:solidFill>
                  <a:srgbClr val="0070C0"/>
                </a:solidFill>
                <a:cs typeface="Arial" panose="020B0604020202020204" pitchFamily="34" charset="0"/>
              </a:rPr>
              <a:t>đa</a:t>
            </a:r>
            <a:r>
              <a:rPr lang="en-US" sz="2800" b="1" smtClean="0">
                <a:solidFill>
                  <a:srgbClr val="0070C0"/>
                </a:solidFill>
                <a:latin typeface="Arial"/>
                <a:cs typeface="Arial" panose="020B0604020202020204" pitchFamily="34" charset="0"/>
              </a:rPr>
              <a:t> </a:t>
            </a:r>
            <a:r>
              <a:rPr lang="en-US" sz="2800" b="1">
                <a:solidFill>
                  <a:srgbClr val="0070C0"/>
                </a:solidFill>
                <a:latin typeface="Arial"/>
                <a:cs typeface="Arial" panose="020B0604020202020204" pitchFamily="34" charset="0"/>
              </a:rPr>
              <a:t>bội</a:t>
            </a:r>
          </a:p>
        </p:txBody>
      </p:sp>
      <p:sp>
        <p:nvSpPr>
          <p:cNvPr id="4" name="Oval 3"/>
          <p:cNvSpPr/>
          <p:nvPr/>
        </p:nvSpPr>
        <p:spPr>
          <a:xfrm>
            <a:off x="304800" y="2819400"/>
            <a:ext cx="2286000" cy="11430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vi-VN" sz="2800" smtClean="0"/>
              <a:t>Đột biến đa bội</a:t>
            </a:r>
            <a:endParaRPr lang="vi-VN" sz="2800"/>
          </a:p>
        </p:txBody>
      </p:sp>
      <p:cxnSp>
        <p:nvCxnSpPr>
          <p:cNvPr id="6" name="Straight Arrow Connector 5"/>
          <p:cNvCxnSpPr>
            <a:stCxn id="4" idx="6"/>
            <a:endCxn id="9" idx="1"/>
          </p:cNvCxnSpPr>
          <p:nvPr/>
        </p:nvCxnSpPr>
        <p:spPr>
          <a:xfrm flipV="1">
            <a:off x="2590800" y="2404281"/>
            <a:ext cx="961561" cy="986619"/>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8" name="Straight Arrow Connector 7"/>
          <p:cNvCxnSpPr>
            <a:stCxn id="4" idx="6"/>
            <a:endCxn id="13" idx="1"/>
          </p:cNvCxnSpPr>
          <p:nvPr/>
        </p:nvCxnSpPr>
        <p:spPr>
          <a:xfrm>
            <a:off x="2590800" y="3390900"/>
            <a:ext cx="838200" cy="1239387"/>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9" name="Rounded Rectangle 8"/>
          <p:cNvSpPr/>
          <p:nvPr/>
        </p:nvSpPr>
        <p:spPr>
          <a:xfrm>
            <a:off x="3552361" y="2023281"/>
            <a:ext cx="4114800" cy="762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smtClean="0">
                <a:latin typeface="Arial" panose="020B0604020202020204" pitchFamily="34" charset="0"/>
                <a:cs typeface="Arial" panose="020B0604020202020204" pitchFamily="34" charset="0"/>
              </a:rPr>
              <a:t>Thể tự </a:t>
            </a:r>
            <a:r>
              <a:rPr lang="vi-VN" sz="2800" smtClean="0">
                <a:latin typeface="Arial" panose="020B0604020202020204" pitchFamily="34" charset="0"/>
                <a:cs typeface="Arial" panose="020B0604020202020204" pitchFamily="34" charset="0"/>
              </a:rPr>
              <a:t>đ</a:t>
            </a:r>
            <a:r>
              <a:rPr lang="en-US" sz="2800" smtClean="0">
                <a:latin typeface="Arial" panose="020B0604020202020204" pitchFamily="34" charset="0"/>
                <a:cs typeface="Arial" panose="020B0604020202020204" pitchFamily="34" charset="0"/>
              </a:rPr>
              <a:t>a bội</a:t>
            </a:r>
            <a:endParaRPr lang="en-US" sz="2800">
              <a:latin typeface="Arial" panose="020B0604020202020204" pitchFamily="34" charset="0"/>
              <a:cs typeface="Arial" panose="020B0604020202020204" pitchFamily="34" charset="0"/>
            </a:endParaRPr>
          </a:p>
        </p:txBody>
      </p:sp>
      <p:sp>
        <p:nvSpPr>
          <p:cNvPr id="13" name="Rounded Rectangle 12"/>
          <p:cNvSpPr/>
          <p:nvPr/>
        </p:nvSpPr>
        <p:spPr>
          <a:xfrm>
            <a:off x="3429000" y="4249287"/>
            <a:ext cx="4114800" cy="762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smtClean="0">
                <a:latin typeface="Arial" panose="020B0604020202020204" pitchFamily="34" charset="0"/>
                <a:cs typeface="Arial" panose="020B0604020202020204" pitchFamily="34" charset="0"/>
              </a:rPr>
              <a:t>Thể dị </a:t>
            </a:r>
            <a:r>
              <a:rPr lang="vi-VN" sz="2800" smtClean="0">
                <a:latin typeface="Arial" panose="020B0604020202020204" pitchFamily="34" charset="0"/>
                <a:cs typeface="Arial" panose="020B0604020202020204" pitchFamily="34" charset="0"/>
              </a:rPr>
              <a:t>đ</a:t>
            </a:r>
            <a:r>
              <a:rPr lang="en-US" sz="2800" smtClean="0">
                <a:latin typeface="Arial" panose="020B0604020202020204" pitchFamily="34" charset="0"/>
                <a:cs typeface="Arial" panose="020B0604020202020204" pitchFamily="34" charset="0"/>
              </a:rPr>
              <a:t>a bội</a:t>
            </a:r>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70879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1"/>
            <a:ext cx="9144000" cy="68579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Bài 6. ĐỘT BIẾN SỐ L</a:t>
            </a:r>
            <a:r>
              <a:rPr lang="vi-VN"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ƯỢNG</a:t>
            </a:r>
            <a:r>
              <a:rPr lang="en-US"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NHIỄM SẮC THỂ</a:t>
            </a:r>
            <a:endParaRPr lang="en-US" sz="32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
        <p:nvSpPr>
          <p:cNvPr id="3" name="Rectangle 2"/>
          <p:cNvSpPr/>
          <p:nvPr/>
        </p:nvSpPr>
        <p:spPr>
          <a:xfrm>
            <a:off x="40503" y="609600"/>
            <a:ext cx="3177473" cy="523220"/>
          </a:xfrm>
          <a:prstGeom prst="rect">
            <a:avLst/>
          </a:prstGeom>
        </p:spPr>
        <p:txBody>
          <a:bodyPr wrap="none">
            <a:spAutoFit/>
          </a:bodyPr>
          <a:lstStyle/>
          <a:p>
            <a:pPr algn="ctr"/>
            <a:r>
              <a:rPr lang="en-US" sz="2800" b="1" dirty="0" smtClean="0">
                <a:solidFill>
                  <a:srgbClr val="0070C0"/>
                </a:solidFill>
                <a:latin typeface="Arial"/>
                <a:cs typeface="Arial" panose="020B0604020202020204" pitchFamily="34" charset="0"/>
              </a:rPr>
              <a:t>II. </a:t>
            </a:r>
            <a:r>
              <a:rPr lang="en-US" sz="2800" b="1" dirty="0" err="1">
                <a:solidFill>
                  <a:srgbClr val="0070C0"/>
                </a:solidFill>
                <a:latin typeface="Arial"/>
                <a:cs typeface="Arial" panose="020B0604020202020204" pitchFamily="34" charset="0"/>
              </a:rPr>
              <a:t>Đột</a:t>
            </a:r>
            <a:r>
              <a:rPr lang="en-US" sz="2800" b="1" dirty="0">
                <a:solidFill>
                  <a:srgbClr val="0070C0"/>
                </a:solidFill>
                <a:latin typeface="Arial"/>
                <a:cs typeface="Arial" panose="020B0604020202020204" pitchFamily="34" charset="0"/>
              </a:rPr>
              <a:t> </a:t>
            </a:r>
            <a:r>
              <a:rPr lang="en-US" sz="2800" b="1" dirty="0" err="1">
                <a:solidFill>
                  <a:srgbClr val="0070C0"/>
                </a:solidFill>
                <a:latin typeface="Arial"/>
                <a:cs typeface="Arial" panose="020B0604020202020204" pitchFamily="34" charset="0"/>
              </a:rPr>
              <a:t>biến</a:t>
            </a:r>
            <a:r>
              <a:rPr lang="en-US" sz="2800" b="1" dirty="0">
                <a:solidFill>
                  <a:srgbClr val="0070C0"/>
                </a:solidFill>
                <a:latin typeface="Arial"/>
                <a:cs typeface="Arial" panose="020B0604020202020204" pitchFamily="34" charset="0"/>
              </a:rPr>
              <a:t> </a:t>
            </a:r>
            <a:r>
              <a:rPr lang="vi-VN" sz="2800" b="1" dirty="0">
                <a:solidFill>
                  <a:srgbClr val="0070C0"/>
                </a:solidFill>
                <a:cs typeface="Arial" panose="020B0604020202020204" pitchFamily="34" charset="0"/>
              </a:rPr>
              <a:t>đa</a:t>
            </a:r>
            <a:r>
              <a:rPr lang="en-US" sz="2800" b="1" dirty="0" smtClean="0">
                <a:solidFill>
                  <a:srgbClr val="0070C0"/>
                </a:solidFill>
                <a:latin typeface="Arial"/>
                <a:cs typeface="Arial" panose="020B0604020202020204" pitchFamily="34" charset="0"/>
              </a:rPr>
              <a:t> </a:t>
            </a:r>
            <a:r>
              <a:rPr lang="en-US" sz="2800" b="1" dirty="0" err="1">
                <a:solidFill>
                  <a:srgbClr val="0070C0"/>
                </a:solidFill>
                <a:latin typeface="Arial"/>
                <a:cs typeface="Arial" panose="020B0604020202020204" pitchFamily="34" charset="0"/>
              </a:rPr>
              <a:t>bội</a:t>
            </a:r>
            <a:endParaRPr lang="en-US" sz="2800" b="1" dirty="0">
              <a:solidFill>
                <a:srgbClr val="0070C0"/>
              </a:solidFill>
              <a:latin typeface="Arial"/>
              <a:cs typeface="Arial" panose="020B0604020202020204" pitchFamily="34" charset="0"/>
            </a:endParaRPr>
          </a:p>
        </p:txBody>
      </p:sp>
      <p:sp>
        <p:nvSpPr>
          <p:cNvPr id="17" name="Oval 16"/>
          <p:cNvSpPr/>
          <p:nvPr/>
        </p:nvSpPr>
        <p:spPr>
          <a:xfrm>
            <a:off x="3657600" y="4038600"/>
            <a:ext cx="1981200" cy="15240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4n</a:t>
            </a:r>
            <a:r>
              <a:rPr lang="en-US" sz="2400" b="1" baseline="-25000" dirty="0" smtClean="0">
                <a:solidFill>
                  <a:srgbClr val="FF0000"/>
                </a:solidFill>
              </a:rPr>
              <a:t>B</a:t>
            </a:r>
            <a:endParaRPr lang="en-US" sz="2400" b="1" dirty="0">
              <a:solidFill>
                <a:srgbClr val="FF0000"/>
              </a:solidFill>
            </a:endParaRPr>
          </a:p>
        </p:txBody>
      </p:sp>
      <p:sp>
        <p:nvSpPr>
          <p:cNvPr id="18" name="Oval 17"/>
          <p:cNvSpPr/>
          <p:nvPr/>
        </p:nvSpPr>
        <p:spPr>
          <a:xfrm>
            <a:off x="3657600" y="1752600"/>
            <a:ext cx="1981200" cy="15240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2n</a:t>
            </a:r>
            <a:r>
              <a:rPr lang="en-US" sz="2400" b="1" baseline="-25000" dirty="0" smtClean="0">
                <a:solidFill>
                  <a:srgbClr val="FF0000"/>
                </a:solidFill>
              </a:rPr>
              <a:t>A </a:t>
            </a:r>
            <a:endParaRPr lang="en-US" sz="2400" b="1" dirty="0">
              <a:solidFill>
                <a:srgbClr val="FF0000"/>
              </a:solidFill>
            </a:endParaRPr>
          </a:p>
        </p:txBody>
      </p:sp>
      <p:sp>
        <p:nvSpPr>
          <p:cNvPr id="19" name="Oval 18"/>
          <p:cNvSpPr/>
          <p:nvPr/>
        </p:nvSpPr>
        <p:spPr>
          <a:xfrm>
            <a:off x="6553200" y="1752600"/>
            <a:ext cx="1981200" cy="15240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3n</a:t>
            </a:r>
            <a:r>
              <a:rPr lang="en-US" sz="2400" b="1" baseline="-25000" dirty="0" smtClean="0">
                <a:solidFill>
                  <a:srgbClr val="FF0000"/>
                </a:solidFill>
              </a:rPr>
              <a:t>A</a:t>
            </a:r>
            <a:endParaRPr lang="en-US" sz="2400" b="1" dirty="0">
              <a:solidFill>
                <a:srgbClr val="FF0000"/>
              </a:solidFill>
            </a:endParaRPr>
          </a:p>
        </p:txBody>
      </p:sp>
      <p:sp>
        <p:nvSpPr>
          <p:cNvPr id="20" name="Oval 19"/>
          <p:cNvSpPr/>
          <p:nvPr/>
        </p:nvSpPr>
        <p:spPr>
          <a:xfrm>
            <a:off x="6629400" y="4038600"/>
            <a:ext cx="1981200" cy="15240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2n</a:t>
            </a:r>
            <a:r>
              <a:rPr lang="en-US" sz="2400" b="1" baseline="-25000" dirty="0" smtClean="0">
                <a:solidFill>
                  <a:srgbClr val="FF0000"/>
                </a:solidFill>
              </a:rPr>
              <a:t>A</a:t>
            </a:r>
            <a:r>
              <a:rPr lang="en-US" sz="2400" b="1" dirty="0" smtClean="0">
                <a:solidFill>
                  <a:srgbClr val="FF0000"/>
                </a:solidFill>
              </a:rPr>
              <a:t> + 2n</a:t>
            </a:r>
            <a:r>
              <a:rPr lang="en-US" sz="2400" b="1" baseline="-25000" dirty="0" smtClean="0">
                <a:solidFill>
                  <a:srgbClr val="FF0000"/>
                </a:solidFill>
              </a:rPr>
              <a:t>B</a:t>
            </a:r>
            <a:endParaRPr lang="en-US" sz="2400" b="1" dirty="0">
              <a:solidFill>
                <a:srgbClr val="FF0000"/>
              </a:solidFill>
            </a:endParaRPr>
          </a:p>
        </p:txBody>
      </p:sp>
      <p:sp>
        <p:nvSpPr>
          <p:cNvPr id="21" name="TextBox 20"/>
          <p:cNvSpPr txBox="1"/>
          <p:nvPr/>
        </p:nvSpPr>
        <p:spPr>
          <a:xfrm>
            <a:off x="228600" y="1752600"/>
            <a:ext cx="2590800" cy="3785652"/>
          </a:xfrm>
          <a:prstGeom prst="rect">
            <a:avLst/>
          </a:prstGeom>
          <a:solidFill>
            <a:schemeClr val="accent2">
              <a:lumMod val="20000"/>
              <a:lumOff val="80000"/>
            </a:schemeClr>
          </a:solidFill>
          <a:ln>
            <a:solidFill>
              <a:schemeClr val="tx1"/>
            </a:solidFill>
          </a:ln>
        </p:spPr>
        <p:txBody>
          <a:bodyPr wrap="square" rtlCol="0">
            <a:spAutoFit/>
          </a:bodyPr>
          <a:lstStyle/>
          <a:p>
            <a:r>
              <a:rPr lang="en-US" sz="2000" b="1" dirty="0" err="1" smtClean="0"/>
              <a:t>Nghiên</a:t>
            </a:r>
            <a:r>
              <a:rPr lang="en-US" sz="2000" b="1" dirty="0" smtClean="0"/>
              <a:t> </a:t>
            </a:r>
            <a:r>
              <a:rPr lang="en-US" sz="2000" b="1" dirty="0" err="1" smtClean="0"/>
              <a:t>cứu</a:t>
            </a:r>
            <a:r>
              <a:rPr lang="en-US" sz="2000" b="1" dirty="0" smtClean="0"/>
              <a:t> </a:t>
            </a:r>
            <a:r>
              <a:rPr lang="en-US" sz="2000" b="1" dirty="0" err="1" smtClean="0"/>
              <a:t>các</a:t>
            </a:r>
            <a:r>
              <a:rPr lang="en-US" sz="2000" b="1" dirty="0" smtClean="0"/>
              <a:t> </a:t>
            </a:r>
            <a:r>
              <a:rPr lang="en-US" sz="2000" b="1" dirty="0" err="1" smtClean="0"/>
              <a:t>nội</a:t>
            </a:r>
            <a:r>
              <a:rPr lang="en-US" sz="2000" b="1" dirty="0" smtClean="0"/>
              <a:t> dung </a:t>
            </a:r>
            <a:r>
              <a:rPr lang="en-US" sz="2000" b="1" dirty="0" err="1" smtClean="0"/>
              <a:t>trong</a:t>
            </a:r>
            <a:r>
              <a:rPr lang="en-US" sz="2000" b="1" dirty="0" smtClean="0"/>
              <a:t> </a:t>
            </a:r>
            <a:r>
              <a:rPr lang="en-US" sz="2000" b="1" dirty="0" err="1" smtClean="0"/>
              <a:t>mục</a:t>
            </a:r>
            <a:r>
              <a:rPr lang="en-US" sz="2000" b="1" dirty="0" smtClean="0"/>
              <a:t> 1, 2- SGK:</a:t>
            </a:r>
          </a:p>
          <a:p>
            <a:pPr marL="342900" indent="-342900">
              <a:buAutoNum type="arabicPeriod"/>
            </a:pPr>
            <a:r>
              <a:rPr lang="en-US" sz="2000" b="1" dirty="0" err="1" smtClean="0"/>
              <a:t>Gọi</a:t>
            </a:r>
            <a:r>
              <a:rPr lang="en-US" sz="2000" b="1" dirty="0" smtClean="0"/>
              <a:t> </a:t>
            </a:r>
            <a:r>
              <a:rPr lang="en-US" sz="2000" b="1" dirty="0" err="1" smtClean="0"/>
              <a:t>tên</a:t>
            </a:r>
            <a:r>
              <a:rPr lang="en-US" sz="2000" b="1" dirty="0" smtClean="0"/>
              <a:t> </a:t>
            </a:r>
            <a:r>
              <a:rPr lang="en-US" sz="2000" b="1" dirty="0" err="1" smtClean="0"/>
              <a:t>các</a:t>
            </a:r>
            <a:r>
              <a:rPr lang="en-US" sz="2000" b="1" dirty="0" smtClean="0"/>
              <a:t> </a:t>
            </a:r>
            <a:r>
              <a:rPr lang="en-US" sz="2000" b="1" dirty="0" err="1" smtClean="0"/>
              <a:t>dạng</a:t>
            </a:r>
            <a:r>
              <a:rPr lang="en-US" sz="2000" b="1" dirty="0" smtClean="0"/>
              <a:t> </a:t>
            </a:r>
            <a:r>
              <a:rPr lang="en-US" sz="2000" b="1" dirty="0" err="1" smtClean="0"/>
              <a:t>trong</a:t>
            </a:r>
            <a:r>
              <a:rPr lang="en-US" sz="2000" b="1" dirty="0" smtClean="0"/>
              <a:t> </a:t>
            </a:r>
            <a:r>
              <a:rPr lang="en-US" sz="2000" b="1" dirty="0" err="1" smtClean="0"/>
              <a:t>các</a:t>
            </a:r>
            <a:r>
              <a:rPr lang="en-US" sz="2000" b="1" dirty="0" smtClean="0"/>
              <a:t> </a:t>
            </a:r>
            <a:r>
              <a:rPr lang="en-US" sz="2000" b="1" dirty="0" err="1" smtClean="0"/>
              <a:t>hình</a:t>
            </a:r>
            <a:r>
              <a:rPr lang="en-US" sz="2000" b="1" dirty="0" smtClean="0"/>
              <a:t> </a:t>
            </a:r>
            <a:r>
              <a:rPr lang="en-US" sz="2000" b="1" dirty="0" err="1" smtClean="0"/>
              <a:t>bên</a:t>
            </a:r>
            <a:r>
              <a:rPr lang="en-US" sz="2000" b="1" dirty="0" smtClean="0"/>
              <a:t>? </a:t>
            </a:r>
            <a:r>
              <a:rPr lang="en-US" sz="2000" b="1" dirty="0" err="1" smtClean="0"/>
              <a:t>Giải</a:t>
            </a:r>
            <a:r>
              <a:rPr lang="en-US" sz="2000" b="1" dirty="0" smtClean="0"/>
              <a:t> </a:t>
            </a:r>
            <a:r>
              <a:rPr lang="en-US" sz="2000" b="1" dirty="0" err="1" smtClean="0"/>
              <a:t>thích</a:t>
            </a:r>
            <a:r>
              <a:rPr lang="en-US" sz="2000" b="1" dirty="0" smtClean="0"/>
              <a:t>?</a:t>
            </a:r>
          </a:p>
          <a:p>
            <a:pPr marL="342900" indent="-342900">
              <a:buAutoNum type="arabicPeriod"/>
            </a:pPr>
            <a:endParaRPr lang="en-US" sz="2000" b="1" dirty="0" smtClean="0"/>
          </a:p>
          <a:p>
            <a:pPr marL="342900" indent="-342900">
              <a:buAutoNum type="arabicPeriod"/>
            </a:pPr>
            <a:r>
              <a:rPr lang="en-US" sz="2000" b="1" dirty="0" err="1" smtClean="0"/>
              <a:t>Đâu</a:t>
            </a:r>
            <a:r>
              <a:rPr lang="en-US" sz="2000" b="1" dirty="0" smtClean="0"/>
              <a:t> </a:t>
            </a:r>
            <a:r>
              <a:rPr lang="en-US" sz="2000" b="1" dirty="0" err="1" smtClean="0"/>
              <a:t>là</a:t>
            </a:r>
            <a:r>
              <a:rPr lang="en-US" sz="2000" b="1" dirty="0" smtClean="0"/>
              <a:t> </a:t>
            </a:r>
            <a:r>
              <a:rPr lang="en-US" sz="2000" b="1" dirty="0" err="1" smtClean="0"/>
              <a:t>đột</a:t>
            </a:r>
            <a:r>
              <a:rPr lang="en-US" sz="2000" b="1" dirty="0" smtClean="0"/>
              <a:t> </a:t>
            </a:r>
            <a:r>
              <a:rPr lang="en-US" sz="2000" b="1" dirty="0" err="1" smtClean="0"/>
              <a:t>biến</a:t>
            </a:r>
            <a:r>
              <a:rPr lang="en-US" sz="2000" b="1" dirty="0" smtClean="0"/>
              <a:t> </a:t>
            </a:r>
            <a:r>
              <a:rPr lang="en-US" sz="2000" b="1" dirty="0" err="1" smtClean="0"/>
              <a:t>tự</a:t>
            </a:r>
            <a:r>
              <a:rPr lang="en-US" sz="2000" b="1" dirty="0" smtClean="0"/>
              <a:t> </a:t>
            </a:r>
            <a:r>
              <a:rPr lang="en-US" sz="2000" b="1" dirty="0" err="1" smtClean="0"/>
              <a:t>đa</a:t>
            </a:r>
            <a:r>
              <a:rPr lang="en-US" sz="2000" b="1" dirty="0" smtClean="0"/>
              <a:t> </a:t>
            </a:r>
            <a:r>
              <a:rPr lang="en-US" sz="2000" b="1" dirty="0" err="1" smtClean="0"/>
              <a:t>bội</a:t>
            </a:r>
            <a:r>
              <a:rPr lang="en-US" sz="2000" b="1" dirty="0" smtClean="0"/>
              <a:t>, </a:t>
            </a:r>
            <a:r>
              <a:rPr lang="en-US" sz="2000" b="1" dirty="0" err="1" smtClean="0"/>
              <a:t>dị</a:t>
            </a:r>
            <a:r>
              <a:rPr lang="en-US" sz="2000" b="1" dirty="0" smtClean="0"/>
              <a:t> </a:t>
            </a:r>
            <a:r>
              <a:rPr lang="en-US" sz="2000" b="1" dirty="0" err="1" smtClean="0"/>
              <a:t>đa</a:t>
            </a:r>
            <a:r>
              <a:rPr lang="en-US" sz="2000" b="1" dirty="0" smtClean="0"/>
              <a:t> </a:t>
            </a:r>
            <a:r>
              <a:rPr lang="en-US" sz="2000" b="1" dirty="0" err="1" smtClean="0"/>
              <a:t>bội</a:t>
            </a:r>
            <a:r>
              <a:rPr lang="en-US" sz="2000" b="1" dirty="0" smtClean="0"/>
              <a:t>?</a:t>
            </a:r>
          </a:p>
          <a:p>
            <a:pPr marL="342900" indent="-342900">
              <a:buAutoNum type="arabicPeriod"/>
            </a:pPr>
            <a:endParaRPr lang="en-US" sz="2000" b="1" dirty="0" smtClean="0"/>
          </a:p>
          <a:p>
            <a:pPr marL="342900" indent="-342900">
              <a:buAutoNum type="arabicPeriod"/>
            </a:pPr>
            <a:r>
              <a:rPr lang="en-US" sz="2000" b="1" dirty="0" err="1" smtClean="0"/>
              <a:t>Đâu</a:t>
            </a:r>
            <a:r>
              <a:rPr lang="en-US" sz="2000" b="1" dirty="0" smtClean="0"/>
              <a:t> </a:t>
            </a:r>
            <a:r>
              <a:rPr lang="en-US" sz="2000" b="1" dirty="0" err="1" smtClean="0"/>
              <a:t>là</a:t>
            </a:r>
            <a:r>
              <a:rPr lang="en-US" sz="2000" b="1" dirty="0" smtClean="0"/>
              <a:t> </a:t>
            </a:r>
            <a:r>
              <a:rPr lang="en-US" sz="2000" b="1" dirty="0" err="1" smtClean="0"/>
              <a:t>đa</a:t>
            </a:r>
            <a:r>
              <a:rPr lang="en-US" sz="2000" b="1" dirty="0" smtClean="0"/>
              <a:t> </a:t>
            </a:r>
            <a:r>
              <a:rPr lang="en-US" sz="2000" b="1" dirty="0" err="1" smtClean="0"/>
              <a:t>bội</a:t>
            </a:r>
            <a:r>
              <a:rPr lang="en-US" sz="2000" b="1" dirty="0" smtClean="0"/>
              <a:t> </a:t>
            </a:r>
            <a:r>
              <a:rPr lang="en-US" sz="2000" b="1" dirty="0" err="1" smtClean="0"/>
              <a:t>lẻ</a:t>
            </a:r>
            <a:r>
              <a:rPr lang="en-US" sz="2000" b="1" dirty="0" smtClean="0"/>
              <a:t>, </a:t>
            </a:r>
            <a:r>
              <a:rPr lang="en-US" sz="2000" b="1" dirty="0" err="1" smtClean="0"/>
              <a:t>đa</a:t>
            </a:r>
            <a:r>
              <a:rPr lang="en-US" sz="2000" b="1" dirty="0" smtClean="0"/>
              <a:t> </a:t>
            </a:r>
            <a:r>
              <a:rPr lang="en-US" sz="2000" b="1" dirty="0" err="1" smtClean="0"/>
              <a:t>bội</a:t>
            </a:r>
            <a:r>
              <a:rPr lang="en-US" sz="2000" b="1" dirty="0" smtClean="0"/>
              <a:t> </a:t>
            </a:r>
            <a:r>
              <a:rPr lang="en-US" sz="2000" b="1" dirty="0" err="1" smtClean="0"/>
              <a:t>chẵn</a:t>
            </a:r>
            <a:r>
              <a:rPr lang="en-US" sz="2000" b="1" dirty="0" smtClean="0"/>
              <a:t>?</a:t>
            </a:r>
          </a:p>
        </p:txBody>
      </p:sp>
      <p:sp>
        <p:nvSpPr>
          <p:cNvPr id="22" name="TextBox 21"/>
          <p:cNvSpPr txBox="1"/>
          <p:nvPr/>
        </p:nvSpPr>
        <p:spPr>
          <a:xfrm>
            <a:off x="4419600" y="3429000"/>
            <a:ext cx="457200" cy="461665"/>
          </a:xfrm>
          <a:prstGeom prst="rect">
            <a:avLst/>
          </a:prstGeom>
          <a:noFill/>
        </p:spPr>
        <p:txBody>
          <a:bodyPr wrap="square" rtlCol="0">
            <a:spAutoFit/>
          </a:bodyPr>
          <a:lstStyle/>
          <a:p>
            <a:r>
              <a:rPr lang="en-US" sz="2400" b="1" dirty="0" smtClean="0"/>
              <a:t>1</a:t>
            </a:r>
            <a:endParaRPr lang="en-US" sz="2400" b="1" dirty="0"/>
          </a:p>
        </p:txBody>
      </p:sp>
      <p:sp>
        <p:nvSpPr>
          <p:cNvPr id="23" name="TextBox 22"/>
          <p:cNvSpPr txBox="1"/>
          <p:nvPr/>
        </p:nvSpPr>
        <p:spPr>
          <a:xfrm>
            <a:off x="7391400" y="3429000"/>
            <a:ext cx="457200" cy="400110"/>
          </a:xfrm>
          <a:prstGeom prst="rect">
            <a:avLst/>
          </a:prstGeom>
          <a:noFill/>
        </p:spPr>
        <p:txBody>
          <a:bodyPr wrap="square" rtlCol="0">
            <a:spAutoFit/>
          </a:bodyPr>
          <a:lstStyle/>
          <a:p>
            <a:r>
              <a:rPr lang="en-US" sz="2000" b="1" dirty="0" smtClean="0"/>
              <a:t>2</a:t>
            </a:r>
            <a:endParaRPr lang="en-US" sz="2000" b="1" dirty="0"/>
          </a:p>
        </p:txBody>
      </p:sp>
      <p:sp>
        <p:nvSpPr>
          <p:cNvPr id="24" name="TextBox 23"/>
          <p:cNvSpPr txBox="1"/>
          <p:nvPr/>
        </p:nvSpPr>
        <p:spPr>
          <a:xfrm>
            <a:off x="4267200" y="5867400"/>
            <a:ext cx="990600" cy="400110"/>
          </a:xfrm>
          <a:prstGeom prst="rect">
            <a:avLst/>
          </a:prstGeom>
          <a:noFill/>
        </p:spPr>
        <p:txBody>
          <a:bodyPr wrap="square" rtlCol="0">
            <a:spAutoFit/>
          </a:bodyPr>
          <a:lstStyle/>
          <a:p>
            <a:r>
              <a:rPr lang="en-US" sz="2000" b="1" dirty="0" smtClean="0"/>
              <a:t>3</a:t>
            </a:r>
            <a:endParaRPr lang="en-US" sz="2000" b="1" dirty="0"/>
          </a:p>
        </p:txBody>
      </p:sp>
      <p:sp>
        <p:nvSpPr>
          <p:cNvPr id="25" name="TextBox 24"/>
          <p:cNvSpPr txBox="1"/>
          <p:nvPr/>
        </p:nvSpPr>
        <p:spPr>
          <a:xfrm>
            <a:off x="7391400" y="5715000"/>
            <a:ext cx="609600" cy="461665"/>
          </a:xfrm>
          <a:prstGeom prst="rect">
            <a:avLst/>
          </a:prstGeom>
          <a:noFill/>
        </p:spPr>
        <p:txBody>
          <a:bodyPr wrap="square" rtlCol="0">
            <a:spAutoFit/>
          </a:bodyPr>
          <a:lstStyle/>
          <a:p>
            <a:r>
              <a:rPr lang="en-US" sz="2400" b="1" dirty="0" smtClean="0"/>
              <a:t>4</a:t>
            </a:r>
            <a:endParaRPr lang="en-US" sz="2400" b="1" dirty="0"/>
          </a:p>
        </p:txBody>
      </p:sp>
    </p:spTree>
    <p:extLst>
      <p:ext uri="{BB962C8B-B14F-4D97-AF65-F5344CB8AC3E}">
        <p14:creationId xmlns:p14="http://schemas.microsoft.com/office/powerpoint/2010/main" val="13323484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1"/>
            <a:ext cx="9144000" cy="68579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Bài 6. ĐỘT BIẾN SỐ L</a:t>
            </a:r>
            <a:r>
              <a:rPr lang="vi-VN"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ƯỢNG</a:t>
            </a:r>
            <a:r>
              <a:rPr lang="en-US"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NHIỄM SẮC THỂ</a:t>
            </a:r>
            <a:endParaRPr lang="en-US" sz="32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
        <p:nvSpPr>
          <p:cNvPr id="3" name="Rectangle 2"/>
          <p:cNvSpPr/>
          <p:nvPr/>
        </p:nvSpPr>
        <p:spPr>
          <a:xfrm>
            <a:off x="40503" y="609600"/>
            <a:ext cx="3177473" cy="523220"/>
          </a:xfrm>
          <a:prstGeom prst="rect">
            <a:avLst/>
          </a:prstGeom>
        </p:spPr>
        <p:txBody>
          <a:bodyPr wrap="none">
            <a:spAutoFit/>
          </a:bodyPr>
          <a:lstStyle/>
          <a:p>
            <a:pPr algn="ctr"/>
            <a:r>
              <a:rPr lang="en-US" sz="2800" b="1" smtClean="0">
                <a:solidFill>
                  <a:srgbClr val="0070C0"/>
                </a:solidFill>
                <a:latin typeface="Arial"/>
                <a:cs typeface="Arial" panose="020B0604020202020204" pitchFamily="34" charset="0"/>
              </a:rPr>
              <a:t>II. </a:t>
            </a:r>
            <a:r>
              <a:rPr lang="en-US" sz="2800" b="1">
                <a:solidFill>
                  <a:srgbClr val="0070C0"/>
                </a:solidFill>
                <a:latin typeface="Arial"/>
                <a:cs typeface="Arial" panose="020B0604020202020204" pitchFamily="34" charset="0"/>
              </a:rPr>
              <a:t>Đột biến </a:t>
            </a:r>
            <a:r>
              <a:rPr lang="vi-VN" sz="2800" b="1">
                <a:solidFill>
                  <a:srgbClr val="0070C0"/>
                </a:solidFill>
                <a:cs typeface="Arial" panose="020B0604020202020204" pitchFamily="34" charset="0"/>
              </a:rPr>
              <a:t>đa</a:t>
            </a:r>
            <a:r>
              <a:rPr lang="en-US" sz="2800" b="1" smtClean="0">
                <a:solidFill>
                  <a:srgbClr val="0070C0"/>
                </a:solidFill>
                <a:latin typeface="Arial"/>
                <a:cs typeface="Arial" panose="020B0604020202020204" pitchFamily="34" charset="0"/>
              </a:rPr>
              <a:t> </a:t>
            </a:r>
            <a:r>
              <a:rPr lang="en-US" sz="2800" b="1">
                <a:solidFill>
                  <a:srgbClr val="0070C0"/>
                </a:solidFill>
                <a:latin typeface="Arial"/>
                <a:cs typeface="Arial" panose="020B0604020202020204" pitchFamily="34" charset="0"/>
              </a:rPr>
              <a:t>bội</a:t>
            </a:r>
          </a:p>
        </p:txBody>
      </p:sp>
      <p:sp>
        <p:nvSpPr>
          <p:cNvPr id="4" name="Text Box 134"/>
          <p:cNvSpPr txBox="1">
            <a:spLocks noChangeArrowheads="1"/>
          </p:cNvSpPr>
          <p:nvPr/>
        </p:nvSpPr>
        <p:spPr bwMode="auto">
          <a:xfrm>
            <a:off x="365940" y="1076980"/>
            <a:ext cx="80922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1">
                <a:solidFill>
                  <a:prstClr val="black"/>
                </a:solidFill>
                <a:latin typeface="Times New Roman" panose="02020603050405020304" pitchFamily="18" charset="0"/>
                <a:cs typeface="Times New Roman" panose="02020603050405020304" pitchFamily="18" charset="0"/>
              </a:rPr>
              <a:t>1. Khái niệm và </a:t>
            </a:r>
            <a:r>
              <a:rPr lang="en-US" altLang="en-US" sz="2800" b="1" smtClean="0">
                <a:solidFill>
                  <a:prstClr val="black"/>
                </a:solidFill>
                <a:latin typeface="Times New Roman" panose="02020603050405020304" pitchFamily="18" charset="0"/>
                <a:cs typeface="Times New Roman" panose="02020603050405020304" pitchFamily="18" charset="0"/>
              </a:rPr>
              <a:t>c</a:t>
            </a:r>
            <a:r>
              <a:rPr lang="vi-VN" altLang="en-US" sz="2800" b="1" smtClean="0">
                <a:solidFill>
                  <a:prstClr val="black"/>
                </a:solidFill>
                <a:latin typeface="Times New Roman" panose="02020603050405020304" pitchFamily="18" charset="0"/>
                <a:cs typeface="Times New Roman" panose="02020603050405020304" pitchFamily="18" charset="0"/>
              </a:rPr>
              <a:t>ơ</a:t>
            </a:r>
            <a:r>
              <a:rPr lang="en-US" altLang="en-US" sz="2800" b="1">
                <a:solidFill>
                  <a:prstClr val="black"/>
                </a:solidFill>
                <a:latin typeface="Times New Roman" panose="02020603050405020304" pitchFamily="18" charset="0"/>
                <a:cs typeface="Times New Roman" panose="02020603050405020304" pitchFamily="18" charset="0"/>
              </a:rPr>
              <a:t> chế phát sinh thể </a:t>
            </a:r>
            <a:r>
              <a:rPr lang="en-US" altLang="en-US" sz="2800" b="1" smtClean="0">
                <a:solidFill>
                  <a:prstClr val="black"/>
                </a:solidFill>
                <a:latin typeface="Times New Roman" panose="02020603050405020304" pitchFamily="18" charset="0"/>
                <a:cs typeface="Times New Roman" panose="02020603050405020304" pitchFamily="18" charset="0"/>
              </a:rPr>
              <a:t>tự </a:t>
            </a:r>
            <a:r>
              <a:rPr lang="vi-VN" altLang="en-US" sz="2800" b="1" smtClean="0">
                <a:solidFill>
                  <a:prstClr val="black"/>
                </a:solidFill>
                <a:latin typeface="Times New Roman" panose="02020603050405020304" pitchFamily="18" charset="0"/>
                <a:cs typeface="Times New Roman" panose="02020603050405020304" pitchFamily="18" charset="0"/>
              </a:rPr>
              <a:t>đa</a:t>
            </a:r>
            <a:r>
              <a:rPr lang="en-US" altLang="en-US" sz="2800" b="1">
                <a:solidFill>
                  <a:prstClr val="black"/>
                </a:solidFill>
                <a:latin typeface="Times New Roman" panose="02020603050405020304" pitchFamily="18" charset="0"/>
                <a:cs typeface="Times New Roman" panose="02020603050405020304" pitchFamily="18" charset="0"/>
              </a:rPr>
              <a:t> bội</a:t>
            </a:r>
          </a:p>
        </p:txBody>
      </p:sp>
      <p:sp>
        <p:nvSpPr>
          <p:cNvPr id="5" name="Rectangle 4"/>
          <p:cNvSpPr/>
          <p:nvPr/>
        </p:nvSpPr>
        <p:spPr>
          <a:xfrm>
            <a:off x="914400" y="1600200"/>
            <a:ext cx="1829347" cy="461665"/>
          </a:xfrm>
          <a:prstGeom prst="rect">
            <a:avLst/>
          </a:prstGeom>
        </p:spPr>
        <p:txBody>
          <a:bodyPr wrap="none">
            <a:spAutoFit/>
          </a:bodyPr>
          <a:lstStyle/>
          <a:p>
            <a:r>
              <a:rPr lang="en-US" sz="2400" u="sng" smtClean="0">
                <a:latin typeface="Arial" panose="020B0604020202020204" pitchFamily="34" charset="0"/>
                <a:cs typeface="Arial" panose="020B0604020202020204" pitchFamily="34" charset="0"/>
              </a:rPr>
              <a:t>a)Khái niệm</a:t>
            </a:r>
            <a:endParaRPr lang="en-US" sz="2400" u="sng">
              <a:latin typeface="Arial" panose="020B0604020202020204" pitchFamily="34" charset="0"/>
              <a:cs typeface="Arial" panose="020B0604020202020204" pitchFamily="34" charset="0"/>
            </a:endParaRPr>
          </a:p>
        </p:txBody>
      </p:sp>
      <p:sp>
        <p:nvSpPr>
          <p:cNvPr id="6" name="Rectangle 5"/>
          <p:cNvSpPr/>
          <p:nvPr/>
        </p:nvSpPr>
        <p:spPr>
          <a:xfrm>
            <a:off x="365940" y="2140803"/>
            <a:ext cx="8397060" cy="830997"/>
          </a:xfrm>
          <a:prstGeom prst="rect">
            <a:avLst/>
          </a:prstGeom>
        </p:spPr>
        <p:txBody>
          <a:bodyPr wrap="square">
            <a:spAutoFit/>
          </a:bodyPr>
          <a:lstStyle/>
          <a:p>
            <a:r>
              <a:rPr lang="en-US" sz="2400" dirty="0" smtClean="0"/>
              <a:t>	</a:t>
            </a:r>
            <a:r>
              <a:rPr lang="vi-VN" sz="2400" dirty="0" smtClean="0"/>
              <a:t>Là dạng đột biến làm tăng 1 số nguyên lần bộ NST đơn bội của</a:t>
            </a:r>
            <a:r>
              <a:rPr lang="en-US" sz="2400" smtClean="0"/>
              <a:t> 1</a:t>
            </a:r>
            <a:r>
              <a:rPr lang="vi-VN" sz="2400" smtClean="0"/>
              <a:t> loài và lớn hơn 2n ( 3n, 4n, 5n, 6n...).</a:t>
            </a:r>
            <a:endParaRPr lang="vi-VN" sz="2400"/>
          </a:p>
        </p:txBody>
      </p:sp>
      <p:sp>
        <p:nvSpPr>
          <p:cNvPr id="7" name="Rectangle 6"/>
          <p:cNvSpPr/>
          <p:nvPr/>
        </p:nvSpPr>
        <p:spPr>
          <a:xfrm>
            <a:off x="950794" y="3059668"/>
            <a:ext cx="2800767" cy="461665"/>
          </a:xfrm>
          <a:prstGeom prst="rect">
            <a:avLst/>
          </a:prstGeom>
        </p:spPr>
        <p:txBody>
          <a:bodyPr wrap="none">
            <a:spAutoFit/>
          </a:bodyPr>
          <a:lstStyle/>
          <a:p>
            <a:r>
              <a:rPr lang="vi-VN" sz="2400" u="sng" smtClean="0"/>
              <a:t>b)Cơ chế phát sinh</a:t>
            </a:r>
            <a:endParaRPr lang="en-US" sz="2400" u="sng"/>
          </a:p>
        </p:txBody>
      </p:sp>
    </p:spTree>
    <p:extLst>
      <p:ext uri="{BB962C8B-B14F-4D97-AF65-F5344CB8AC3E}">
        <p14:creationId xmlns:p14="http://schemas.microsoft.com/office/powerpoint/2010/main" val="133234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Oval 2"/>
          <p:cNvSpPr>
            <a:spLocks noChangeArrowheads="1"/>
          </p:cNvSpPr>
          <p:nvPr/>
        </p:nvSpPr>
        <p:spPr bwMode="auto">
          <a:xfrm rot="5400000">
            <a:off x="2828925" y="2809875"/>
            <a:ext cx="533400" cy="762000"/>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7171" name="Oval 3"/>
          <p:cNvSpPr>
            <a:spLocks noChangeArrowheads="1"/>
          </p:cNvSpPr>
          <p:nvPr/>
        </p:nvSpPr>
        <p:spPr bwMode="auto">
          <a:xfrm rot="5400000">
            <a:off x="952500" y="2166938"/>
            <a:ext cx="533400" cy="762000"/>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r>
              <a:rPr lang="en-US" altLang="en-US" sz="2000" b="1" smtClean="0">
                <a:solidFill>
                  <a:srgbClr val="0000FF"/>
                </a:solidFill>
                <a:latin typeface="Times New Roman" pitchFamily="18" charset="0"/>
              </a:rPr>
              <a:t>AA</a:t>
            </a:r>
            <a:endParaRPr lang="en-US" altLang="en-US" sz="2000" b="1">
              <a:solidFill>
                <a:srgbClr val="0000FF"/>
              </a:solidFill>
              <a:latin typeface="Times New Roman" pitchFamily="18" charset="0"/>
            </a:endParaRPr>
          </a:p>
        </p:txBody>
      </p:sp>
      <p:grpSp>
        <p:nvGrpSpPr>
          <p:cNvPr id="2" name="Group 5"/>
          <p:cNvGrpSpPr>
            <a:grpSpLocks/>
          </p:cNvGrpSpPr>
          <p:nvPr/>
        </p:nvGrpSpPr>
        <p:grpSpPr bwMode="auto">
          <a:xfrm>
            <a:off x="8429625" y="2371725"/>
            <a:ext cx="182563" cy="365125"/>
            <a:chOff x="1449" y="2706"/>
            <a:chExt cx="115" cy="230"/>
          </a:xfrm>
        </p:grpSpPr>
        <p:sp>
          <p:nvSpPr>
            <p:cNvPr id="7174" name="Oval 6"/>
            <p:cNvSpPr>
              <a:spLocks noChangeArrowheads="1"/>
            </p:cNvSpPr>
            <p:nvPr/>
          </p:nvSpPr>
          <p:spPr bwMode="auto">
            <a:xfrm>
              <a:off x="1449" y="2706"/>
              <a:ext cx="115" cy="103"/>
            </a:xfrm>
            <a:prstGeom prst="ellipse">
              <a:avLst/>
            </a:prstGeom>
            <a:solidFill>
              <a:schemeClr val="bg1"/>
            </a:solidFill>
            <a:ln w="2857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7175" name="Line 7"/>
            <p:cNvSpPr>
              <a:spLocks noChangeShapeType="1"/>
            </p:cNvSpPr>
            <p:nvPr/>
          </p:nvSpPr>
          <p:spPr bwMode="auto">
            <a:xfrm>
              <a:off x="1506" y="2808"/>
              <a:ext cx="0" cy="128"/>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7176" name="Line 8"/>
            <p:cNvSpPr>
              <a:spLocks noChangeShapeType="1"/>
            </p:cNvSpPr>
            <p:nvPr/>
          </p:nvSpPr>
          <p:spPr bwMode="auto">
            <a:xfrm>
              <a:off x="1458" y="2853"/>
              <a:ext cx="96"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grpSp>
      <p:sp>
        <p:nvSpPr>
          <p:cNvPr id="7177" name="Text Box 9"/>
          <p:cNvSpPr txBox="1">
            <a:spLocks noChangeArrowheads="1"/>
          </p:cNvSpPr>
          <p:nvPr/>
        </p:nvSpPr>
        <p:spPr bwMode="auto">
          <a:xfrm>
            <a:off x="57150" y="2341563"/>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P</a:t>
            </a:r>
          </a:p>
        </p:txBody>
      </p:sp>
      <p:grpSp>
        <p:nvGrpSpPr>
          <p:cNvPr id="3" name="Group 10"/>
          <p:cNvGrpSpPr>
            <a:grpSpLocks/>
          </p:cNvGrpSpPr>
          <p:nvPr/>
        </p:nvGrpSpPr>
        <p:grpSpPr bwMode="auto">
          <a:xfrm>
            <a:off x="457200" y="2357438"/>
            <a:ext cx="290513" cy="320675"/>
            <a:chOff x="144" y="3369"/>
            <a:chExt cx="183" cy="202"/>
          </a:xfrm>
        </p:grpSpPr>
        <p:sp>
          <p:nvSpPr>
            <p:cNvPr id="7179" name="Oval 11"/>
            <p:cNvSpPr>
              <a:spLocks noChangeArrowheads="1"/>
            </p:cNvSpPr>
            <p:nvPr/>
          </p:nvSpPr>
          <p:spPr bwMode="auto">
            <a:xfrm>
              <a:off x="144" y="3456"/>
              <a:ext cx="115" cy="115"/>
            </a:xfrm>
            <a:prstGeom prst="ellipse">
              <a:avLst/>
            </a:prstGeom>
            <a:solidFill>
              <a:schemeClr val="bg1"/>
            </a:solidFill>
            <a:ln w="2857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7180" name="Line 12"/>
            <p:cNvSpPr>
              <a:spLocks noChangeShapeType="1"/>
            </p:cNvSpPr>
            <p:nvPr/>
          </p:nvSpPr>
          <p:spPr bwMode="auto">
            <a:xfrm flipV="1">
              <a:off x="240" y="3369"/>
              <a:ext cx="87" cy="96"/>
            </a:xfrm>
            <a:prstGeom prst="line">
              <a:avLst/>
            </a:prstGeom>
            <a:noFill/>
            <a:ln w="28575">
              <a:solidFill>
                <a:srgbClr val="0000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grpSp>
      <p:sp>
        <p:nvSpPr>
          <p:cNvPr id="7181" name="Text Box 13"/>
          <p:cNvSpPr txBox="1">
            <a:spLocks noChangeArrowheads="1"/>
          </p:cNvSpPr>
          <p:nvPr/>
        </p:nvSpPr>
        <p:spPr bwMode="auto">
          <a:xfrm>
            <a:off x="962025" y="2781300"/>
            <a:ext cx="533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2n</a:t>
            </a:r>
          </a:p>
        </p:txBody>
      </p:sp>
      <p:sp>
        <p:nvSpPr>
          <p:cNvPr id="7190" name="Oval 22"/>
          <p:cNvSpPr>
            <a:spLocks noChangeArrowheads="1"/>
          </p:cNvSpPr>
          <p:nvPr/>
        </p:nvSpPr>
        <p:spPr bwMode="auto">
          <a:xfrm rot="5400000">
            <a:off x="4245769" y="1431132"/>
            <a:ext cx="533400" cy="1033462"/>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r>
              <a:rPr lang="en-US" altLang="en-US" sz="2000" b="1" dirty="0" smtClean="0">
                <a:solidFill>
                  <a:srgbClr val="0000FF"/>
                </a:solidFill>
                <a:latin typeface="Times New Roman" pitchFamily="18" charset="0"/>
              </a:rPr>
              <a:t>AAA</a:t>
            </a:r>
            <a:endParaRPr lang="en-US" altLang="en-US" sz="2000" b="1" dirty="0">
              <a:solidFill>
                <a:srgbClr val="0000FF"/>
              </a:solidFill>
              <a:latin typeface="Times New Roman" pitchFamily="18" charset="0"/>
            </a:endParaRPr>
          </a:p>
        </p:txBody>
      </p:sp>
      <p:sp>
        <p:nvSpPr>
          <p:cNvPr id="7191" name="Oval 23"/>
          <p:cNvSpPr>
            <a:spLocks noChangeArrowheads="1"/>
          </p:cNvSpPr>
          <p:nvPr/>
        </p:nvSpPr>
        <p:spPr bwMode="auto">
          <a:xfrm rot="5400000">
            <a:off x="5715000" y="2795588"/>
            <a:ext cx="533400" cy="762000"/>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r>
              <a:rPr lang="en-US" altLang="en-US" sz="2000" b="1" dirty="0" smtClean="0">
                <a:solidFill>
                  <a:srgbClr val="0000FF"/>
                </a:solidFill>
                <a:latin typeface="Times New Roman" pitchFamily="18" charset="0"/>
              </a:rPr>
              <a:t>a</a:t>
            </a:r>
            <a:endParaRPr lang="en-US" altLang="en-US" sz="2000" b="1" dirty="0">
              <a:solidFill>
                <a:srgbClr val="0000FF"/>
              </a:solidFill>
              <a:latin typeface="Times New Roman" pitchFamily="18" charset="0"/>
            </a:endParaRPr>
          </a:p>
        </p:txBody>
      </p:sp>
      <p:sp>
        <p:nvSpPr>
          <p:cNvPr id="7192" name="Oval 24"/>
          <p:cNvSpPr>
            <a:spLocks noChangeArrowheads="1"/>
          </p:cNvSpPr>
          <p:nvPr/>
        </p:nvSpPr>
        <p:spPr bwMode="auto">
          <a:xfrm rot="5400000">
            <a:off x="5719763" y="1562100"/>
            <a:ext cx="533400" cy="762000"/>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r>
              <a:rPr lang="en-US" altLang="en-US" sz="2000" b="1" dirty="0" smtClean="0">
                <a:solidFill>
                  <a:srgbClr val="0000FF"/>
                </a:solidFill>
                <a:latin typeface="Times New Roman" pitchFamily="18" charset="0"/>
              </a:rPr>
              <a:t>A</a:t>
            </a:r>
            <a:endParaRPr lang="en-US" altLang="en-US" sz="2000" b="1" dirty="0">
              <a:solidFill>
                <a:srgbClr val="0000FF"/>
              </a:solidFill>
              <a:latin typeface="Times New Roman" pitchFamily="18" charset="0"/>
            </a:endParaRPr>
          </a:p>
        </p:txBody>
      </p:sp>
      <p:sp>
        <p:nvSpPr>
          <p:cNvPr id="7199" name="Oval 31"/>
          <p:cNvSpPr>
            <a:spLocks noChangeArrowheads="1"/>
          </p:cNvSpPr>
          <p:nvPr/>
        </p:nvSpPr>
        <p:spPr bwMode="auto">
          <a:xfrm rot="5400000">
            <a:off x="4263232" y="2674143"/>
            <a:ext cx="533400" cy="1033463"/>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r>
              <a:rPr lang="en-US" altLang="en-US" sz="2000" b="1" dirty="0">
                <a:solidFill>
                  <a:srgbClr val="0000FF"/>
                </a:solidFill>
                <a:latin typeface="Times New Roman" pitchFamily="18" charset="0"/>
              </a:rPr>
              <a:t>a</a:t>
            </a:r>
          </a:p>
        </p:txBody>
      </p:sp>
      <p:sp>
        <p:nvSpPr>
          <p:cNvPr id="7205" name="Line 37"/>
          <p:cNvSpPr>
            <a:spLocks noChangeShapeType="1"/>
          </p:cNvSpPr>
          <p:nvPr/>
        </p:nvSpPr>
        <p:spPr bwMode="auto">
          <a:xfrm>
            <a:off x="1600200" y="2552700"/>
            <a:ext cx="762000" cy="0"/>
          </a:xfrm>
          <a:prstGeom prst="line">
            <a:avLst/>
          </a:prstGeom>
          <a:noFill/>
          <a:ln w="19050">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7206" name="Oval 38"/>
          <p:cNvSpPr>
            <a:spLocks noChangeArrowheads="1"/>
          </p:cNvSpPr>
          <p:nvPr/>
        </p:nvSpPr>
        <p:spPr bwMode="auto">
          <a:xfrm rot="5400000">
            <a:off x="2814638" y="1590675"/>
            <a:ext cx="533400" cy="762000"/>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r>
              <a:rPr lang="en-US" altLang="en-US" sz="2000" b="1" smtClean="0">
                <a:solidFill>
                  <a:srgbClr val="0000FF"/>
                </a:solidFill>
                <a:latin typeface="Times New Roman" pitchFamily="18" charset="0"/>
              </a:rPr>
              <a:t>AA</a:t>
            </a:r>
            <a:endParaRPr lang="en-US" altLang="en-US" sz="2000" b="1">
              <a:solidFill>
                <a:srgbClr val="0000FF"/>
              </a:solidFill>
              <a:latin typeface="Times New Roman" pitchFamily="18" charset="0"/>
            </a:endParaRPr>
          </a:p>
        </p:txBody>
      </p:sp>
      <p:sp>
        <p:nvSpPr>
          <p:cNvPr id="7207" name="Text Box 39"/>
          <p:cNvSpPr txBox="1">
            <a:spLocks noChangeArrowheads="1"/>
          </p:cNvSpPr>
          <p:nvPr/>
        </p:nvSpPr>
        <p:spPr bwMode="auto">
          <a:xfrm>
            <a:off x="8705850" y="2343150"/>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P</a:t>
            </a:r>
          </a:p>
        </p:txBody>
      </p:sp>
      <p:sp>
        <p:nvSpPr>
          <p:cNvPr id="7208" name="Oval 40"/>
          <p:cNvSpPr>
            <a:spLocks noChangeArrowheads="1"/>
          </p:cNvSpPr>
          <p:nvPr/>
        </p:nvSpPr>
        <p:spPr bwMode="auto">
          <a:xfrm rot="5400000">
            <a:off x="7600950" y="2152650"/>
            <a:ext cx="533400" cy="762000"/>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r>
              <a:rPr lang="en-US" altLang="en-US" sz="2000" b="1" dirty="0" err="1" smtClean="0">
                <a:solidFill>
                  <a:srgbClr val="0000FF"/>
                </a:solidFill>
                <a:latin typeface="Times New Roman" pitchFamily="18" charset="0"/>
              </a:rPr>
              <a:t>Aa</a:t>
            </a:r>
            <a:endParaRPr lang="en-US" altLang="en-US" sz="2000" b="1" dirty="0">
              <a:solidFill>
                <a:srgbClr val="0000FF"/>
              </a:solidFill>
              <a:latin typeface="Times New Roman" pitchFamily="18" charset="0"/>
            </a:endParaRPr>
          </a:p>
        </p:txBody>
      </p:sp>
      <p:sp>
        <p:nvSpPr>
          <p:cNvPr id="7209" name="Line 41"/>
          <p:cNvSpPr>
            <a:spLocks noChangeShapeType="1"/>
          </p:cNvSpPr>
          <p:nvPr/>
        </p:nvSpPr>
        <p:spPr bwMode="auto">
          <a:xfrm>
            <a:off x="2381250" y="1966913"/>
            <a:ext cx="0" cy="1216025"/>
          </a:xfrm>
          <a:prstGeom prst="line">
            <a:avLst/>
          </a:prstGeom>
          <a:noFill/>
          <a:ln w="19050">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7210" name="Line 42"/>
          <p:cNvSpPr>
            <a:spLocks noChangeShapeType="1"/>
          </p:cNvSpPr>
          <p:nvPr/>
        </p:nvSpPr>
        <p:spPr bwMode="auto">
          <a:xfrm>
            <a:off x="2390775" y="1962150"/>
            <a:ext cx="304800" cy="0"/>
          </a:xfrm>
          <a:prstGeom prst="line">
            <a:avLst/>
          </a:prstGeom>
          <a:noFill/>
          <a:ln w="19050">
            <a:solidFill>
              <a:srgbClr val="80008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7211" name="Line 43"/>
          <p:cNvSpPr>
            <a:spLocks noChangeShapeType="1"/>
          </p:cNvSpPr>
          <p:nvPr/>
        </p:nvSpPr>
        <p:spPr bwMode="auto">
          <a:xfrm>
            <a:off x="2390775" y="3181350"/>
            <a:ext cx="304800" cy="0"/>
          </a:xfrm>
          <a:prstGeom prst="line">
            <a:avLst/>
          </a:prstGeom>
          <a:noFill/>
          <a:ln w="19050">
            <a:solidFill>
              <a:srgbClr val="80008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7212" name="Line 44"/>
          <p:cNvSpPr>
            <a:spLocks noChangeShapeType="1"/>
          </p:cNvSpPr>
          <p:nvPr/>
        </p:nvSpPr>
        <p:spPr bwMode="auto">
          <a:xfrm>
            <a:off x="6705600" y="2543175"/>
            <a:ext cx="762000" cy="0"/>
          </a:xfrm>
          <a:prstGeom prst="line">
            <a:avLst/>
          </a:prstGeom>
          <a:noFill/>
          <a:ln w="19050">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7213" name="Line 45"/>
          <p:cNvSpPr>
            <a:spLocks noChangeShapeType="1"/>
          </p:cNvSpPr>
          <p:nvPr/>
        </p:nvSpPr>
        <p:spPr bwMode="auto">
          <a:xfrm>
            <a:off x="6705600" y="1933575"/>
            <a:ext cx="0" cy="1216025"/>
          </a:xfrm>
          <a:prstGeom prst="line">
            <a:avLst/>
          </a:prstGeom>
          <a:noFill/>
          <a:ln w="19050">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7214" name="Line 46"/>
          <p:cNvSpPr>
            <a:spLocks noChangeShapeType="1"/>
          </p:cNvSpPr>
          <p:nvPr/>
        </p:nvSpPr>
        <p:spPr bwMode="auto">
          <a:xfrm flipH="1">
            <a:off x="6396038" y="1933575"/>
            <a:ext cx="304800" cy="0"/>
          </a:xfrm>
          <a:prstGeom prst="line">
            <a:avLst/>
          </a:prstGeom>
          <a:noFill/>
          <a:ln w="19050">
            <a:solidFill>
              <a:srgbClr val="80008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7215" name="Line 47"/>
          <p:cNvSpPr>
            <a:spLocks noChangeShapeType="1"/>
          </p:cNvSpPr>
          <p:nvPr/>
        </p:nvSpPr>
        <p:spPr bwMode="auto">
          <a:xfrm flipH="1">
            <a:off x="6396038" y="3152775"/>
            <a:ext cx="304800" cy="0"/>
          </a:xfrm>
          <a:prstGeom prst="line">
            <a:avLst/>
          </a:prstGeom>
          <a:noFill/>
          <a:ln w="19050">
            <a:solidFill>
              <a:srgbClr val="80008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7216" name="Line 48"/>
          <p:cNvSpPr>
            <a:spLocks noChangeShapeType="1"/>
          </p:cNvSpPr>
          <p:nvPr/>
        </p:nvSpPr>
        <p:spPr bwMode="auto">
          <a:xfrm>
            <a:off x="3462338" y="1952625"/>
            <a:ext cx="533400" cy="0"/>
          </a:xfrm>
          <a:prstGeom prst="line">
            <a:avLst/>
          </a:prstGeom>
          <a:noFill/>
          <a:ln w="19050">
            <a:solidFill>
              <a:srgbClr val="80008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7217" name="Line 49"/>
          <p:cNvSpPr>
            <a:spLocks noChangeShapeType="1"/>
          </p:cNvSpPr>
          <p:nvPr/>
        </p:nvSpPr>
        <p:spPr bwMode="auto">
          <a:xfrm>
            <a:off x="3476625" y="3200400"/>
            <a:ext cx="533400" cy="0"/>
          </a:xfrm>
          <a:prstGeom prst="line">
            <a:avLst/>
          </a:prstGeom>
          <a:noFill/>
          <a:ln w="19050">
            <a:solidFill>
              <a:srgbClr val="80008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7218" name="Line 50"/>
          <p:cNvSpPr>
            <a:spLocks noChangeShapeType="1"/>
          </p:cNvSpPr>
          <p:nvPr/>
        </p:nvSpPr>
        <p:spPr bwMode="auto">
          <a:xfrm flipH="1">
            <a:off x="5057775" y="1933575"/>
            <a:ext cx="533400" cy="0"/>
          </a:xfrm>
          <a:prstGeom prst="line">
            <a:avLst/>
          </a:prstGeom>
          <a:noFill/>
          <a:ln w="19050">
            <a:solidFill>
              <a:srgbClr val="80008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7219" name="Line 51"/>
          <p:cNvSpPr>
            <a:spLocks noChangeShapeType="1"/>
          </p:cNvSpPr>
          <p:nvPr/>
        </p:nvSpPr>
        <p:spPr bwMode="auto">
          <a:xfrm flipH="1">
            <a:off x="5057775" y="3181350"/>
            <a:ext cx="533400" cy="0"/>
          </a:xfrm>
          <a:prstGeom prst="line">
            <a:avLst/>
          </a:prstGeom>
          <a:noFill/>
          <a:ln w="19050">
            <a:solidFill>
              <a:srgbClr val="80008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7220" name="Text Box 52"/>
          <p:cNvSpPr txBox="1">
            <a:spLocks noChangeArrowheads="1"/>
          </p:cNvSpPr>
          <p:nvPr/>
        </p:nvSpPr>
        <p:spPr bwMode="auto">
          <a:xfrm>
            <a:off x="7620000" y="2786063"/>
            <a:ext cx="533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2n</a:t>
            </a:r>
          </a:p>
        </p:txBody>
      </p:sp>
      <p:sp>
        <p:nvSpPr>
          <p:cNvPr id="7221" name="Text Box 53"/>
          <p:cNvSpPr txBox="1">
            <a:spLocks noChangeArrowheads="1"/>
          </p:cNvSpPr>
          <p:nvPr/>
        </p:nvSpPr>
        <p:spPr bwMode="auto">
          <a:xfrm>
            <a:off x="2819400" y="2190750"/>
            <a:ext cx="533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2n</a:t>
            </a:r>
          </a:p>
        </p:txBody>
      </p:sp>
      <p:sp>
        <p:nvSpPr>
          <p:cNvPr id="7222" name="Text Box 54"/>
          <p:cNvSpPr txBox="1">
            <a:spLocks noChangeArrowheads="1"/>
          </p:cNvSpPr>
          <p:nvPr/>
        </p:nvSpPr>
        <p:spPr bwMode="auto">
          <a:xfrm>
            <a:off x="4267200" y="2162175"/>
            <a:ext cx="533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3n</a:t>
            </a:r>
          </a:p>
        </p:txBody>
      </p:sp>
      <p:sp>
        <p:nvSpPr>
          <p:cNvPr id="7223" name="Text Box 55"/>
          <p:cNvSpPr txBox="1">
            <a:spLocks noChangeArrowheads="1"/>
          </p:cNvSpPr>
          <p:nvPr/>
        </p:nvSpPr>
        <p:spPr bwMode="auto">
          <a:xfrm>
            <a:off x="5824538" y="2117725"/>
            <a:ext cx="38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n</a:t>
            </a:r>
          </a:p>
        </p:txBody>
      </p:sp>
      <p:sp>
        <p:nvSpPr>
          <p:cNvPr id="7224" name="Text Box 56"/>
          <p:cNvSpPr txBox="1">
            <a:spLocks noChangeArrowheads="1"/>
          </p:cNvSpPr>
          <p:nvPr/>
        </p:nvSpPr>
        <p:spPr bwMode="auto">
          <a:xfrm>
            <a:off x="5834063" y="3348038"/>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dirty="0">
                <a:solidFill>
                  <a:srgbClr val="0000FF"/>
                </a:solidFill>
                <a:latin typeface="Times New Roman" pitchFamily="18" charset="0"/>
              </a:rPr>
              <a:t>n</a:t>
            </a:r>
          </a:p>
        </p:txBody>
      </p:sp>
      <p:sp>
        <p:nvSpPr>
          <p:cNvPr id="7226" name="Text Box 58"/>
          <p:cNvSpPr txBox="1">
            <a:spLocks noChangeArrowheads="1"/>
          </p:cNvSpPr>
          <p:nvPr/>
        </p:nvSpPr>
        <p:spPr bwMode="auto">
          <a:xfrm>
            <a:off x="4262438" y="2157413"/>
            <a:ext cx="533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3n</a:t>
            </a:r>
          </a:p>
        </p:txBody>
      </p:sp>
      <p:sp>
        <p:nvSpPr>
          <p:cNvPr id="7231" name="Oval 63"/>
          <p:cNvSpPr>
            <a:spLocks noChangeArrowheads="1"/>
          </p:cNvSpPr>
          <p:nvPr/>
        </p:nvSpPr>
        <p:spPr bwMode="auto">
          <a:xfrm rot="5400000">
            <a:off x="971550" y="3800475"/>
            <a:ext cx="533400" cy="762000"/>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r>
              <a:rPr lang="en-US" altLang="en-US" sz="2000" b="1">
                <a:solidFill>
                  <a:srgbClr val="0000FF"/>
                </a:solidFill>
                <a:latin typeface="Times New Roman" pitchFamily="18" charset="0"/>
              </a:rPr>
              <a:t>Aabb</a:t>
            </a:r>
          </a:p>
        </p:txBody>
      </p:sp>
      <p:sp>
        <p:nvSpPr>
          <p:cNvPr id="7232" name="Text Box 64"/>
          <p:cNvSpPr txBox="1">
            <a:spLocks noChangeArrowheads="1"/>
          </p:cNvSpPr>
          <p:nvPr/>
        </p:nvSpPr>
        <p:spPr bwMode="auto">
          <a:xfrm>
            <a:off x="76200" y="3975100"/>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P</a:t>
            </a:r>
          </a:p>
        </p:txBody>
      </p:sp>
      <p:grpSp>
        <p:nvGrpSpPr>
          <p:cNvPr id="4" name="Group 65"/>
          <p:cNvGrpSpPr>
            <a:grpSpLocks/>
          </p:cNvGrpSpPr>
          <p:nvPr/>
        </p:nvGrpSpPr>
        <p:grpSpPr bwMode="auto">
          <a:xfrm>
            <a:off x="476250" y="3990975"/>
            <a:ext cx="290513" cy="320675"/>
            <a:chOff x="144" y="3369"/>
            <a:chExt cx="183" cy="202"/>
          </a:xfrm>
        </p:grpSpPr>
        <p:sp>
          <p:nvSpPr>
            <p:cNvPr id="7234" name="Oval 66"/>
            <p:cNvSpPr>
              <a:spLocks noChangeArrowheads="1"/>
            </p:cNvSpPr>
            <p:nvPr/>
          </p:nvSpPr>
          <p:spPr bwMode="auto">
            <a:xfrm>
              <a:off x="144" y="3456"/>
              <a:ext cx="115" cy="115"/>
            </a:xfrm>
            <a:prstGeom prst="ellipse">
              <a:avLst/>
            </a:prstGeom>
            <a:solidFill>
              <a:schemeClr val="bg1"/>
            </a:solidFill>
            <a:ln w="2857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7235" name="Line 67"/>
            <p:cNvSpPr>
              <a:spLocks noChangeShapeType="1"/>
            </p:cNvSpPr>
            <p:nvPr/>
          </p:nvSpPr>
          <p:spPr bwMode="auto">
            <a:xfrm flipV="1">
              <a:off x="240" y="3369"/>
              <a:ext cx="87" cy="96"/>
            </a:xfrm>
            <a:prstGeom prst="line">
              <a:avLst/>
            </a:prstGeom>
            <a:noFill/>
            <a:ln w="28575">
              <a:solidFill>
                <a:srgbClr val="0000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grpSp>
      <p:sp>
        <p:nvSpPr>
          <p:cNvPr id="7236" name="Line 68"/>
          <p:cNvSpPr>
            <a:spLocks noChangeShapeType="1"/>
          </p:cNvSpPr>
          <p:nvPr/>
        </p:nvSpPr>
        <p:spPr bwMode="auto">
          <a:xfrm>
            <a:off x="1619250" y="4186238"/>
            <a:ext cx="762000" cy="0"/>
          </a:xfrm>
          <a:prstGeom prst="line">
            <a:avLst/>
          </a:prstGeom>
          <a:noFill/>
          <a:ln w="19050">
            <a:solidFill>
              <a:srgbClr val="80008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grpSp>
        <p:nvGrpSpPr>
          <p:cNvPr id="5" name="Group 69"/>
          <p:cNvGrpSpPr>
            <a:grpSpLocks/>
          </p:cNvGrpSpPr>
          <p:nvPr/>
        </p:nvGrpSpPr>
        <p:grpSpPr bwMode="auto">
          <a:xfrm>
            <a:off x="8429625" y="4019550"/>
            <a:ext cx="182563" cy="365125"/>
            <a:chOff x="1449" y="2706"/>
            <a:chExt cx="115" cy="230"/>
          </a:xfrm>
        </p:grpSpPr>
        <p:sp>
          <p:nvSpPr>
            <p:cNvPr id="7238" name="Oval 70"/>
            <p:cNvSpPr>
              <a:spLocks noChangeArrowheads="1"/>
            </p:cNvSpPr>
            <p:nvPr/>
          </p:nvSpPr>
          <p:spPr bwMode="auto">
            <a:xfrm>
              <a:off x="1449" y="2706"/>
              <a:ext cx="115" cy="103"/>
            </a:xfrm>
            <a:prstGeom prst="ellipse">
              <a:avLst/>
            </a:prstGeom>
            <a:solidFill>
              <a:schemeClr val="bg1"/>
            </a:solidFill>
            <a:ln w="2857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7239" name="Line 71"/>
            <p:cNvSpPr>
              <a:spLocks noChangeShapeType="1"/>
            </p:cNvSpPr>
            <p:nvPr/>
          </p:nvSpPr>
          <p:spPr bwMode="auto">
            <a:xfrm>
              <a:off x="1506" y="2808"/>
              <a:ext cx="0" cy="128"/>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7240" name="Line 72"/>
            <p:cNvSpPr>
              <a:spLocks noChangeShapeType="1"/>
            </p:cNvSpPr>
            <p:nvPr/>
          </p:nvSpPr>
          <p:spPr bwMode="auto">
            <a:xfrm>
              <a:off x="1458" y="2853"/>
              <a:ext cx="96"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grpSp>
      <p:sp>
        <p:nvSpPr>
          <p:cNvPr id="7241" name="Text Box 73"/>
          <p:cNvSpPr txBox="1">
            <a:spLocks noChangeArrowheads="1"/>
          </p:cNvSpPr>
          <p:nvPr/>
        </p:nvSpPr>
        <p:spPr bwMode="auto">
          <a:xfrm>
            <a:off x="8705850" y="3990975"/>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P</a:t>
            </a:r>
          </a:p>
        </p:txBody>
      </p:sp>
      <p:sp>
        <p:nvSpPr>
          <p:cNvPr id="7242" name="Oval 74"/>
          <p:cNvSpPr>
            <a:spLocks noChangeArrowheads="1"/>
          </p:cNvSpPr>
          <p:nvPr/>
        </p:nvSpPr>
        <p:spPr bwMode="auto">
          <a:xfrm rot="5400000">
            <a:off x="7600950" y="3800475"/>
            <a:ext cx="533400" cy="762000"/>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r>
              <a:rPr lang="en-US" altLang="en-US" sz="2000" b="1">
                <a:solidFill>
                  <a:srgbClr val="0000FF"/>
                </a:solidFill>
                <a:latin typeface="Times New Roman" pitchFamily="18" charset="0"/>
              </a:rPr>
              <a:t>Aabb</a:t>
            </a:r>
          </a:p>
        </p:txBody>
      </p:sp>
      <p:sp>
        <p:nvSpPr>
          <p:cNvPr id="7243" name="Line 75"/>
          <p:cNvSpPr>
            <a:spLocks noChangeShapeType="1"/>
          </p:cNvSpPr>
          <p:nvPr/>
        </p:nvSpPr>
        <p:spPr bwMode="auto">
          <a:xfrm>
            <a:off x="6705600" y="4191000"/>
            <a:ext cx="762000" cy="0"/>
          </a:xfrm>
          <a:prstGeom prst="line">
            <a:avLst/>
          </a:prstGeom>
          <a:noFill/>
          <a:ln w="19050">
            <a:solidFill>
              <a:srgbClr val="800080"/>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7244" name="Text Box 76"/>
          <p:cNvSpPr txBox="1">
            <a:spLocks noChangeArrowheads="1"/>
          </p:cNvSpPr>
          <p:nvPr/>
        </p:nvSpPr>
        <p:spPr bwMode="auto">
          <a:xfrm>
            <a:off x="7677150" y="4400550"/>
            <a:ext cx="533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2n</a:t>
            </a:r>
          </a:p>
        </p:txBody>
      </p:sp>
      <p:sp>
        <p:nvSpPr>
          <p:cNvPr id="7245" name="Text Box 77"/>
          <p:cNvSpPr txBox="1">
            <a:spLocks noChangeArrowheads="1"/>
          </p:cNvSpPr>
          <p:nvPr/>
        </p:nvSpPr>
        <p:spPr bwMode="auto">
          <a:xfrm>
            <a:off x="976313" y="4389438"/>
            <a:ext cx="533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2n</a:t>
            </a:r>
          </a:p>
        </p:txBody>
      </p:sp>
      <p:sp>
        <p:nvSpPr>
          <p:cNvPr id="7246" name="Oval 78"/>
          <p:cNvSpPr>
            <a:spLocks noChangeArrowheads="1"/>
          </p:cNvSpPr>
          <p:nvPr/>
        </p:nvSpPr>
        <p:spPr bwMode="auto">
          <a:xfrm rot="5400000">
            <a:off x="2552700" y="3814763"/>
            <a:ext cx="533400" cy="762000"/>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r>
              <a:rPr lang="en-US" altLang="en-US" sz="2000" b="1">
                <a:solidFill>
                  <a:srgbClr val="0000FF"/>
                </a:solidFill>
                <a:latin typeface="Times New Roman" pitchFamily="18" charset="0"/>
              </a:rPr>
              <a:t>Aabb</a:t>
            </a:r>
          </a:p>
        </p:txBody>
      </p:sp>
      <p:sp>
        <p:nvSpPr>
          <p:cNvPr id="7247" name="Oval 79"/>
          <p:cNvSpPr>
            <a:spLocks noChangeArrowheads="1"/>
          </p:cNvSpPr>
          <p:nvPr/>
        </p:nvSpPr>
        <p:spPr bwMode="auto">
          <a:xfrm rot="5400000">
            <a:off x="6057900" y="3814763"/>
            <a:ext cx="533400" cy="762000"/>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r>
              <a:rPr lang="en-US" altLang="en-US" sz="2000" b="1">
                <a:solidFill>
                  <a:srgbClr val="0000FF"/>
                </a:solidFill>
                <a:latin typeface="Times New Roman" pitchFamily="18" charset="0"/>
              </a:rPr>
              <a:t>Aabb</a:t>
            </a:r>
          </a:p>
        </p:txBody>
      </p:sp>
      <p:sp>
        <p:nvSpPr>
          <p:cNvPr id="7248" name="Line 80"/>
          <p:cNvSpPr>
            <a:spLocks noChangeShapeType="1"/>
          </p:cNvSpPr>
          <p:nvPr/>
        </p:nvSpPr>
        <p:spPr bwMode="auto">
          <a:xfrm>
            <a:off x="3200400" y="4210050"/>
            <a:ext cx="533400" cy="0"/>
          </a:xfrm>
          <a:prstGeom prst="line">
            <a:avLst/>
          </a:prstGeom>
          <a:noFill/>
          <a:ln w="19050">
            <a:solidFill>
              <a:srgbClr val="80008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7249" name="Line 81"/>
          <p:cNvSpPr>
            <a:spLocks noChangeShapeType="1"/>
          </p:cNvSpPr>
          <p:nvPr/>
        </p:nvSpPr>
        <p:spPr bwMode="auto">
          <a:xfrm flipH="1">
            <a:off x="5395913" y="4205288"/>
            <a:ext cx="533400" cy="0"/>
          </a:xfrm>
          <a:prstGeom prst="line">
            <a:avLst/>
          </a:prstGeom>
          <a:noFill/>
          <a:ln w="19050">
            <a:solidFill>
              <a:srgbClr val="80008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7250" name="Oval 82"/>
          <p:cNvSpPr>
            <a:spLocks noChangeArrowheads="1"/>
          </p:cNvSpPr>
          <p:nvPr/>
        </p:nvSpPr>
        <p:spPr bwMode="auto">
          <a:xfrm rot="5400000">
            <a:off x="4321969" y="3472657"/>
            <a:ext cx="533400" cy="1490662"/>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r>
              <a:rPr lang="en-US" altLang="en-US" sz="2000" b="1">
                <a:solidFill>
                  <a:srgbClr val="0000FF"/>
                </a:solidFill>
                <a:latin typeface="Times New Roman" pitchFamily="18" charset="0"/>
              </a:rPr>
              <a:t>AAaabbbb</a:t>
            </a:r>
          </a:p>
        </p:txBody>
      </p:sp>
      <p:sp>
        <p:nvSpPr>
          <p:cNvPr id="7251" name="Text Box 83"/>
          <p:cNvSpPr txBox="1">
            <a:spLocks noChangeArrowheads="1"/>
          </p:cNvSpPr>
          <p:nvPr/>
        </p:nvSpPr>
        <p:spPr bwMode="auto">
          <a:xfrm>
            <a:off x="4419600" y="4432300"/>
            <a:ext cx="533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4n</a:t>
            </a:r>
          </a:p>
        </p:txBody>
      </p:sp>
      <p:sp>
        <p:nvSpPr>
          <p:cNvPr id="7252" name="Text Box 84"/>
          <p:cNvSpPr txBox="1">
            <a:spLocks noChangeArrowheads="1"/>
          </p:cNvSpPr>
          <p:nvPr/>
        </p:nvSpPr>
        <p:spPr bwMode="auto">
          <a:xfrm>
            <a:off x="2557463" y="4414838"/>
            <a:ext cx="533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2n</a:t>
            </a:r>
          </a:p>
        </p:txBody>
      </p:sp>
      <p:sp>
        <p:nvSpPr>
          <p:cNvPr id="7253" name="Text Box 85"/>
          <p:cNvSpPr txBox="1">
            <a:spLocks noChangeArrowheads="1"/>
          </p:cNvSpPr>
          <p:nvPr/>
        </p:nvSpPr>
        <p:spPr bwMode="auto">
          <a:xfrm>
            <a:off x="6096000" y="4414838"/>
            <a:ext cx="533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2n</a:t>
            </a:r>
          </a:p>
        </p:txBody>
      </p:sp>
      <p:sp>
        <p:nvSpPr>
          <p:cNvPr id="7254" name="Oval 86"/>
          <p:cNvSpPr>
            <a:spLocks noChangeArrowheads="1"/>
          </p:cNvSpPr>
          <p:nvPr/>
        </p:nvSpPr>
        <p:spPr bwMode="auto">
          <a:xfrm rot="5400000">
            <a:off x="2281238" y="5002213"/>
            <a:ext cx="533400" cy="762000"/>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r>
              <a:rPr lang="en-US" altLang="en-US" sz="2000" b="1">
                <a:solidFill>
                  <a:srgbClr val="0000FF"/>
                </a:solidFill>
                <a:latin typeface="Times New Roman" pitchFamily="18" charset="0"/>
              </a:rPr>
              <a:t>AaBb</a:t>
            </a:r>
          </a:p>
        </p:txBody>
      </p:sp>
      <p:sp>
        <p:nvSpPr>
          <p:cNvPr id="7255" name="Text Box 87"/>
          <p:cNvSpPr txBox="1">
            <a:spLocks noChangeArrowheads="1"/>
          </p:cNvSpPr>
          <p:nvPr/>
        </p:nvSpPr>
        <p:spPr bwMode="auto">
          <a:xfrm>
            <a:off x="2286000" y="5591175"/>
            <a:ext cx="533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2n</a:t>
            </a:r>
          </a:p>
        </p:txBody>
      </p:sp>
      <p:sp>
        <p:nvSpPr>
          <p:cNvPr id="7256" name="Text Box 88"/>
          <p:cNvSpPr txBox="1">
            <a:spLocks noChangeArrowheads="1"/>
          </p:cNvSpPr>
          <p:nvPr/>
        </p:nvSpPr>
        <p:spPr bwMode="auto">
          <a:xfrm>
            <a:off x="1447800" y="5956300"/>
            <a:ext cx="220980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dirty="0" err="1">
                <a:solidFill>
                  <a:srgbClr val="0000FF"/>
                </a:solidFill>
                <a:latin typeface="Times New Roman" pitchFamily="18" charset="0"/>
              </a:rPr>
              <a:t>Hợp</a:t>
            </a:r>
            <a:r>
              <a:rPr lang="en-US" altLang="en-US" sz="2000" b="1" dirty="0">
                <a:solidFill>
                  <a:srgbClr val="0000FF"/>
                </a:solidFill>
                <a:latin typeface="Times New Roman" pitchFamily="18" charset="0"/>
              </a:rPr>
              <a:t> </a:t>
            </a:r>
            <a:r>
              <a:rPr lang="en-US" altLang="en-US" sz="2000" b="1" dirty="0" err="1">
                <a:solidFill>
                  <a:srgbClr val="0000FF"/>
                </a:solidFill>
                <a:latin typeface="Times New Roman" pitchFamily="18" charset="0"/>
              </a:rPr>
              <a:t>tử</a:t>
            </a:r>
            <a:r>
              <a:rPr lang="en-US" altLang="en-US" sz="2000" b="1" dirty="0">
                <a:solidFill>
                  <a:srgbClr val="0000FF"/>
                </a:solidFill>
                <a:latin typeface="Times New Roman" pitchFamily="18" charset="0"/>
              </a:rPr>
              <a:t> </a:t>
            </a:r>
            <a:endParaRPr lang="en-US" altLang="en-US" sz="2000" b="1" dirty="0" smtClean="0">
              <a:solidFill>
                <a:srgbClr val="0000FF"/>
              </a:solidFill>
              <a:latin typeface="Times New Roman" pitchFamily="18" charset="0"/>
            </a:endParaRPr>
          </a:p>
          <a:p>
            <a:pPr fontAlgn="base">
              <a:spcBef>
                <a:spcPct val="50000"/>
              </a:spcBef>
              <a:spcAft>
                <a:spcPct val="0"/>
              </a:spcAft>
            </a:pPr>
            <a:r>
              <a:rPr lang="en-US" altLang="en-US" sz="2000" b="1" dirty="0" smtClean="0">
                <a:solidFill>
                  <a:srgbClr val="0000FF"/>
                </a:solidFill>
                <a:latin typeface="Times New Roman" pitchFamily="18" charset="0"/>
              </a:rPr>
              <a:t>(</a:t>
            </a:r>
            <a:r>
              <a:rPr lang="en-US" altLang="en-US" sz="2000" b="1" dirty="0">
                <a:solidFill>
                  <a:srgbClr val="0000FF"/>
                </a:solidFill>
                <a:latin typeface="Times New Roman" pitchFamily="18" charset="0"/>
              </a:rPr>
              <a:t>TB </a:t>
            </a:r>
            <a:r>
              <a:rPr lang="en-US" altLang="en-US" sz="2000" b="1" dirty="0" err="1">
                <a:solidFill>
                  <a:srgbClr val="0000FF"/>
                </a:solidFill>
                <a:latin typeface="Times New Roman" pitchFamily="18" charset="0"/>
              </a:rPr>
              <a:t>xoma</a:t>
            </a:r>
            <a:r>
              <a:rPr lang="en-US" altLang="en-US" sz="2000" b="1" dirty="0">
                <a:solidFill>
                  <a:srgbClr val="0000FF"/>
                </a:solidFill>
                <a:latin typeface="Times New Roman" pitchFamily="18" charset="0"/>
              </a:rPr>
              <a:t>)</a:t>
            </a:r>
          </a:p>
        </p:txBody>
      </p:sp>
      <p:sp>
        <p:nvSpPr>
          <p:cNvPr id="7257" name="Line 89"/>
          <p:cNvSpPr>
            <a:spLocks noChangeShapeType="1"/>
          </p:cNvSpPr>
          <p:nvPr/>
        </p:nvSpPr>
        <p:spPr bwMode="auto">
          <a:xfrm>
            <a:off x="2938463" y="5376863"/>
            <a:ext cx="2130425" cy="0"/>
          </a:xfrm>
          <a:prstGeom prst="line">
            <a:avLst/>
          </a:prstGeom>
          <a:noFill/>
          <a:ln w="19050">
            <a:solidFill>
              <a:srgbClr val="80008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7258" name="Text Box 90"/>
          <p:cNvSpPr txBox="1">
            <a:spLocks noChangeArrowheads="1"/>
          </p:cNvSpPr>
          <p:nvPr/>
        </p:nvSpPr>
        <p:spPr bwMode="auto">
          <a:xfrm>
            <a:off x="3357563" y="5332413"/>
            <a:ext cx="1214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Cônxisin</a:t>
            </a:r>
          </a:p>
        </p:txBody>
      </p:sp>
      <p:sp>
        <p:nvSpPr>
          <p:cNvPr id="7259" name="Text Box 91"/>
          <p:cNvSpPr txBox="1">
            <a:spLocks noChangeArrowheads="1"/>
          </p:cNvSpPr>
          <p:nvPr/>
        </p:nvSpPr>
        <p:spPr bwMode="auto">
          <a:xfrm>
            <a:off x="3276600" y="4976813"/>
            <a:ext cx="15097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Tứ bội hóa</a:t>
            </a:r>
          </a:p>
        </p:txBody>
      </p:sp>
      <p:sp>
        <p:nvSpPr>
          <p:cNvPr id="7260" name="Oval 92"/>
          <p:cNvSpPr>
            <a:spLocks noChangeArrowheads="1"/>
          </p:cNvSpPr>
          <p:nvPr/>
        </p:nvSpPr>
        <p:spPr bwMode="auto">
          <a:xfrm rot="5400000">
            <a:off x="5541169" y="4631532"/>
            <a:ext cx="533400" cy="1490662"/>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r>
              <a:rPr lang="en-US" altLang="en-US" sz="2000" b="1">
                <a:solidFill>
                  <a:srgbClr val="0000FF"/>
                </a:solidFill>
                <a:latin typeface="Times New Roman" pitchFamily="18" charset="0"/>
              </a:rPr>
              <a:t>AAaaBBbb</a:t>
            </a:r>
          </a:p>
        </p:txBody>
      </p:sp>
      <p:sp>
        <p:nvSpPr>
          <p:cNvPr id="7261" name="Text Box 93"/>
          <p:cNvSpPr txBox="1">
            <a:spLocks noChangeArrowheads="1"/>
          </p:cNvSpPr>
          <p:nvPr/>
        </p:nvSpPr>
        <p:spPr bwMode="auto">
          <a:xfrm>
            <a:off x="5638800" y="5591175"/>
            <a:ext cx="533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4n</a:t>
            </a:r>
          </a:p>
        </p:txBody>
      </p:sp>
      <p:sp>
        <p:nvSpPr>
          <p:cNvPr id="7262" name="Text Box 94"/>
          <p:cNvSpPr txBox="1">
            <a:spLocks noChangeArrowheads="1"/>
          </p:cNvSpPr>
          <p:nvPr/>
        </p:nvSpPr>
        <p:spPr bwMode="auto">
          <a:xfrm>
            <a:off x="4724400" y="5972175"/>
            <a:ext cx="220980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dirty="0" err="1">
                <a:solidFill>
                  <a:srgbClr val="0000FF"/>
                </a:solidFill>
                <a:latin typeface="Times New Roman" pitchFamily="18" charset="0"/>
              </a:rPr>
              <a:t>Cơ</a:t>
            </a:r>
            <a:r>
              <a:rPr lang="en-US" altLang="en-US" sz="2000" b="1" dirty="0">
                <a:solidFill>
                  <a:srgbClr val="0000FF"/>
                </a:solidFill>
                <a:latin typeface="Times New Roman" pitchFamily="18" charset="0"/>
              </a:rPr>
              <a:t> </a:t>
            </a:r>
            <a:r>
              <a:rPr lang="en-US" altLang="en-US" sz="2000" b="1" dirty="0" err="1" smtClean="0">
                <a:solidFill>
                  <a:srgbClr val="0000FF"/>
                </a:solidFill>
                <a:latin typeface="Times New Roman" pitchFamily="18" charset="0"/>
              </a:rPr>
              <a:t>thể</a:t>
            </a:r>
            <a:r>
              <a:rPr lang="en-US" altLang="en-US" sz="2000" b="1" dirty="0" smtClean="0">
                <a:solidFill>
                  <a:srgbClr val="0000FF"/>
                </a:solidFill>
                <a:latin typeface="Times New Roman" pitchFamily="18" charset="0"/>
              </a:rPr>
              <a:t> </a:t>
            </a:r>
            <a:r>
              <a:rPr lang="en-US" altLang="en-US" sz="2000" b="1" dirty="0" err="1" smtClean="0">
                <a:solidFill>
                  <a:srgbClr val="0000FF"/>
                </a:solidFill>
                <a:latin typeface="Times New Roman" pitchFamily="18" charset="0"/>
              </a:rPr>
              <a:t>đa</a:t>
            </a:r>
            <a:r>
              <a:rPr lang="en-US" altLang="en-US" sz="2000" b="1" dirty="0" smtClean="0">
                <a:solidFill>
                  <a:srgbClr val="0000FF"/>
                </a:solidFill>
                <a:latin typeface="Times New Roman" pitchFamily="18" charset="0"/>
              </a:rPr>
              <a:t> </a:t>
            </a:r>
            <a:r>
              <a:rPr lang="en-US" altLang="en-US" sz="2000" b="1" dirty="0" err="1" smtClean="0">
                <a:solidFill>
                  <a:srgbClr val="0000FF"/>
                </a:solidFill>
                <a:latin typeface="Times New Roman" pitchFamily="18" charset="0"/>
              </a:rPr>
              <a:t>bội</a:t>
            </a:r>
            <a:r>
              <a:rPr lang="en-US" altLang="en-US" sz="2000" b="1" dirty="0" smtClean="0">
                <a:solidFill>
                  <a:srgbClr val="0000FF"/>
                </a:solidFill>
                <a:latin typeface="Times New Roman" pitchFamily="18" charset="0"/>
              </a:rPr>
              <a:t> </a:t>
            </a:r>
          </a:p>
          <a:p>
            <a:pPr fontAlgn="base">
              <a:spcBef>
                <a:spcPct val="50000"/>
              </a:spcBef>
              <a:spcAft>
                <a:spcPct val="0"/>
              </a:spcAft>
            </a:pPr>
            <a:r>
              <a:rPr lang="en-US" altLang="en-US" sz="2000" b="1" dirty="0" smtClean="0">
                <a:solidFill>
                  <a:srgbClr val="0000FF"/>
                </a:solidFill>
                <a:latin typeface="Times New Roman" pitchFamily="18" charset="0"/>
              </a:rPr>
              <a:t>(</a:t>
            </a:r>
            <a:r>
              <a:rPr lang="en-US" altLang="en-US" sz="2000" b="1" dirty="0" err="1">
                <a:solidFill>
                  <a:srgbClr val="0000FF"/>
                </a:solidFill>
                <a:latin typeface="Times New Roman" pitchFamily="18" charset="0"/>
              </a:rPr>
              <a:t>thể</a:t>
            </a:r>
            <a:r>
              <a:rPr lang="en-US" altLang="en-US" sz="2000" b="1" dirty="0">
                <a:solidFill>
                  <a:srgbClr val="0000FF"/>
                </a:solidFill>
                <a:latin typeface="Times New Roman" pitchFamily="18" charset="0"/>
              </a:rPr>
              <a:t> </a:t>
            </a:r>
            <a:r>
              <a:rPr lang="en-US" altLang="en-US" sz="2000" b="1" dirty="0" err="1">
                <a:solidFill>
                  <a:srgbClr val="0000FF"/>
                </a:solidFill>
                <a:latin typeface="Times New Roman" pitchFamily="18" charset="0"/>
              </a:rPr>
              <a:t>khảm</a:t>
            </a:r>
            <a:r>
              <a:rPr lang="en-US" altLang="en-US" sz="2000" b="1" dirty="0">
                <a:solidFill>
                  <a:srgbClr val="0000FF"/>
                </a:solidFill>
                <a:latin typeface="Times New Roman" pitchFamily="18" charset="0"/>
              </a:rPr>
              <a:t>)</a:t>
            </a:r>
          </a:p>
        </p:txBody>
      </p:sp>
      <p:sp>
        <p:nvSpPr>
          <p:cNvPr id="7265" name="Text Box 97"/>
          <p:cNvSpPr txBox="1">
            <a:spLocks noChangeArrowheads="1"/>
          </p:cNvSpPr>
          <p:nvPr/>
        </p:nvSpPr>
        <p:spPr bwMode="auto">
          <a:xfrm>
            <a:off x="304800" y="990600"/>
            <a:ext cx="662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a:latin typeface="Times New Roman" pitchFamily="18" charset="0"/>
              </a:rPr>
              <a:t>1. Khái niệm và cơ chế phát sinh thể tự đa bội </a:t>
            </a:r>
          </a:p>
        </p:txBody>
      </p:sp>
      <p:sp>
        <p:nvSpPr>
          <p:cNvPr id="7267" name="Text Box 99"/>
          <p:cNvSpPr txBox="1">
            <a:spLocks noChangeArrowheads="1"/>
          </p:cNvSpPr>
          <p:nvPr/>
        </p:nvSpPr>
        <p:spPr bwMode="auto">
          <a:xfrm>
            <a:off x="228600" y="13716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a:solidFill>
                  <a:srgbClr val="FF3300"/>
                </a:solidFill>
                <a:latin typeface="Times New Roman" pitchFamily="18" charset="0"/>
              </a:rPr>
              <a:t>Trong giảm phân</a:t>
            </a:r>
          </a:p>
        </p:txBody>
      </p:sp>
      <p:sp>
        <p:nvSpPr>
          <p:cNvPr id="7268" name="Text Box 100"/>
          <p:cNvSpPr txBox="1">
            <a:spLocks noChangeArrowheads="1"/>
          </p:cNvSpPr>
          <p:nvPr/>
        </p:nvSpPr>
        <p:spPr bwMode="auto">
          <a:xfrm>
            <a:off x="152400" y="46482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a:solidFill>
                  <a:srgbClr val="FF3300"/>
                </a:solidFill>
                <a:latin typeface="Times New Roman" pitchFamily="18" charset="0"/>
              </a:rPr>
              <a:t>Trong nguyên phân</a:t>
            </a:r>
          </a:p>
        </p:txBody>
      </p:sp>
      <p:sp>
        <p:nvSpPr>
          <p:cNvPr id="80" name="Rounded Rectangle 79"/>
          <p:cNvSpPr/>
          <p:nvPr/>
        </p:nvSpPr>
        <p:spPr>
          <a:xfrm>
            <a:off x="0" y="1"/>
            <a:ext cx="9144000" cy="609599"/>
          </a:xfrm>
          <a:prstGeom prst="roundRect">
            <a:avLst/>
          </a:prstGeom>
          <a:solidFill>
            <a:sysClr val="window" lastClr="FFFFFF"/>
          </a:solidFill>
          <a:ln w="25400" cap="flat" cmpd="sng" algn="ctr">
            <a:solidFill>
              <a:srgbClr val="9BBB59"/>
            </a:solidFill>
            <a:prstDash val="solid"/>
          </a:ln>
          <a:effectLst/>
        </p:spPr>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Bài 6. ĐỘT BIẾN SỐ L</a:t>
            </a:r>
            <a:r>
              <a:rPr kumimoji="0" lang="vi-VN" sz="3200" b="1" i="0" u="none" strike="noStrike" kern="0" cap="none" spc="0" normalizeH="0" baseline="0" noProof="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ƯỢNG</a:t>
            </a:r>
            <a:r>
              <a:rPr kumimoji="0" lang="en-US" sz="3200" b="1" i="0" u="none" strike="noStrike" kern="0" cap="none" spc="0" normalizeH="0" baseline="0" noProof="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 NHIỄM SẮC THỂ</a:t>
            </a:r>
          </a:p>
        </p:txBody>
      </p:sp>
      <p:sp>
        <p:nvSpPr>
          <p:cNvPr id="81" name="Rectangle 80"/>
          <p:cNvSpPr/>
          <p:nvPr/>
        </p:nvSpPr>
        <p:spPr>
          <a:xfrm>
            <a:off x="27965" y="609600"/>
            <a:ext cx="3477235" cy="523220"/>
          </a:xfrm>
          <a:prstGeom prst="rect">
            <a:avLst/>
          </a:prstGeom>
        </p:spPr>
        <p:txBody>
          <a:bodyPr wrap="none">
            <a:spAutoFit/>
          </a:bodyPr>
          <a:lstStyle/>
          <a:p>
            <a:pPr algn="ctr"/>
            <a:r>
              <a:rPr lang="en-US" sz="2800" b="1" dirty="0" smtClean="0">
                <a:solidFill>
                  <a:srgbClr val="0070C0"/>
                </a:solidFill>
                <a:cs typeface="Arial" panose="020B0604020202020204" pitchFamily="34" charset="0"/>
              </a:rPr>
              <a:t>II. </a:t>
            </a:r>
            <a:r>
              <a:rPr lang="en-US" sz="2800" b="1" dirty="0" err="1">
                <a:solidFill>
                  <a:srgbClr val="0070C0"/>
                </a:solidFill>
                <a:cs typeface="Arial" panose="020B0604020202020204" pitchFamily="34" charset="0"/>
              </a:rPr>
              <a:t>Đột</a:t>
            </a:r>
            <a:r>
              <a:rPr lang="en-US" sz="2800" b="1" dirty="0">
                <a:solidFill>
                  <a:srgbClr val="0070C0"/>
                </a:solidFill>
                <a:cs typeface="Arial" panose="020B0604020202020204" pitchFamily="34" charset="0"/>
              </a:rPr>
              <a:t> </a:t>
            </a:r>
            <a:r>
              <a:rPr lang="en-US" sz="2800" b="1" dirty="0" err="1">
                <a:solidFill>
                  <a:srgbClr val="0070C0"/>
                </a:solidFill>
                <a:cs typeface="Arial" panose="020B0604020202020204" pitchFamily="34" charset="0"/>
              </a:rPr>
              <a:t>biến</a:t>
            </a:r>
            <a:r>
              <a:rPr lang="en-US" sz="2800" b="1" dirty="0">
                <a:solidFill>
                  <a:srgbClr val="0070C0"/>
                </a:solidFill>
                <a:cs typeface="Arial" panose="020B0604020202020204" pitchFamily="34" charset="0"/>
              </a:rPr>
              <a:t> </a:t>
            </a:r>
            <a:r>
              <a:rPr lang="en-US" sz="2800" b="1" dirty="0" err="1">
                <a:solidFill>
                  <a:srgbClr val="0070C0"/>
                </a:solidFill>
                <a:cs typeface="Arial" panose="020B0604020202020204" pitchFamily="34" charset="0"/>
              </a:rPr>
              <a:t>lệch</a:t>
            </a:r>
            <a:r>
              <a:rPr lang="en-US" sz="2800" b="1" dirty="0">
                <a:solidFill>
                  <a:srgbClr val="0070C0"/>
                </a:solidFill>
                <a:cs typeface="Arial" panose="020B0604020202020204" pitchFamily="34" charset="0"/>
              </a:rPr>
              <a:t> </a:t>
            </a:r>
            <a:r>
              <a:rPr lang="en-US" sz="2800" b="1" dirty="0" err="1">
                <a:solidFill>
                  <a:srgbClr val="0070C0"/>
                </a:solidFill>
                <a:cs typeface="Arial" panose="020B0604020202020204" pitchFamily="34" charset="0"/>
              </a:rPr>
              <a:t>bội</a:t>
            </a:r>
            <a:endParaRPr lang="en-US" sz="2800" b="1" dirty="0">
              <a:solidFill>
                <a:srgbClr val="0070C0"/>
              </a:solidFill>
              <a:cs typeface="Arial" panose="020B0604020202020204" pitchFamily="34" charset="0"/>
            </a:endParaRPr>
          </a:p>
        </p:txBody>
      </p:sp>
      <p:sp>
        <p:nvSpPr>
          <p:cNvPr id="82" name="Text Box 56"/>
          <p:cNvSpPr txBox="1">
            <a:spLocks noChangeArrowheads="1"/>
          </p:cNvSpPr>
          <p:nvPr/>
        </p:nvSpPr>
        <p:spPr bwMode="auto">
          <a:xfrm>
            <a:off x="4419600" y="3505200"/>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dirty="0">
                <a:solidFill>
                  <a:srgbClr val="0000FF"/>
                </a:solidFill>
                <a:latin typeface="Times New Roman" pitchFamily="18" charset="0"/>
              </a:rPr>
              <a:t>n</a:t>
            </a:r>
          </a:p>
        </p:txBody>
      </p:sp>
    </p:spTree>
    <p:extLst>
      <p:ext uri="{BB962C8B-B14F-4D97-AF65-F5344CB8AC3E}">
        <p14:creationId xmlns:p14="http://schemas.microsoft.com/office/powerpoint/2010/main" val="21602198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265"/>
                                        </p:tgtEl>
                                        <p:attrNameLst>
                                          <p:attrName>style.visibility</p:attrName>
                                        </p:attrNameLst>
                                      </p:cBhvr>
                                      <p:to>
                                        <p:strVal val="visible"/>
                                      </p:to>
                                    </p:set>
                                    <p:animEffect transition="in" filter="diamond(in)">
                                      <p:cBhvr>
                                        <p:cTn id="7" dur="500"/>
                                        <p:tgtEl>
                                          <p:spTgt spid="72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267"/>
                                        </p:tgtEl>
                                        <p:attrNameLst>
                                          <p:attrName>style.visibility</p:attrName>
                                        </p:attrNameLst>
                                      </p:cBhvr>
                                      <p:to>
                                        <p:strVal val="visible"/>
                                      </p:to>
                                    </p:set>
                                    <p:anim calcmode="lin" valueType="num">
                                      <p:cBhvr additive="base">
                                        <p:cTn id="12" dur="500" fill="hold"/>
                                        <p:tgtEl>
                                          <p:spTgt spid="7267"/>
                                        </p:tgtEl>
                                        <p:attrNameLst>
                                          <p:attrName>ppt_x</p:attrName>
                                        </p:attrNameLst>
                                      </p:cBhvr>
                                      <p:tavLst>
                                        <p:tav tm="0">
                                          <p:val>
                                            <p:strVal val="0-#ppt_w/2"/>
                                          </p:val>
                                        </p:tav>
                                        <p:tav tm="100000">
                                          <p:val>
                                            <p:strVal val="#ppt_x"/>
                                          </p:val>
                                        </p:tav>
                                      </p:tavLst>
                                    </p:anim>
                                    <p:anim calcmode="lin" valueType="num">
                                      <p:cBhvr additive="base">
                                        <p:cTn id="13" dur="500" fill="hold"/>
                                        <p:tgtEl>
                                          <p:spTgt spid="7267"/>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7177"/>
                                        </p:tgtEl>
                                        <p:attrNameLst>
                                          <p:attrName>style.visibility</p:attrName>
                                        </p:attrNameLst>
                                      </p:cBhvr>
                                      <p:to>
                                        <p:strVal val="visible"/>
                                      </p:to>
                                    </p:set>
                                    <p:animEffect transition="in" filter="diamond(in)">
                                      <p:cBhvr>
                                        <p:cTn id="18" dur="1000"/>
                                        <p:tgtEl>
                                          <p:spTgt spid="7177"/>
                                        </p:tgtEl>
                                      </p:cBhvr>
                                    </p:animEffect>
                                  </p:childTnLst>
                                </p:cTn>
                              </p:par>
                              <p:par>
                                <p:cTn id="19" presetID="8" presetClass="entr" presetSubtype="16"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diamond(in)">
                                      <p:cBhvr>
                                        <p:cTn id="21" dur="1000"/>
                                        <p:tgtEl>
                                          <p:spTgt spid="3"/>
                                        </p:tgtEl>
                                      </p:cBhvr>
                                    </p:animEffect>
                                  </p:childTnLst>
                                </p:cTn>
                              </p:par>
                              <p:par>
                                <p:cTn id="22" presetID="8" presetClass="entr" presetSubtype="16" fill="hold" grpId="0" nodeType="withEffect">
                                  <p:stCondLst>
                                    <p:cond delay="0"/>
                                  </p:stCondLst>
                                  <p:childTnLst>
                                    <p:set>
                                      <p:cBhvr>
                                        <p:cTn id="23" dur="1" fill="hold">
                                          <p:stCondLst>
                                            <p:cond delay="0"/>
                                          </p:stCondLst>
                                        </p:cTn>
                                        <p:tgtEl>
                                          <p:spTgt spid="7171"/>
                                        </p:tgtEl>
                                        <p:attrNameLst>
                                          <p:attrName>style.visibility</p:attrName>
                                        </p:attrNameLst>
                                      </p:cBhvr>
                                      <p:to>
                                        <p:strVal val="visible"/>
                                      </p:to>
                                    </p:set>
                                    <p:animEffect transition="in" filter="diamond(in)">
                                      <p:cBhvr>
                                        <p:cTn id="24" dur="1000"/>
                                        <p:tgtEl>
                                          <p:spTgt spid="7171"/>
                                        </p:tgtEl>
                                      </p:cBhvr>
                                    </p:animEffect>
                                  </p:childTnLst>
                                </p:cTn>
                              </p:par>
                              <p:par>
                                <p:cTn id="25" presetID="8" presetClass="entr" presetSubtype="16" fill="hold" grpId="0" nodeType="withEffect">
                                  <p:stCondLst>
                                    <p:cond delay="0"/>
                                  </p:stCondLst>
                                  <p:childTnLst>
                                    <p:set>
                                      <p:cBhvr>
                                        <p:cTn id="26" dur="1" fill="hold">
                                          <p:stCondLst>
                                            <p:cond delay="0"/>
                                          </p:stCondLst>
                                        </p:cTn>
                                        <p:tgtEl>
                                          <p:spTgt spid="7181"/>
                                        </p:tgtEl>
                                        <p:attrNameLst>
                                          <p:attrName>style.visibility</p:attrName>
                                        </p:attrNameLst>
                                      </p:cBhvr>
                                      <p:to>
                                        <p:strVal val="visible"/>
                                      </p:to>
                                    </p:set>
                                    <p:animEffect transition="in" filter="diamond(in)">
                                      <p:cBhvr>
                                        <p:cTn id="27" dur="1000"/>
                                        <p:tgtEl>
                                          <p:spTgt spid="7181"/>
                                        </p:tgtEl>
                                      </p:cBhvr>
                                    </p:animEffect>
                                  </p:childTnLst>
                                </p:cTn>
                              </p:par>
                              <p:par>
                                <p:cTn id="28" presetID="8" presetClass="entr" presetSubtype="16" fill="hold" grpId="0" nodeType="withEffect">
                                  <p:stCondLst>
                                    <p:cond delay="0"/>
                                  </p:stCondLst>
                                  <p:childTnLst>
                                    <p:set>
                                      <p:cBhvr>
                                        <p:cTn id="29" dur="1" fill="hold">
                                          <p:stCondLst>
                                            <p:cond delay="0"/>
                                          </p:stCondLst>
                                        </p:cTn>
                                        <p:tgtEl>
                                          <p:spTgt spid="7207"/>
                                        </p:tgtEl>
                                        <p:attrNameLst>
                                          <p:attrName>style.visibility</p:attrName>
                                        </p:attrNameLst>
                                      </p:cBhvr>
                                      <p:to>
                                        <p:strVal val="visible"/>
                                      </p:to>
                                    </p:set>
                                    <p:animEffect transition="in" filter="diamond(in)">
                                      <p:cBhvr>
                                        <p:cTn id="30" dur="1000"/>
                                        <p:tgtEl>
                                          <p:spTgt spid="7207"/>
                                        </p:tgtEl>
                                      </p:cBhvr>
                                    </p:animEffect>
                                  </p:childTnLst>
                                </p:cTn>
                              </p:par>
                              <p:par>
                                <p:cTn id="31" presetID="8" presetClass="entr" presetSubtype="16"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diamond(in)">
                                      <p:cBhvr>
                                        <p:cTn id="33" dur="1000"/>
                                        <p:tgtEl>
                                          <p:spTgt spid="2"/>
                                        </p:tgtEl>
                                      </p:cBhvr>
                                    </p:animEffect>
                                  </p:childTnLst>
                                </p:cTn>
                              </p:par>
                              <p:par>
                                <p:cTn id="34" presetID="8" presetClass="entr" presetSubtype="16" fill="hold" grpId="0" nodeType="withEffect">
                                  <p:stCondLst>
                                    <p:cond delay="0"/>
                                  </p:stCondLst>
                                  <p:childTnLst>
                                    <p:set>
                                      <p:cBhvr>
                                        <p:cTn id="35" dur="1" fill="hold">
                                          <p:stCondLst>
                                            <p:cond delay="0"/>
                                          </p:stCondLst>
                                        </p:cTn>
                                        <p:tgtEl>
                                          <p:spTgt spid="7208"/>
                                        </p:tgtEl>
                                        <p:attrNameLst>
                                          <p:attrName>style.visibility</p:attrName>
                                        </p:attrNameLst>
                                      </p:cBhvr>
                                      <p:to>
                                        <p:strVal val="visible"/>
                                      </p:to>
                                    </p:set>
                                    <p:animEffect transition="in" filter="diamond(in)">
                                      <p:cBhvr>
                                        <p:cTn id="36" dur="1000"/>
                                        <p:tgtEl>
                                          <p:spTgt spid="7208"/>
                                        </p:tgtEl>
                                      </p:cBhvr>
                                    </p:animEffect>
                                  </p:childTnLst>
                                </p:cTn>
                              </p:par>
                              <p:par>
                                <p:cTn id="37" presetID="8" presetClass="entr" presetSubtype="16" fill="hold" grpId="0" nodeType="withEffect">
                                  <p:stCondLst>
                                    <p:cond delay="0"/>
                                  </p:stCondLst>
                                  <p:childTnLst>
                                    <p:set>
                                      <p:cBhvr>
                                        <p:cTn id="38" dur="1" fill="hold">
                                          <p:stCondLst>
                                            <p:cond delay="0"/>
                                          </p:stCondLst>
                                        </p:cTn>
                                        <p:tgtEl>
                                          <p:spTgt spid="7220"/>
                                        </p:tgtEl>
                                        <p:attrNameLst>
                                          <p:attrName>style.visibility</p:attrName>
                                        </p:attrNameLst>
                                      </p:cBhvr>
                                      <p:to>
                                        <p:strVal val="visible"/>
                                      </p:to>
                                    </p:set>
                                    <p:animEffect transition="in" filter="diamond(in)">
                                      <p:cBhvr>
                                        <p:cTn id="39" dur="1000"/>
                                        <p:tgtEl>
                                          <p:spTgt spid="72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8" presetClass="entr" presetSubtype="6" fill="hold" grpId="0" nodeType="clickEffect">
                                  <p:stCondLst>
                                    <p:cond delay="0"/>
                                  </p:stCondLst>
                                  <p:childTnLst>
                                    <p:set>
                                      <p:cBhvr>
                                        <p:cTn id="43" dur="1" fill="hold">
                                          <p:stCondLst>
                                            <p:cond delay="0"/>
                                          </p:stCondLst>
                                        </p:cTn>
                                        <p:tgtEl>
                                          <p:spTgt spid="7205"/>
                                        </p:tgtEl>
                                        <p:attrNameLst>
                                          <p:attrName>style.visibility</p:attrName>
                                        </p:attrNameLst>
                                      </p:cBhvr>
                                      <p:to>
                                        <p:strVal val="visible"/>
                                      </p:to>
                                    </p:set>
                                    <p:animEffect transition="in" filter="strips(downRight)">
                                      <p:cBhvr>
                                        <p:cTn id="44" dur="1000"/>
                                        <p:tgtEl>
                                          <p:spTgt spid="7205"/>
                                        </p:tgtEl>
                                      </p:cBhvr>
                                    </p:animEffect>
                                  </p:childTnLst>
                                </p:cTn>
                              </p:par>
                            </p:childTnLst>
                          </p:cTn>
                        </p:par>
                        <p:par>
                          <p:cTn id="45" fill="hold" nodeType="afterGroup">
                            <p:stCondLst>
                              <p:cond delay="1000"/>
                            </p:stCondLst>
                            <p:childTnLst>
                              <p:par>
                                <p:cTn id="46" presetID="18" presetClass="entr" presetSubtype="12" fill="hold" grpId="0" nodeType="afterEffect">
                                  <p:stCondLst>
                                    <p:cond delay="0"/>
                                  </p:stCondLst>
                                  <p:childTnLst>
                                    <p:set>
                                      <p:cBhvr>
                                        <p:cTn id="47" dur="1" fill="hold">
                                          <p:stCondLst>
                                            <p:cond delay="0"/>
                                          </p:stCondLst>
                                        </p:cTn>
                                        <p:tgtEl>
                                          <p:spTgt spid="7209"/>
                                        </p:tgtEl>
                                        <p:attrNameLst>
                                          <p:attrName>style.visibility</p:attrName>
                                        </p:attrNameLst>
                                      </p:cBhvr>
                                      <p:to>
                                        <p:strVal val="visible"/>
                                      </p:to>
                                    </p:set>
                                    <p:animEffect transition="in" filter="strips(downLeft)">
                                      <p:cBhvr>
                                        <p:cTn id="48" dur="1000"/>
                                        <p:tgtEl>
                                          <p:spTgt spid="7209"/>
                                        </p:tgtEl>
                                      </p:cBhvr>
                                    </p:animEffect>
                                  </p:childTnLst>
                                </p:cTn>
                              </p:par>
                            </p:childTnLst>
                          </p:cTn>
                        </p:par>
                        <p:par>
                          <p:cTn id="49" fill="hold" nodeType="afterGroup">
                            <p:stCondLst>
                              <p:cond delay="2000"/>
                            </p:stCondLst>
                            <p:childTnLst>
                              <p:par>
                                <p:cTn id="50" presetID="18" presetClass="entr" presetSubtype="6" fill="hold" grpId="0" nodeType="afterEffect">
                                  <p:stCondLst>
                                    <p:cond delay="0"/>
                                  </p:stCondLst>
                                  <p:childTnLst>
                                    <p:set>
                                      <p:cBhvr>
                                        <p:cTn id="51" dur="1" fill="hold">
                                          <p:stCondLst>
                                            <p:cond delay="0"/>
                                          </p:stCondLst>
                                        </p:cTn>
                                        <p:tgtEl>
                                          <p:spTgt spid="7210"/>
                                        </p:tgtEl>
                                        <p:attrNameLst>
                                          <p:attrName>style.visibility</p:attrName>
                                        </p:attrNameLst>
                                      </p:cBhvr>
                                      <p:to>
                                        <p:strVal val="visible"/>
                                      </p:to>
                                    </p:set>
                                    <p:animEffect transition="in" filter="strips(downRight)">
                                      <p:cBhvr>
                                        <p:cTn id="52" dur="1000"/>
                                        <p:tgtEl>
                                          <p:spTgt spid="7210"/>
                                        </p:tgtEl>
                                      </p:cBhvr>
                                    </p:animEffect>
                                  </p:childTnLst>
                                </p:cTn>
                              </p:par>
                              <p:par>
                                <p:cTn id="53" presetID="18" presetClass="entr" presetSubtype="6" fill="hold" grpId="0" nodeType="withEffect">
                                  <p:stCondLst>
                                    <p:cond delay="0"/>
                                  </p:stCondLst>
                                  <p:childTnLst>
                                    <p:set>
                                      <p:cBhvr>
                                        <p:cTn id="54" dur="1" fill="hold">
                                          <p:stCondLst>
                                            <p:cond delay="0"/>
                                          </p:stCondLst>
                                        </p:cTn>
                                        <p:tgtEl>
                                          <p:spTgt spid="7211"/>
                                        </p:tgtEl>
                                        <p:attrNameLst>
                                          <p:attrName>style.visibility</p:attrName>
                                        </p:attrNameLst>
                                      </p:cBhvr>
                                      <p:to>
                                        <p:strVal val="visible"/>
                                      </p:to>
                                    </p:set>
                                    <p:animEffect transition="in" filter="strips(downRight)">
                                      <p:cBhvr>
                                        <p:cTn id="55" dur="1000"/>
                                        <p:tgtEl>
                                          <p:spTgt spid="7211"/>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8" presetClass="entr" presetSubtype="16" fill="hold" grpId="0" nodeType="clickEffect">
                                  <p:stCondLst>
                                    <p:cond delay="0"/>
                                  </p:stCondLst>
                                  <p:childTnLst>
                                    <p:set>
                                      <p:cBhvr>
                                        <p:cTn id="59" dur="1" fill="hold">
                                          <p:stCondLst>
                                            <p:cond delay="0"/>
                                          </p:stCondLst>
                                        </p:cTn>
                                        <p:tgtEl>
                                          <p:spTgt spid="7206"/>
                                        </p:tgtEl>
                                        <p:attrNameLst>
                                          <p:attrName>style.visibility</p:attrName>
                                        </p:attrNameLst>
                                      </p:cBhvr>
                                      <p:to>
                                        <p:strVal val="visible"/>
                                      </p:to>
                                    </p:set>
                                    <p:animEffect transition="in" filter="diamond(in)">
                                      <p:cBhvr>
                                        <p:cTn id="60" dur="1000"/>
                                        <p:tgtEl>
                                          <p:spTgt spid="7206"/>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8" presetClass="entr" presetSubtype="16" fill="hold" grpId="0" nodeType="clickEffect">
                                  <p:stCondLst>
                                    <p:cond delay="0"/>
                                  </p:stCondLst>
                                  <p:childTnLst>
                                    <p:set>
                                      <p:cBhvr>
                                        <p:cTn id="64" dur="1" fill="hold">
                                          <p:stCondLst>
                                            <p:cond delay="0"/>
                                          </p:stCondLst>
                                        </p:cTn>
                                        <p:tgtEl>
                                          <p:spTgt spid="7170"/>
                                        </p:tgtEl>
                                        <p:attrNameLst>
                                          <p:attrName>style.visibility</p:attrName>
                                        </p:attrNameLst>
                                      </p:cBhvr>
                                      <p:to>
                                        <p:strVal val="visible"/>
                                      </p:to>
                                    </p:set>
                                    <p:animEffect transition="in" filter="diamond(in)">
                                      <p:cBhvr>
                                        <p:cTn id="65" dur="1000"/>
                                        <p:tgtEl>
                                          <p:spTgt spid="7170"/>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6" presetClass="entr" presetSubtype="16" fill="hold" grpId="0" nodeType="clickEffect">
                                  <p:stCondLst>
                                    <p:cond delay="0"/>
                                  </p:stCondLst>
                                  <p:childTnLst>
                                    <p:set>
                                      <p:cBhvr>
                                        <p:cTn id="69" dur="1" fill="hold">
                                          <p:stCondLst>
                                            <p:cond delay="0"/>
                                          </p:stCondLst>
                                        </p:cTn>
                                        <p:tgtEl>
                                          <p:spTgt spid="7221"/>
                                        </p:tgtEl>
                                        <p:attrNameLst>
                                          <p:attrName>style.visibility</p:attrName>
                                        </p:attrNameLst>
                                      </p:cBhvr>
                                      <p:to>
                                        <p:strVal val="visible"/>
                                      </p:to>
                                    </p:set>
                                    <p:animEffect transition="in" filter="circle(in)">
                                      <p:cBhvr>
                                        <p:cTn id="70" dur="1000"/>
                                        <p:tgtEl>
                                          <p:spTgt spid="7221"/>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18" presetClass="entr" presetSubtype="12" fill="hold" grpId="0" nodeType="clickEffect">
                                  <p:stCondLst>
                                    <p:cond delay="0"/>
                                  </p:stCondLst>
                                  <p:childTnLst>
                                    <p:set>
                                      <p:cBhvr>
                                        <p:cTn id="74" dur="1" fill="hold">
                                          <p:stCondLst>
                                            <p:cond delay="0"/>
                                          </p:stCondLst>
                                        </p:cTn>
                                        <p:tgtEl>
                                          <p:spTgt spid="7212"/>
                                        </p:tgtEl>
                                        <p:attrNameLst>
                                          <p:attrName>style.visibility</p:attrName>
                                        </p:attrNameLst>
                                      </p:cBhvr>
                                      <p:to>
                                        <p:strVal val="visible"/>
                                      </p:to>
                                    </p:set>
                                    <p:animEffect transition="in" filter="strips(downLeft)">
                                      <p:cBhvr>
                                        <p:cTn id="75" dur="1000"/>
                                        <p:tgtEl>
                                          <p:spTgt spid="7212"/>
                                        </p:tgtEl>
                                      </p:cBhvr>
                                    </p:animEffect>
                                  </p:childTnLst>
                                </p:cTn>
                              </p:par>
                            </p:childTnLst>
                          </p:cTn>
                        </p:par>
                        <p:par>
                          <p:cTn id="76" fill="hold" nodeType="afterGroup">
                            <p:stCondLst>
                              <p:cond delay="1000"/>
                            </p:stCondLst>
                            <p:childTnLst>
                              <p:par>
                                <p:cTn id="77" presetID="18" presetClass="entr" presetSubtype="12" fill="hold" grpId="0" nodeType="afterEffect">
                                  <p:stCondLst>
                                    <p:cond delay="0"/>
                                  </p:stCondLst>
                                  <p:childTnLst>
                                    <p:set>
                                      <p:cBhvr>
                                        <p:cTn id="78" dur="1" fill="hold">
                                          <p:stCondLst>
                                            <p:cond delay="0"/>
                                          </p:stCondLst>
                                        </p:cTn>
                                        <p:tgtEl>
                                          <p:spTgt spid="7213"/>
                                        </p:tgtEl>
                                        <p:attrNameLst>
                                          <p:attrName>style.visibility</p:attrName>
                                        </p:attrNameLst>
                                      </p:cBhvr>
                                      <p:to>
                                        <p:strVal val="visible"/>
                                      </p:to>
                                    </p:set>
                                    <p:animEffect transition="in" filter="strips(downLeft)">
                                      <p:cBhvr>
                                        <p:cTn id="79" dur="1000"/>
                                        <p:tgtEl>
                                          <p:spTgt spid="7213"/>
                                        </p:tgtEl>
                                      </p:cBhvr>
                                    </p:animEffect>
                                  </p:childTnLst>
                                </p:cTn>
                              </p:par>
                            </p:childTnLst>
                          </p:cTn>
                        </p:par>
                        <p:par>
                          <p:cTn id="80" fill="hold" nodeType="afterGroup">
                            <p:stCondLst>
                              <p:cond delay="2000"/>
                            </p:stCondLst>
                            <p:childTnLst>
                              <p:par>
                                <p:cTn id="81" presetID="18" presetClass="entr" presetSubtype="12" fill="hold" grpId="0" nodeType="afterEffect">
                                  <p:stCondLst>
                                    <p:cond delay="0"/>
                                  </p:stCondLst>
                                  <p:childTnLst>
                                    <p:set>
                                      <p:cBhvr>
                                        <p:cTn id="82" dur="1" fill="hold">
                                          <p:stCondLst>
                                            <p:cond delay="0"/>
                                          </p:stCondLst>
                                        </p:cTn>
                                        <p:tgtEl>
                                          <p:spTgt spid="7215"/>
                                        </p:tgtEl>
                                        <p:attrNameLst>
                                          <p:attrName>style.visibility</p:attrName>
                                        </p:attrNameLst>
                                      </p:cBhvr>
                                      <p:to>
                                        <p:strVal val="visible"/>
                                      </p:to>
                                    </p:set>
                                    <p:animEffect transition="in" filter="strips(downLeft)">
                                      <p:cBhvr>
                                        <p:cTn id="83" dur="1000"/>
                                        <p:tgtEl>
                                          <p:spTgt spid="7215"/>
                                        </p:tgtEl>
                                      </p:cBhvr>
                                    </p:animEffect>
                                  </p:childTnLst>
                                </p:cTn>
                              </p:par>
                              <p:par>
                                <p:cTn id="84" presetID="18" presetClass="entr" presetSubtype="12" fill="hold" grpId="0" nodeType="withEffect">
                                  <p:stCondLst>
                                    <p:cond delay="0"/>
                                  </p:stCondLst>
                                  <p:childTnLst>
                                    <p:set>
                                      <p:cBhvr>
                                        <p:cTn id="85" dur="1" fill="hold">
                                          <p:stCondLst>
                                            <p:cond delay="0"/>
                                          </p:stCondLst>
                                        </p:cTn>
                                        <p:tgtEl>
                                          <p:spTgt spid="7214"/>
                                        </p:tgtEl>
                                        <p:attrNameLst>
                                          <p:attrName>style.visibility</p:attrName>
                                        </p:attrNameLst>
                                      </p:cBhvr>
                                      <p:to>
                                        <p:strVal val="visible"/>
                                      </p:to>
                                    </p:set>
                                    <p:animEffect transition="in" filter="strips(downLeft)">
                                      <p:cBhvr>
                                        <p:cTn id="86" dur="1000"/>
                                        <p:tgtEl>
                                          <p:spTgt spid="7214"/>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8" presetClass="entr" presetSubtype="16" fill="hold" grpId="0" nodeType="clickEffect">
                                  <p:stCondLst>
                                    <p:cond delay="0"/>
                                  </p:stCondLst>
                                  <p:childTnLst>
                                    <p:set>
                                      <p:cBhvr>
                                        <p:cTn id="90" dur="1" fill="hold">
                                          <p:stCondLst>
                                            <p:cond delay="0"/>
                                          </p:stCondLst>
                                        </p:cTn>
                                        <p:tgtEl>
                                          <p:spTgt spid="7192"/>
                                        </p:tgtEl>
                                        <p:attrNameLst>
                                          <p:attrName>style.visibility</p:attrName>
                                        </p:attrNameLst>
                                      </p:cBhvr>
                                      <p:to>
                                        <p:strVal val="visible"/>
                                      </p:to>
                                    </p:set>
                                    <p:animEffect transition="in" filter="diamond(in)">
                                      <p:cBhvr>
                                        <p:cTn id="91" dur="1000"/>
                                        <p:tgtEl>
                                          <p:spTgt spid="7192"/>
                                        </p:tgtEl>
                                      </p:cBhvr>
                                    </p:animEffect>
                                  </p:childTnLst>
                                </p:cTn>
                              </p:par>
                              <p:par>
                                <p:cTn id="92" presetID="8" presetClass="entr" presetSubtype="16" fill="hold" grpId="0" nodeType="withEffect">
                                  <p:stCondLst>
                                    <p:cond delay="0"/>
                                  </p:stCondLst>
                                  <p:childTnLst>
                                    <p:set>
                                      <p:cBhvr>
                                        <p:cTn id="93" dur="1" fill="hold">
                                          <p:stCondLst>
                                            <p:cond delay="0"/>
                                          </p:stCondLst>
                                        </p:cTn>
                                        <p:tgtEl>
                                          <p:spTgt spid="7223"/>
                                        </p:tgtEl>
                                        <p:attrNameLst>
                                          <p:attrName>style.visibility</p:attrName>
                                        </p:attrNameLst>
                                      </p:cBhvr>
                                      <p:to>
                                        <p:strVal val="visible"/>
                                      </p:to>
                                    </p:set>
                                    <p:animEffect transition="in" filter="diamond(in)">
                                      <p:cBhvr>
                                        <p:cTn id="94" dur="1000"/>
                                        <p:tgtEl>
                                          <p:spTgt spid="7223"/>
                                        </p:tgtEl>
                                      </p:cBhvr>
                                    </p:animEffect>
                                  </p:childTnLst>
                                </p:cTn>
                              </p:par>
                            </p:childTnLst>
                          </p:cTn>
                        </p:par>
                        <p:par>
                          <p:cTn id="95" fill="hold" nodeType="afterGroup">
                            <p:stCondLst>
                              <p:cond delay="1000"/>
                            </p:stCondLst>
                            <p:childTnLst>
                              <p:par>
                                <p:cTn id="96" presetID="8" presetClass="entr" presetSubtype="16" fill="hold" grpId="0" nodeType="afterEffect">
                                  <p:stCondLst>
                                    <p:cond delay="0"/>
                                  </p:stCondLst>
                                  <p:childTnLst>
                                    <p:set>
                                      <p:cBhvr>
                                        <p:cTn id="97" dur="1" fill="hold">
                                          <p:stCondLst>
                                            <p:cond delay="0"/>
                                          </p:stCondLst>
                                        </p:cTn>
                                        <p:tgtEl>
                                          <p:spTgt spid="7191"/>
                                        </p:tgtEl>
                                        <p:attrNameLst>
                                          <p:attrName>style.visibility</p:attrName>
                                        </p:attrNameLst>
                                      </p:cBhvr>
                                      <p:to>
                                        <p:strVal val="visible"/>
                                      </p:to>
                                    </p:set>
                                    <p:animEffect transition="in" filter="diamond(in)">
                                      <p:cBhvr>
                                        <p:cTn id="98" dur="1000"/>
                                        <p:tgtEl>
                                          <p:spTgt spid="7191"/>
                                        </p:tgtEl>
                                      </p:cBhvr>
                                    </p:animEffect>
                                  </p:childTnLst>
                                </p:cTn>
                              </p:par>
                              <p:par>
                                <p:cTn id="99" presetID="8" presetClass="entr" presetSubtype="16" fill="hold" grpId="0" nodeType="withEffect">
                                  <p:stCondLst>
                                    <p:cond delay="0"/>
                                  </p:stCondLst>
                                  <p:childTnLst>
                                    <p:set>
                                      <p:cBhvr>
                                        <p:cTn id="100" dur="1" fill="hold">
                                          <p:stCondLst>
                                            <p:cond delay="0"/>
                                          </p:stCondLst>
                                        </p:cTn>
                                        <p:tgtEl>
                                          <p:spTgt spid="7224"/>
                                        </p:tgtEl>
                                        <p:attrNameLst>
                                          <p:attrName>style.visibility</p:attrName>
                                        </p:attrNameLst>
                                      </p:cBhvr>
                                      <p:to>
                                        <p:strVal val="visible"/>
                                      </p:to>
                                    </p:set>
                                    <p:animEffect transition="in" filter="diamond(in)">
                                      <p:cBhvr>
                                        <p:cTn id="101" dur="1000"/>
                                        <p:tgtEl>
                                          <p:spTgt spid="7224"/>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8" presetClass="entr" presetSubtype="6" fill="hold" grpId="0" nodeType="clickEffect">
                                  <p:stCondLst>
                                    <p:cond delay="0"/>
                                  </p:stCondLst>
                                  <p:childTnLst>
                                    <p:set>
                                      <p:cBhvr>
                                        <p:cTn id="105" dur="1" fill="hold">
                                          <p:stCondLst>
                                            <p:cond delay="0"/>
                                          </p:stCondLst>
                                        </p:cTn>
                                        <p:tgtEl>
                                          <p:spTgt spid="7216"/>
                                        </p:tgtEl>
                                        <p:attrNameLst>
                                          <p:attrName>style.visibility</p:attrName>
                                        </p:attrNameLst>
                                      </p:cBhvr>
                                      <p:to>
                                        <p:strVal val="visible"/>
                                      </p:to>
                                    </p:set>
                                    <p:animEffect transition="in" filter="strips(downRight)">
                                      <p:cBhvr>
                                        <p:cTn id="106" dur="1000"/>
                                        <p:tgtEl>
                                          <p:spTgt spid="7216"/>
                                        </p:tgtEl>
                                      </p:cBhvr>
                                    </p:animEffect>
                                  </p:childTnLst>
                                </p:cTn>
                              </p:par>
                              <p:par>
                                <p:cTn id="107" presetID="18" presetClass="entr" presetSubtype="12" fill="hold" grpId="0" nodeType="withEffect">
                                  <p:stCondLst>
                                    <p:cond delay="0"/>
                                  </p:stCondLst>
                                  <p:childTnLst>
                                    <p:set>
                                      <p:cBhvr>
                                        <p:cTn id="108" dur="1" fill="hold">
                                          <p:stCondLst>
                                            <p:cond delay="0"/>
                                          </p:stCondLst>
                                        </p:cTn>
                                        <p:tgtEl>
                                          <p:spTgt spid="7218"/>
                                        </p:tgtEl>
                                        <p:attrNameLst>
                                          <p:attrName>style.visibility</p:attrName>
                                        </p:attrNameLst>
                                      </p:cBhvr>
                                      <p:to>
                                        <p:strVal val="visible"/>
                                      </p:to>
                                    </p:set>
                                    <p:animEffect transition="in" filter="strips(downLeft)">
                                      <p:cBhvr>
                                        <p:cTn id="109" dur="1000"/>
                                        <p:tgtEl>
                                          <p:spTgt spid="7218"/>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8" presetClass="entr" presetSubtype="16" fill="hold" grpId="0" nodeType="clickEffect">
                                  <p:stCondLst>
                                    <p:cond delay="0"/>
                                  </p:stCondLst>
                                  <p:childTnLst>
                                    <p:set>
                                      <p:cBhvr>
                                        <p:cTn id="113" dur="1" fill="hold">
                                          <p:stCondLst>
                                            <p:cond delay="0"/>
                                          </p:stCondLst>
                                        </p:cTn>
                                        <p:tgtEl>
                                          <p:spTgt spid="7190"/>
                                        </p:tgtEl>
                                        <p:attrNameLst>
                                          <p:attrName>style.visibility</p:attrName>
                                        </p:attrNameLst>
                                      </p:cBhvr>
                                      <p:to>
                                        <p:strVal val="visible"/>
                                      </p:to>
                                    </p:set>
                                    <p:animEffect transition="in" filter="diamond(in)">
                                      <p:cBhvr>
                                        <p:cTn id="114" dur="1000"/>
                                        <p:tgtEl>
                                          <p:spTgt spid="7190"/>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8" presetClass="entr" presetSubtype="16" fill="hold" grpId="0" nodeType="clickEffect">
                                  <p:stCondLst>
                                    <p:cond delay="0"/>
                                  </p:stCondLst>
                                  <p:childTnLst>
                                    <p:set>
                                      <p:cBhvr>
                                        <p:cTn id="118" dur="1" fill="hold">
                                          <p:stCondLst>
                                            <p:cond delay="0"/>
                                          </p:stCondLst>
                                        </p:cTn>
                                        <p:tgtEl>
                                          <p:spTgt spid="7222"/>
                                        </p:tgtEl>
                                        <p:attrNameLst>
                                          <p:attrName>style.visibility</p:attrName>
                                        </p:attrNameLst>
                                      </p:cBhvr>
                                      <p:to>
                                        <p:strVal val="visible"/>
                                      </p:to>
                                    </p:set>
                                    <p:animEffect transition="in" filter="diamond(in)">
                                      <p:cBhvr>
                                        <p:cTn id="119" dur="1000"/>
                                        <p:tgtEl>
                                          <p:spTgt spid="7222"/>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8" presetClass="entr" presetSubtype="6" fill="hold" grpId="0" nodeType="clickEffect">
                                  <p:stCondLst>
                                    <p:cond delay="0"/>
                                  </p:stCondLst>
                                  <p:childTnLst>
                                    <p:set>
                                      <p:cBhvr>
                                        <p:cTn id="123" dur="1" fill="hold">
                                          <p:stCondLst>
                                            <p:cond delay="0"/>
                                          </p:stCondLst>
                                        </p:cTn>
                                        <p:tgtEl>
                                          <p:spTgt spid="7217"/>
                                        </p:tgtEl>
                                        <p:attrNameLst>
                                          <p:attrName>style.visibility</p:attrName>
                                        </p:attrNameLst>
                                      </p:cBhvr>
                                      <p:to>
                                        <p:strVal val="visible"/>
                                      </p:to>
                                    </p:set>
                                    <p:animEffect transition="in" filter="strips(downRight)">
                                      <p:cBhvr>
                                        <p:cTn id="124" dur="1000"/>
                                        <p:tgtEl>
                                          <p:spTgt spid="7217"/>
                                        </p:tgtEl>
                                      </p:cBhvr>
                                    </p:animEffect>
                                  </p:childTnLst>
                                </p:cTn>
                              </p:par>
                              <p:par>
                                <p:cTn id="125" presetID="18" presetClass="entr" presetSubtype="12" fill="hold" grpId="0" nodeType="withEffect">
                                  <p:stCondLst>
                                    <p:cond delay="0"/>
                                  </p:stCondLst>
                                  <p:childTnLst>
                                    <p:set>
                                      <p:cBhvr>
                                        <p:cTn id="126" dur="1" fill="hold">
                                          <p:stCondLst>
                                            <p:cond delay="0"/>
                                          </p:stCondLst>
                                        </p:cTn>
                                        <p:tgtEl>
                                          <p:spTgt spid="7219"/>
                                        </p:tgtEl>
                                        <p:attrNameLst>
                                          <p:attrName>style.visibility</p:attrName>
                                        </p:attrNameLst>
                                      </p:cBhvr>
                                      <p:to>
                                        <p:strVal val="visible"/>
                                      </p:to>
                                    </p:set>
                                    <p:animEffect transition="in" filter="strips(downLeft)">
                                      <p:cBhvr>
                                        <p:cTn id="127" dur="1000"/>
                                        <p:tgtEl>
                                          <p:spTgt spid="7219"/>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8" presetClass="entr" presetSubtype="16" fill="hold" grpId="0" nodeType="clickEffect">
                                  <p:stCondLst>
                                    <p:cond delay="0"/>
                                  </p:stCondLst>
                                  <p:childTnLst>
                                    <p:set>
                                      <p:cBhvr>
                                        <p:cTn id="131" dur="1" fill="hold">
                                          <p:stCondLst>
                                            <p:cond delay="0"/>
                                          </p:stCondLst>
                                        </p:cTn>
                                        <p:tgtEl>
                                          <p:spTgt spid="7199"/>
                                        </p:tgtEl>
                                        <p:attrNameLst>
                                          <p:attrName>style.visibility</p:attrName>
                                        </p:attrNameLst>
                                      </p:cBhvr>
                                      <p:to>
                                        <p:strVal val="visible"/>
                                      </p:to>
                                    </p:set>
                                    <p:animEffect transition="in" filter="diamond(in)">
                                      <p:cBhvr>
                                        <p:cTn id="132" dur="1000"/>
                                        <p:tgtEl>
                                          <p:spTgt spid="7199"/>
                                        </p:tgtEl>
                                      </p:cBhvr>
                                    </p:animEffect>
                                  </p:childTnLst>
                                </p:cTn>
                              </p:par>
                              <p:par>
                                <p:cTn id="133" presetID="8" presetClass="entr" presetSubtype="16" fill="hold" grpId="0" nodeType="withEffect">
                                  <p:stCondLst>
                                    <p:cond delay="0"/>
                                  </p:stCondLst>
                                  <p:childTnLst>
                                    <p:set>
                                      <p:cBhvr>
                                        <p:cTn id="134" dur="1" fill="hold">
                                          <p:stCondLst>
                                            <p:cond delay="0"/>
                                          </p:stCondLst>
                                        </p:cTn>
                                        <p:tgtEl>
                                          <p:spTgt spid="7226"/>
                                        </p:tgtEl>
                                        <p:attrNameLst>
                                          <p:attrName>style.visibility</p:attrName>
                                        </p:attrNameLst>
                                      </p:cBhvr>
                                      <p:to>
                                        <p:strVal val="visible"/>
                                      </p:to>
                                    </p:set>
                                    <p:animEffect transition="in" filter="diamond(in)">
                                      <p:cBhvr>
                                        <p:cTn id="135" dur="1000"/>
                                        <p:tgtEl>
                                          <p:spTgt spid="7226"/>
                                        </p:tgtEl>
                                      </p:cBhvr>
                                    </p:animEffect>
                                  </p:childTnLst>
                                </p:cTn>
                              </p:par>
                              <p:par>
                                <p:cTn id="136" presetID="8" presetClass="entr" presetSubtype="16" fill="hold" grpId="0" nodeType="withEffect">
                                  <p:stCondLst>
                                    <p:cond delay="0"/>
                                  </p:stCondLst>
                                  <p:childTnLst>
                                    <p:set>
                                      <p:cBhvr>
                                        <p:cTn id="137" dur="1" fill="hold">
                                          <p:stCondLst>
                                            <p:cond delay="0"/>
                                          </p:stCondLst>
                                        </p:cTn>
                                        <p:tgtEl>
                                          <p:spTgt spid="82"/>
                                        </p:tgtEl>
                                        <p:attrNameLst>
                                          <p:attrName>style.visibility</p:attrName>
                                        </p:attrNameLst>
                                      </p:cBhvr>
                                      <p:to>
                                        <p:strVal val="visible"/>
                                      </p:to>
                                    </p:set>
                                    <p:animEffect transition="in" filter="diamond(in)">
                                      <p:cBhvr>
                                        <p:cTn id="138" dur="1000"/>
                                        <p:tgtEl>
                                          <p:spTgt spid="82"/>
                                        </p:tgtEl>
                                      </p:cBhvr>
                                    </p:animEffect>
                                  </p:childTnLst>
                                </p:cTn>
                              </p:par>
                            </p:childTnLst>
                          </p:cTn>
                        </p:par>
                      </p:childTnLst>
                    </p:cTn>
                  </p:par>
                  <p:par>
                    <p:cTn id="139" fill="hold">
                      <p:stCondLst>
                        <p:cond delay="indefinite"/>
                      </p:stCondLst>
                      <p:childTnLst>
                        <p:par>
                          <p:cTn id="140" fill="hold">
                            <p:stCondLst>
                              <p:cond delay="0"/>
                            </p:stCondLst>
                            <p:childTnLst>
                              <p:par>
                                <p:cTn id="141" presetID="8" presetClass="entr" presetSubtype="16" fill="hold" grpId="0" nodeType="clickEffect">
                                  <p:stCondLst>
                                    <p:cond delay="0"/>
                                  </p:stCondLst>
                                  <p:childTnLst>
                                    <p:set>
                                      <p:cBhvr>
                                        <p:cTn id="142" dur="1" fill="hold">
                                          <p:stCondLst>
                                            <p:cond delay="0"/>
                                          </p:stCondLst>
                                        </p:cTn>
                                        <p:tgtEl>
                                          <p:spTgt spid="7232"/>
                                        </p:tgtEl>
                                        <p:attrNameLst>
                                          <p:attrName>style.visibility</p:attrName>
                                        </p:attrNameLst>
                                      </p:cBhvr>
                                      <p:to>
                                        <p:strVal val="visible"/>
                                      </p:to>
                                    </p:set>
                                    <p:animEffect transition="in" filter="diamond(in)">
                                      <p:cBhvr>
                                        <p:cTn id="143" dur="1000"/>
                                        <p:tgtEl>
                                          <p:spTgt spid="7232"/>
                                        </p:tgtEl>
                                      </p:cBhvr>
                                    </p:animEffect>
                                  </p:childTnLst>
                                </p:cTn>
                              </p:par>
                              <p:par>
                                <p:cTn id="144" presetID="8" presetClass="entr" presetSubtype="16" fill="hold" nodeType="withEffect">
                                  <p:stCondLst>
                                    <p:cond delay="0"/>
                                  </p:stCondLst>
                                  <p:childTnLst>
                                    <p:set>
                                      <p:cBhvr>
                                        <p:cTn id="145" dur="1" fill="hold">
                                          <p:stCondLst>
                                            <p:cond delay="0"/>
                                          </p:stCondLst>
                                        </p:cTn>
                                        <p:tgtEl>
                                          <p:spTgt spid="4"/>
                                        </p:tgtEl>
                                        <p:attrNameLst>
                                          <p:attrName>style.visibility</p:attrName>
                                        </p:attrNameLst>
                                      </p:cBhvr>
                                      <p:to>
                                        <p:strVal val="visible"/>
                                      </p:to>
                                    </p:set>
                                    <p:animEffect transition="in" filter="diamond(in)">
                                      <p:cBhvr>
                                        <p:cTn id="146" dur="1000"/>
                                        <p:tgtEl>
                                          <p:spTgt spid="4"/>
                                        </p:tgtEl>
                                      </p:cBhvr>
                                    </p:animEffect>
                                  </p:childTnLst>
                                </p:cTn>
                              </p:par>
                              <p:par>
                                <p:cTn id="147" presetID="8" presetClass="entr" presetSubtype="16" fill="hold" grpId="0" nodeType="withEffect">
                                  <p:stCondLst>
                                    <p:cond delay="0"/>
                                  </p:stCondLst>
                                  <p:childTnLst>
                                    <p:set>
                                      <p:cBhvr>
                                        <p:cTn id="148" dur="1" fill="hold">
                                          <p:stCondLst>
                                            <p:cond delay="0"/>
                                          </p:stCondLst>
                                        </p:cTn>
                                        <p:tgtEl>
                                          <p:spTgt spid="7231"/>
                                        </p:tgtEl>
                                        <p:attrNameLst>
                                          <p:attrName>style.visibility</p:attrName>
                                        </p:attrNameLst>
                                      </p:cBhvr>
                                      <p:to>
                                        <p:strVal val="visible"/>
                                      </p:to>
                                    </p:set>
                                    <p:animEffect transition="in" filter="diamond(in)">
                                      <p:cBhvr>
                                        <p:cTn id="149" dur="1000"/>
                                        <p:tgtEl>
                                          <p:spTgt spid="7231"/>
                                        </p:tgtEl>
                                      </p:cBhvr>
                                    </p:animEffect>
                                  </p:childTnLst>
                                </p:cTn>
                              </p:par>
                              <p:par>
                                <p:cTn id="150" presetID="8" presetClass="entr" presetSubtype="16" fill="hold" grpId="0" nodeType="withEffect">
                                  <p:stCondLst>
                                    <p:cond delay="0"/>
                                  </p:stCondLst>
                                  <p:childTnLst>
                                    <p:set>
                                      <p:cBhvr>
                                        <p:cTn id="151" dur="1" fill="hold">
                                          <p:stCondLst>
                                            <p:cond delay="0"/>
                                          </p:stCondLst>
                                        </p:cTn>
                                        <p:tgtEl>
                                          <p:spTgt spid="7245"/>
                                        </p:tgtEl>
                                        <p:attrNameLst>
                                          <p:attrName>style.visibility</p:attrName>
                                        </p:attrNameLst>
                                      </p:cBhvr>
                                      <p:to>
                                        <p:strVal val="visible"/>
                                      </p:to>
                                    </p:set>
                                    <p:animEffect transition="in" filter="diamond(in)">
                                      <p:cBhvr>
                                        <p:cTn id="152" dur="1000"/>
                                        <p:tgtEl>
                                          <p:spTgt spid="7245"/>
                                        </p:tgtEl>
                                      </p:cBhvr>
                                    </p:animEffect>
                                  </p:childTnLst>
                                </p:cTn>
                              </p:par>
                            </p:childTnLst>
                          </p:cTn>
                        </p:par>
                      </p:childTnLst>
                    </p:cTn>
                  </p:par>
                  <p:par>
                    <p:cTn id="153" fill="hold">
                      <p:stCondLst>
                        <p:cond delay="indefinite"/>
                      </p:stCondLst>
                      <p:childTnLst>
                        <p:par>
                          <p:cTn id="154" fill="hold">
                            <p:stCondLst>
                              <p:cond delay="0"/>
                            </p:stCondLst>
                            <p:childTnLst>
                              <p:par>
                                <p:cTn id="155" presetID="18" presetClass="entr" presetSubtype="6" fill="hold" grpId="0" nodeType="clickEffect">
                                  <p:stCondLst>
                                    <p:cond delay="0"/>
                                  </p:stCondLst>
                                  <p:childTnLst>
                                    <p:set>
                                      <p:cBhvr>
                                        <p:cTn id="156" dur="1" fill="hold">
                                          <p:stCondLst>
                                            <p:cond delay="0"/>
                                          </p:stCondLst>
                                        </p:cTn>
                                        <p:tgtEl>
                                          <p:spTgt spid="7236"/>
                                        </p:tgtEl>
                                        <p:attrNameLst>
                                          <p:attrName>style.visibility</p:attrName>
                                        </p:attrNameLst>
                                      </p:cBhvr>
                                      <p:to>
                                        <p:strVal val="visible"/>
                                      </p:to>
                                    </p:set>
                                    <p:animEffect transition="in" filter="strips(downRight)">
                                      <p:cBhvr>
                                        <p:cTn id="157" dur="1000"/>
                                        <p:tgtEl>
                                          <p:spTgt spid="7236"/>
                                        </p:tgtEl>
                                      </p:cBhvr>
                                    </p:animEffect>
                                  </p:childTnLst>
                                </p:cTn>
                              </p:par>
                              <p:par>
                                <p:cTn id="158" presetID="8" presetClass="entr" presetSubtype="16" fill="hold" grpId="0" nodeType="withEffect">
                                  <p:stCondLst>
                                    <p:cond delay="0"/>
                                  </p:stCondLst>
                                  <p:childTnLst>
                                    <p:set>
                                      <p:cBhvr>
                                        <p:cTn id="159" dur="1" fill="hold">
                                          <p:stCondLst>
                                            <p:cond delay="0"/>
                                          </p:stCondLst>
                                        </p:cTn>
                                        <p:tgtEl>
                                          <p:spTgt spid="7241"/>
                                        </p:tgtEl>
                                        <p:attrNameLst>
                                          <p:attrName>style.visibility</p:attrName>
                                        </p:attrNameLst>
                                      </p:cBhvr>
                                      <p:to>
                                        <p:strVal val="visible"/>
                                      </p:to>
                                    </p:set>
                                    <p:animEffect transition="in" filter="diamond(in)">
                                      <p:cBhvr>
                                        <p:cTn id="160" dur="1000"/>
                                        <p:tgtEl>
                                          <p:spTgt spid="7241"/>
                                        </p:tgtEl>
                                      </p:cBhvr>
                                    </p:animEffect>
                                  </p:childTnLst>
                                </p:cTn>
                              </p:par>
                              <p:par>
                                <p:cTn id="161" presetID="8" presetClass="entr" presetSubtype="16" fill="hold" nodeType="withEffect">
                                  <p:stCondLst>
                                    <p:cond delay="0"/>
                                  </p:stCondLst>
                                  <p:childTnLst>
                                    <p:set>
                                      <p:cBhvr>
                                        <p:cTn id="162" dur="1" fill="hold">
                                          <p:stCondLst>
                                            <p:cond delay="0"/>
                                          </p:stCondLst>
                                        </p:cTn>
                                        <p:tgtEl>
                                          <p:spTgt spid="5"/>
                                        </p:tgtEl>
                                        <p:attrNameLst>
                                          <p:attrName>style.visibility</p:attrName>
                                        </p:attrNameLst>
                                      </p:cBhvr>
                                      <p:to>
                                        <p:strVal val="visible"/>
                                      </p:to>
                                    </p:set>
                                    <p:animEffect transition="in" filter="diamond(in)">
                                      <p:cBhvr>
                                        <p:cTn id="163" dur="1000"/>
                                        <p:tgtEl>
                                          <p:spTgt spid="5"/>
                                        </p:tgtEl>
                                      </p:cBhvr>
                                    </p:animEffect>
                                  </p:childTnLst>
                                </p:cTn>
                              </p:par>
                              <p:par>
                                <p:cTn id="164" presetID="8" presetClass="entr" presetSubtype="16" fill="hold" grpId="0" nodeType="withEffect">
                                  <p:stCondLst>
                                    <p:cond delay="0"/>
                                  </p:stCondLst>
                                  <p:childTnLst>
                                    <p:set>
                                      <p:cBhvr>
                                        <p:cTn id="165" dur="1" fill="hold">
                                          <p:stCondLst>
                                            <p:cond delay="0"/>
                                          </p:stCondLst>
                                        </p:cTn>
                                        <p:tgtEl>
                                          <p:spTgt spid="7242"/>
                                        </p:tgtEl>
                                        <p:attrNameLst>
                                          <p:attrName>style.visibility</p:attrName>
                                        </p:attrNameLst>
                                      </p:cBhvr>
                                      <p:to>
                                        <p:strVal val="visible"/>
                                      </p:to>
                                    </p:set>
                                    <p:animEffect transition="in" filter="diamond(in)">
                                      <p:cBhvr>
                                        <p:cTn id="166" dur="1000"/>
                                        <p:tgtEl>
                                          <p:spTgt spid="7242"/>
                                        </p:tgtEl>
                                      </p:cBhvr>
                                    </p:animEffect>
                                  </p:childTnLst>
                                </p:cTn>
                              </p:par>
                              <p:par>
                                <p:cTn id="167" presetID="8" presetClass="entr" presetSubtype="16" fill="hold" grpId="0" nodeType="withEffect">
                                  <p:stCondLst>
                                    <p:cond delay="0"/>
                                  </p:stCondLst>
                                  <p:childTnLst>
                                    <p:set>
                                      <p:cBhvr>
                                        <p:cTn id="168" dur="1" fill="hold">
                                          <p:stCondLst>
                                            <p:cond delay="0"/>
                                          </p:stCondLst>
                                        </p:cTn>
                                        <p:tgtEl>
                                          <p:spTgt spid="7244"/>
                                        </p:tgtEl>
                                        <p:attrNameLst>
                                          <p:attrName>style.visibility</p:attrName>
                                        </p:attrNameLst>
                                      </p:cBhvr>
                                      <p:to>
                                        <p:strVal val="visible"/>
                                      </p:to>
                                    </p:set>
                                    <p:animEffect transition="in" filter="diamond(in)">
                                      <p:cBhvr>
                                        <p:cTn id="169" dur="1000"/>
                                        <p:tgtEl>
                                          <p:spTgt spid="7244"/>
                                        </p:tgtEl>
                                      </p:cBhvr>
                                    </p:animEffect>
                                  </p:childTnLst>
                                </p:cTn>
                              </p:par>
                            </p:childTnLst>
                          </p:cTn>
                        </p:par>
                      </p:childTnLst>
                    </p:cTn>
                  </p:par>
                  <p:par>
                    <p:cTn id="170" fill="hold">
                      <p:stCondLst>
                        <p:cond delay="indefinite"/>
                      </p:stCondLst>
                      <p:childTnLst>
                        <p:par>
                          <p:cTn id="171" fill="hold">
                            <p:stCondLst>
                              <p:cond delay="0"/>
                            </p:stCondLst>
                            <p:childTnLst>
                              <p:par>
                                <p:cTn id="172" presetID="18" presetClass="entr" presetSubtype="12" fill="hold" grpId="0" nodeType="clickEffect">
                                  <p:stCondLst>
                                    <p:cond delay="0"/>
                                  </p:stCondLst>
                                  <p:childTnLst>
                                    <p:set>
                                      <p:cBhvr>
                                        <p:cTn id="173" dur="1" fill="hold">
                                          <p:stCondLst>
                                            <p:cond delay="0"/>
                                          </p:stCondLst>
                                        </p:cTn>
                                        <p:tgtEl>
                                          <p:spTgt spid="7243"/>
                                        </p:tgtEl>
                                        <p:attrNameLst>
                                          <p:attrName>style.visibility</p:attrName>
                                        </p:attrNameLst>
                                      </p:cBhvr>
                                      <p:to>
                                        <p:strVal val="visible"/>
                                      </p:to>
                                    </p:set>
                                    <p:animEffect transition="in" filter="strips(downLeft)">
                                      <p:cBhvr>
                                        <p:cTn id="174" dur="1000"/>
                                        <p:tgtEl>
                                          <p:spTgt spid="7243"/>
                                        </p:tgtEl>
                                      </p:cBhvr>
                                    </p:animEffect>
                                  </p:childTnLst>
                                </p:cTn>
                              </p:par>
                            </p:childTnLst>
                          </p:cTn>
                        </p:par>
                      </p:childTnLst>
                    </p:cTn>
                  </p:par>
                  <p:par>
                    <p:cTn id="175" fill="hold">
                      <p:stCondLst>
                        <p:cond delay="indefinite"/>
                      </p:stCondLst>
                      <p:childTnLst>
                        <p:par>
                          <p:cTn id="176" fill="hold">
                            <p:stCondLst>
                              <p:cond delay="0"/>
                            </p:stCondLst>
                            <p:childTnLst>
                              <p:par>
                                <p:cTn id="177" presetID="8" presetClass="entr" presetSubtype="16" fill="hold" grpId="0" nodeType="clickEffect">
                                  <p:stCondLst>
                                    <p:cond delay="0"/>
                                  </p:stCondLst>
                                  <p:childTnLst>
                                    <p:set>
                                      <p:cBhvr>
                                        <p:cTn id="178" dur="1" fill="hold">
                                          <p:stCondLst>
                                            <p:cond delay="0"/>
                                          </p:stCondLst>
                                        </p:cTn>
                                        <p:tgtEl>
                                          <p:spTgt spid="7246"/>
                                        </p:tgtEl>
                                        <p:attrNameLst>
                                          <p:attrName>style.visibility</p:attrName>
                                        </p:attrNameLst>
                                      </p:cBhvr>
                                      <p:to>
                                        <p:strVal val="visible"/>
                                      </p:to>
                                    </p:set>
                                    <p:animEffect transition="in" filter="diamond(in)">
                                      <p:cBhvr>
                                        <p:cTn id="179" dur="1000"/>
                                        <p:tgtEl>
                                          <p:spTgt spid="7246"/>
                                        </p:tgtEl>
                                      </p:cBhvr>
                                    </p:animEffect>
                                  </p:childTnLst>
                                </p:cTn>
                              </p:par>
                            </p:childTnLst>
                          </p:cTn>
                        </p:par>
                      </p:childTnLst>
                    </p:cTn>
                  </p:par>
                  <p:par>
                    <p:cTn id="180" fill="hold">
                      <p:stCondLst>
                        <p:cond delay="indefinite"/>
                      </p:stCondLst>
                      <p:childTnLst>
                        <p:par>
                          <p:cTn id="181" fill="hold">
                            <p:stCondLst>
                              <p:cond delay="0"/>
                            </p:stCondLst>
                            <p:childTnLst>
                              <p:par>
                                <p:cTn id="182" presetID="6" presetClass="entr" presetSubtype="16" fill="hold" grpId="0" nodeType="clickEffect">
                                  <p:stCondLst>
                                    <p:cond delay="0"/>
                                  </p:stCondLst>
                                  <p:childTnLst>
                                    <p:set>
                                      <p:cBhvr>
                                        <p:cTn id="183" dur="1" fill="hold">
                                          <p:stCondLst>
                                            <p:cond delay="0"/>
                                          </p:stCondLst>
                                        </p:cTn>
                                        <p:tgtEl>
                                          <p:spTgt spid="7252"/>
                                        </p:tgtEl>
                                        <p:attrNameLst>
                                          <p:attrName>style.visibility</p:attrName>
                                        </p:attrNameLst>
                                      </p:cBhvr>
                                      <p:to>
                                        <p:strVal val="visible"/>
                                      </p:to>
                                    </p:set>
                                    <p:animEffect transition="in" filter="circle(in)">
                                      <p:cBhvr>
                                        <p:cTn id="184" dur="1000"/>
                                        <p:tgtEl>
                                          <p:spTgt spid="7252"/>
                                        </p:tgtEl>
                                      </p:cBhvr>
                                    </p:animEffect>
                                  </p:childTnLst>
                                </p:cTn>
                              </p:par>
                            </p:childTnLst>
                          </p:cTn>
                        </p:par>
                      </p:childTnLst>
                    </p:cTn>
                  </p:par>
                  <p:par>
                    <p:cTn id="185" fill="hold">
                      <p:stCondLst>
                        <p:cond delay="indefinite"/>
                      </p:stCondLst>
                      <p:childTnLst>
                        <p:par>
                          <p:cTn id="186" fill="hold">
                            <p:stCondLst>
                              <p:cond delay="0"/>
                            </p:stCondLst>
                            <p:childTnLst>
                              <p:par>
                                <p:cTn id="187" presetID="8" presetClass="entr" presetSubtype="16" fill="hold" grpId="0" nodeType="clickEffect">
                                  <p:stCondLst>
                                    <p:cond delay="0"/>
                                  </p:stCondLst>
                                  <p:childTnLst>
                                    <p:set>
                                      <p:cBhvr>
                                        <p:cTn id="188" dur="1" fill="hold">
                                          <p:stCondLst>
                                            <p:cond delay="0"/>
                                          </p:stCondLst>
                                        </p:cTn>
                                        <p:tgtEl>
                                          <p:spTgt spid="7247"/>
                                        </p:tgtEl>
                                        <p:attrNameLst>
                                          <p:attrName>style.visibility</p:attrName>
                                        </p:attrNameLst>
                                      </p:cBhvr>
                                      <p:to>
                                        <p:strVal val="visible"/>
                                      </p:to>
                                    </p:set>
                                    <p:animEffect transition="in" filter="diamond(in)">
                                      <p:cBhvr>
                                        <p:cTn id="189" dur="1000"/>
                                        <p:tgtEl>
                                          <p:spTgt spid="7247"/>
                                        </p:tgtEl>
                                      </p:cBhvr>
                                    </p:animEffect>
                                  </p:childTnLst>
                                </p:cTn>
                              </p:par>
                            </p:childTnLst>
                          </p:cTn>
                        </p:par>
                      </p:childTnLst>
                    </p:cTn>
                  </p:par>
                  <p:par>
                    <p:cTn id="190" fill="hold">
                      <p:stCondLst>
                        <p:cond delay="indefinite"/>
                      </p:stCondLst>
                      <p:childTnLst>
                        <p:par>
                          <p:cTn id="191" fill="hold">
                            <p:stCondLst>
                              <p:cond delay="0"/>
                            </p:stCondLst>
                            <p:childTnLst>
                              <p:par>
                                <p:cTn id="192" presetID="6" presetClass="entr" presetSubtype="16" fill="hold" grpId="0" nodeType="clickEffect">
                                  <p:stCondLst>
                                    <p:cond delay="0"/>
                                  </p:stCondLst>
                                  <p:childTnLst>
                                    <p:set>
                                      <p:cBhvr>
                                        <p:cTn id="193" dur="1" fill="hold">
                                          <p:stCondLst>
                                            <p:cond delay="0"/>
                                          </p:stCondLst>
                                        </p:cTn>
                                        <p:tgtEl>
                                          <p:spTgt spid="7253"/>
                                        </p:tgtEl>
                                        <p:attrNameLst>
                                          <p:attrName>style.visibility</p:attrName>
                                        </p:attrNameLst>
                                      </p:cBhvr>
                                      <p:to>
                                        <p:strVal val="visible"/>
                                      </p:to>
                                    </p:set>
                                    <p:animEffect transition="in" filter="circle(in)">
                                      <p:cBhvr>
                                        <p:cTn id="194" dur="1000"/>
                                        <p:tgtEl>
                                          <p:spTgt spid="7253"/>
                                        </p:tgtEl>
                                      </p:cBhvr>
                                    </p:animEffect>
                                  </p:childTnLst>
                                </p:cTn>
                              </p:par>
                            </p:childTnLst>
                          </p:cTn>
                        </p:par>
                      </p:childTnLst>
                    </p:cTn>
                  </p:par>
                  <p:par>
                    <p:cTn id="195" fill="hold">
                      <p:stCondLst>
                        <p:cond delay="indefinite"/>
                      </p:stCondLst>
                      <p:childTnLst>
                        <p:par>
                          <p:cTn id="196" fill="hold">
                            <p:stCondLst>
                              <p:cond delay="0"/>
                            </p:stCondLst>
                            <p:childTnLst>
                              <p:par>
                                <p:cTn id="197" presetID="18" presetClass="entr" presetSubtype="6" fill="hold" grpId="0" nodeType="clickEffect">
                                  <p:stCondLst>
                                    <p:cond delay="0"/>
                                  </p:stCondLst>
                                  <p:childTnLst>
                                    <p:set>
                                      <p:cBhvr>
                                        <p:cTn id="198" dur="1" fill="hold">
                                          <p:stCondLst>
                                            <p:cond delay="0"/>
                                          </p:stCondLst>
                                        </p:cTn>
                                        <p:tgtEl>
                                          <p:spTgt spid="7248"/>
                                        </p:tgtEl>
                                        <p:attrNameLst>
                                          <p:attrName>style.visibility</p:attrName>
                                        </p:attrNameLst>
                                      </p:cBhvr>
                                      <p:to>
                                        <p:strVal val="visible"/>
                                      </p:to>
                                    </p:set>
                                    <p:animEffect transition="in" filter="strips(downRight)">
                                      <p:cBhvr>
                                        <p:cTn id="199" dur="1000"/>
                                        <p:tgtEl>
                                          <p:spTgt spid="7248"/>
                                        </p:tgtEl>
                                      </p:cBhvr>
                                    </p:animEffect>
                                  </p:childTnLst>
                                </p:cTn>
                              </p:par>
                              <p:par>
                                <p:cTn id="200" presetID="18" presetClass="entr" presetSubtype="12" fill="hold" grpId="0" nodeType="withEffect">
                                  <p:stCondLst>
                                    <p:cond delay="0"/>
                                  </p:stCondLst>
                                  <p:childTnLst>
                                    <p:set>
                                      <p:cBhvr>
                                        <p:cTn id="201" dur="1" fill="hold">
                                          <p:stCondLst>
                                            <p:cond delay="0"/>
                                          </p:stCondLst>
                                        </p:cTn>
                                        <p:tgtEl>
                                          <p:spTgt spid="7249"/>
                                        </p:tgtEl>
                                        <p:attrNameLst>
                                          <p:attrName>style.visibility</p:attrName>
                                        </p:attrNameLst>
                                      </p:cBhvr>
                                      <p:to>
                                        <p:strVal val="visible"/>
                                      </p:to>
                                    </p:set>
                                    <p:animEffect transition="in" filter="strips(downLeft)">
                                      <p:cBhvr>
                                        <p:cTn id="202" dur="1000"/>
                                        <p:tgtEl>
                                          <p:spTgt spid="7249"/>
                                        </p:tgtEl>
                                      </p:cBhvr>
                                    </p:animEffect>
                                  </p:childTnLst>
                                </p:cTn>
                              </p:par>
                            </p:childTnLst>
                          </p:cTn>
                        </p:par>
                      </p:childTnLst>
                    </p:cTn>
                  </p:par>
                  <p:par>
                    <p:cTn id="203" fill="hold">
                      <p:stCondLst>
                        <p:cond delay="indefinite"/>
                      </p:stCondLst>
                      <p:childTnLst>
                        <p:par>
                          <p:cTn id="204" fill="hold">
                            <p:stCondLst>
                              <p:cond delay="0"/>
                            </p:stCondLst>
                            <p:childTnLst>
                              <p:par>
                                <p:cTn id="205" presetID="2" presetClass="entr" presetSubtype="8" fill="hold" nodeType="clickEffect">
                                  <p:stCondLst>
                                    <p:cond delay="0"/>
                                  </p:stCondLst>
                                  <p:childTnLst>
                                    <p:set>
                                      <p:cBhvr>
                                        <p:cTn id="206" dur="1" fill="hold">
                                          <p:stCondLst>
                                            <p:cond delay="0"/>
                                          </p:stCondLst>
                                        </p:cTn>
                                        <p:tgtEl>
                                          <p:spTgt spid="7268">
                                            <p:txEl>
                                              <p:pRg st="0" end="0"/>
                                            </p:txEl>
                                          </p:spTgt>
                                        </p:tgtEl>
                                        <p:attrNameLst>
                                          <p:attrName>style.visibility</p:attrName>
                                        </p:attrNameLst>
                                      </p:cBhvr>
                                      <p:to>
                                        <p:strVal val="visible"/>
                                      </p:to>
                                    </p:set>
                                    <p:anim calcmode="lin" valueType="num">
                                      <p:cBhvr additive="base">
                                        <p:cTn id="207" dur="500" fill="hold"/>
                                        <p:tgtEl>
                                          <p:spTgt spid="7268">
                                            <p:txEl>
                                              <p:pRg st="0" end="0"/>
                                            </p:txEl>
                                          </p:spTgt>
                                        </p:tgtEl>
                                        <p:attrNameLst>
                                          <p:attrName>ppt_x</p:attrName>
                                        </p:attrNameLst>
                                      </p:cBhvr>
                                      <p:tavLst>
                                        <p:tav tm="0">
                                          <p:val>
                                            <p:strVal val="0-#ppt_w/2"/>
                                          </p:val>
                                        </p:tav>
                                        <p:tav tm="100000">
                                          <p:val>
                                            <p:strVal val="#ppt_x"/>
                                          </p:val>
                                        </p:tav>
                                      </p:tavLst>
                                    </p:anim>
                                    <p:anim calcmode="lin" valueType="num">
                                      <p:cBhvr additive="base">
                                        <p:cTn id="208" dur="500" fill="hold"/>
                                        <p:tgtEl>
                                          <p:spTgt spid="726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9" fill="hold">
                      <p:stCondLst>
                        <p:cond delay="indefinite"/>
                      </p:stCondLst>
                      <p:childTnLst>
                        <p:par>
                          <p:cTn id="210" fill="hold">
                            <p:stCondLst>
                              <p:cond delay="0"/>
                            </p:stCondLst>
                            <p:childTnLst>
                              <p:par>
                                <p:cTn id="211" presetID="8" presetClass="entr" presetSubtype="16" fill="hold" grpId="0" nodeType="clickEffect">
                                  <p:stCondLst>
                                    <p:cond delay="0"/>
                                  </p:stCondLst>
                                  <p:childTnLst>
                                    <p:set>
                                      <p:cBhvr>
                                        <p:cTn id="212" dur="1" fill="hold">
                                          <p:stCondLst>
                                            <p:cond delay="0"/>
                                          </p:stCondLst>
                                        </p:cTn>
                                        <p:tgtEl>
                                          <p:spTgt spid="7250"/>
                                        </p:tgtEl>
                                        <p:attrNameLst>
                                          <p:attrName>style.visibility</p:attrName>
                                        </p:attrNameLst>
                                      </p:cBhvr>
                                      <p:to>
                                        <p:strVal val="visible"/>
                                      </p:to>
                                    </p:set>
                                    <p:animEffect transition="in" filter="diamond(in)">
                                      <p:cBhvr>
                                        <p:cTn id="213" dur="1000"/>
                                        <p:tgtEl>
                                          <p:spTgt spid="7250"/>
                                        </p:tgtEl>
                                      </p:cBhvr>
                                    </p:animEffect>
                                  </p:childTnLst>
                                </p:cTn>
                              </p:par>
                              <p:par>
                                <p:cTn id="214" presetID="8" presetClass="entr" presetSubtype="16" fill="hold" grpId="0" nodeType="withEffect">
                                  <p:stCondLst>
                                    <p:cond delay="0"/>
                                  </p:stCondLst>
                                  <p:childTnLst>
                                    <p:set>
                                      <p:cBhvr>
                                        <p:cTn id="215" dur="1" fill="hold">
                                          <p:stCondLst>
                                            <p:cond delay="0"/>
                                          </p:stCondLst>
                                        </p:cTn>
                                        <p:tgtEl>
                                          <p:spTgt spid="7251"/>
                                        </p:tgtEl>
                                        <p:attrNameLst>
                                          <p:attrName>style.visibility</p:attrName>
                                        </p:attrNameLst>
                                      </p:cBhvr>
                                      <p:to>
                                        <p:strVal val="visible"/>
                                      </p:to>
                                    </p:set>
                                    <p:animEffect transition="in" filter="diamond(in)">
                                      <p:cBhvr>
                                        <p:cTn id="216" dur="1000"/>
                                        <p:tgtEl>
                                          <p:spTgt spid="7251"/>
                                        </p:tgtEl>
                                      </p:cBhvr>
                                    </p:animEffect>
                                  </p:childTnLst>
                                </p:cTn>
                              </p:par>
                            </p:childTnLst>
                          </p:cTn>
                        </p:par>
                      </p:childTnLst>
                    </p:cTn>
                  </p:par>
                  <p:par>
                    <p:cTn id="217" fill="hold">
                      <p:stCondLst>
                        <p:cond delay="indefinite"/>
                      </p:stCondLst>
                      <p:childTnLst>
                        <p:par>
                          <p:cTn id="218" fill="hold">
                            <p:stCondLst>
                              <p:cond delay="0"/>
                            </p:stCondLst>
                            <p:childTnLst>
                              <p:par>
                                <p:cTn id="219" presetID="8" presetClass="entr" presetSubtype="16" fill="hold" grpId="0" nodeType="clickEffect">
                                  <p:stCondLst>
                                    <p:cond delay="0"/>
                                  </p:stCondLst>
                                  <p:childTnLst>
                                    <p:set>
                                      <p:cBhvr>
                                        <p:cTn id="220" dur="1" fill="hold">
                                          <p:stCondLst>
                                            <p:cond delay="0"/>
                                          </p:stCondLst>
                                        </p:cTn>
                                        <p:tgtEl>
                                          <p:spTgt spid="7254"/>
                                        </p:tgtEl>
                                        <p:attrNameLst>
                                          <p:attrName>style.visibility</p:attrName>
                                        </p:attrNameLst>
                                      </p:cBhvr>
                                      <p:to>
                                        <p:strVal val="visible"/>
                                      </p:to>
                                    </p:set>
                                    <p:animEffect transition="in" filter="diamond(in)">
                                      <p:cBhvr>
                                        <p:cTn id="221" dur="1000"/>
                                        <p:tgtEl>
                                          <p:spTgt spid="7254"/>
                                        </p:tgtEl>
                                      </p:cBhvr>
                                    </p:animEffect>
                                  </p:childTnLst>
                                </p:cTn>
                              </p:par>
                              <p:par>
                                <p:cTn id="222" presetID="8" presetClass="entr" presetSubtype="16" fill="hold" grpId="0" nodeType="withEffect">
                                  <p:stCondLst>
                                    <p:cond delay="0"/>
                                  </p:stCondLst>
                                  <p:childTnLst>
                                    <p:set>
                                      <p:cBhvr>
                                        <p:cTn id="223" dur="1" fill="hold">
                                          <p:stCondLst>
                                            <p:cond delay="0"/>
                                          </p:stCondLst>
                                        </p:cTn>
                                        <p:tgtEl>
                                          <p:spTgt spid="7255"/>
                                        </p:tgtEl>
                                        <p:attrNameLst>
                                          <p:attrName>style.visibility</p:attrName>
                                        </p:attrNameLst>
                                      </p:cBhvr>
                                      <p:to>
                                        <p:strVal val="visible"/>
                                      </p:to>
                                    </p:set>
                                    <p:animEffect transition="in" filter="diamond(in)">
                                      <p:cBhvr>
                                        <p:cTn id="224" dur="1000"/>
                                        <p:tgtEl>
                                          <p:spTgt spid="7255"/>
                                        </p:tgtEl>
                                      </p:cBhvr>
                                    </p:animEffect>
                                  </p:childTnLst>
                                </p:cTn>
                              </p:par>
                              <p:par>
                                <p:cTn id="225" presetID="8" presetClass="entr" presetSubtype="16" fill="hold" grpId="0" nodeType="withEffect">
                                  <p:stCondLst>
                                    <p:cond delay="0"/>
                                  </p:stCondLst>
                                  <p:childTnLst>
                                    <p:set>
                                      <p:cBhvr>
                                        <p:cTn id="226" dur="1" fill="hold">
                                          <p:stCondLst>
                                            <p:cond delay="0"/>
                                          </p:stCondLst>
                                        </p:cTn>
                                        <p:tgtEl>
                                          <p:spTgt spid="7256"/>
                                        </p:tgtEl>
                                        <p:attrNameLst>
                                          <p:attrName>style.visibility</p:attrName>
                                        </p:attrNameLst>
                                      </p:cBhvr>
                                      <p:to>
                                        <p:strVal val="visible"/>
                                      </p:to>
                                    </p:set>
                                    <p:animEffect transition="in" filter="diamond(in)">
                                      <p:cBhvr>
                                        <p:cTn id="227" dur="1000"/>
                                        <p:tgtEl>
                                          <p:spTgt spid="7256"/>
                                        </p:tgtEl>
                                      </p:cBhvr>
                                    </p:animEffect>
                                  </p:childTnLst>
                                </p:cTn>
                              </p:par>
                            </p:childTnLst>
                          </p:cTn>
                        </p:par>
                      </p:childTnLst>
                    </p:cTn>
                  </p:par>
                  <p:par>
                    <p:cTn id="228" fill="hold">
                      <p:stCondLst>
                        <p:cond delay="indefinite"/>
                      </p:stCondLst>
                      <p:childTnLst>
                        <p:par>
                          <p:cTn id="229" fill="hold">
                            <p:stCondLst>
                              <p:cond delay="0"/>
                            </p:stCondLst>
                            <p:childTnLst>
                              <p:par>
                                <p:cTn id="230" presetID="18" presetClass="entr" presetSubtype="6" fill="hold" grpId="0" nodeType="clickEffect">
                                  <p:stCondLst>
                                    <p:cond delay="0"/>
                                  </p:stCondLst>
                                  <p:childTnLst>
                                    <p:set>
                                      <p:cBhvr>
                                        <p:cTn id="231" dur="1" fill="hold">
                                          <p:stCondLst>
                                            <p:cond delay="0"/>
                                          </p:stCondLst>
                                        </p:cTn>
                                        <p:tgtEl>
                                          <p:spTgt spid="7257"/>
                                        </p:tgtEl>
                                        <p:attrNameLst>
                                          <p:attrName>style.visibility</p:attrName>
                                        </p:attrNameLst>
                                      </p:cBhvr>
                                      <p:to>
                                        <p:strVal val="visible"/>
                                      </p:to>
                                    </p:set>
                                    <p:animEffect transition="in" filter="strips(downRight)">
                                      <p:cBhvr>
                                        <p:cTn id="232" dur="1000"/>
                                        <p:tgtEl>
                                          <p:spTgt spid="7257"/>
                                        </p:tgtEl>
                                      </p:cBhvr>
                                    </p:animEffect>
                                  </p:childTnLst>
                                </p:cTn>
                              </p:par>
                              <p:par>
                                <p:cTn id="233" presetID="8" presetClass="entr" presetSubtype="16" fill="hold" grpId="0" nodeType="withEffect">
                                  <p:stCondLst>
                                    <p:cond delay="0"/>
                                  </p:stCondLst>
                                  <p:childTnLst>
                                    <p:set>
                                      <p:cBhvr>
                                        <p:cTn id="234" dur="1" fill="hold">
                                          <p:stCondLst>
                                            <p:cond delay="0"/>
                                          </p:stCondLst>
                                        </p:cTn>
                                        <p:tgtEl>
                                          <p:spTgt spid="7258"/>
                                        </p:tgtEl>
                                        <p:attrNameLst>
                                          <p:attrName>style.visibility</p:attrName>
                                        </p:attrNameLst>
                                      </p:cBhvr>
                                      <p:to>
                                        <p:strVal val="visible"/>
                                      </p:to>
                                    </p:set>
                                    <p:animEffect transition="in" filter="diamond(in)">
                                      <p:cBhvr>
                                        <p:cTn id="235" dur="1000"/>
                                        <p:tgtEl>
                                          <p:spTgt spid="7258"/>
                                        </p:tgtEl>
                                      </p:cBhvr>
                                    </p:animEffect>
                                  </p:childTnLst>
                                </p:cTn>
                              </p:par>
                            </p:childTnLst>
                          </p:cTn>
                        </p:par>
                      </p:childTnLst>
                    </p:cTn>
                  </p:par>
                  <p:par>
                    <p:cTn id="236" fill="hold">
                      <p:stCondLst>
                        <p:cond delay="indefinite"/>
                      </p:stCondLst>
                      <p:childTnLst>
                        <p:par>
                          <p:cTn id="237" fill="hold">
                            <p:stCondLst>
                              <p:cond delay="0"/>
                            </p:stCondLst>
                            <p:childTnLst>
                              <p:par>
                                <p:cTn id="238" presetID="8" presetClass="entr" presetSubtype="16" fill="hold" grpId="0" nodeType="clickEffect">
                                  <p:stCondLst>
                                    <p:cond delay="0"/>
                                  </p:stCondLst>
                                  <p:childTnLst>
                                    <p:set>
                                      <p:cBhvr>
                                        <p:cTn id="239" dur="1" fill="hold">
                                          <p:stCondLst>
                                            <p:cond delay="0"/>
                                          </p:stCondLst>
                                        </p:cTn>
                                        <p:tgtEl>
                                          <p:spTgt spid="7259"/>
                                        </p:tgtEl>
                                        <p:attrNameLst>
                                          <p:attrName>style.visibility</p:attrName>
                                        </p:attrNameLst>
                                      </p:cBhvr>
                                      <p:to>
                                        <p:strVal val="visible"/>
                                      </p:to>
                                    </p:set>
                                    <p:animEffect transition="in" filter="diamond(in)">
                                      <p:cBhvr>
                                        <p:cTn id="240" dur="1000"/>
                                        <p:tgtEl>
                                          <p:spTgt spid="7259"/>
                                        </p:tgtEl>
                                      </p:cBhvr>
                                    </p:animEffect>
                                  </p:childTnLst>
                                </p:cTn>
                              </p:par>
                            </p:childTnLst>
                          </p:cTn>
                        </p:par>
                      </p:childTnLst>
                    </p:cTn>
                  </p:par>
                  <p:par>
                    <p:cTn id="241" fill="hold">
                      <p:stCondLst>
                        <p:cond delay="indefinite"/>
                      </p:stCondLst>
                      <p:childTnLst>
                        <p:par>
                          <p:cTn id="242" fill="hold">
                            <p:stCondLst>
                              <p:cond delay="0"/>
                            </p:stCondLst>
                            <p:childTnLst>
                              <p:par>
                                <p:cTn id="243" presetID="8" presetClass="entr" presetSubtype="16" fill="hold" grpId="0" nodeType="clickEffect">
                                  <p:stCondLst>
                                    <p:cond delay="0"/>
                                  </p:stCondLst>
                                  <p:childTnLst>
                                    <p:set>
                                      <p:cBhvr>
                                        <p:cTn id="244" dur="1" fill="hold">
                                          <p:stCondLst>
                                            <p:cond delay="0"/>
                                          </p:stCondLst>
                                        </p:cTn>
                                        <p:tgtEl>
                                          <p:spTgt spid="7260"/>
                                        </p:tgtEl>
                                        <p:attrNameLst>
                                          <p:attrName>style.visibility</p:attrName>
                                        </p:attrNameLst>
                                      </p:cBhvr>
                                      <p:to>
                                        <p:strVal val="visible"/>
                                      </p:to>
                                    </p:set>
                                    <p:animEffect transition="in" filter="diamond(in)">
                                      <p:cBhvr>
                                        <p:cTn id="245" dur="1000"/>
                                        <p:tgtEl>
                                          <p:spTgt spid="7260"/>
                                        </p:tgtEl>
                                      </p:cBhvr>
                                    </p:animEffect>
                                  </p:childTnLst>
                                </p:cTn>
                              </p:par>
                              <p:par>
                                <p:cTn id="246" presetID="8" presetClass="entr" presetSubtype="16" fill="hold" grpId="0" nodeType="withEffect">
                                  <p:stCondLst>
                                    <p:cond delay="0"/>
                                  </p:stCondLst>
                                  <p:childTnLst>
                                    <p:set>
                                      <p:cBhvr>
                                        <p:cTn id="247" dur="1" fill="hold">
                                          <p:stCondLst>
                                            <p:cond delay="0"/>
                                          </p:stCondLst>
                                        </p:cTn>
                                        <p:tgtEl>
                                          <p:spTgt spid="7261"/>
                                        </p:tgtEl>
                                        <p:attrNameLst>
                                          <p:attrName>style.visibility</p:attrName>
                                        </p:attrNameLst>
                                      </p:cBhvr>
                                      <p:to>
                                        <p:strVal val="visible"/>
                                      </p:to>
                                    </p:set>
                                    <p:animEffect transition="in" filter="diamond(in)">
                                      <p:cBhvr>
                                        <p:cTn id="248" dur="1000"/>
                                        <p:tgtEl>
                                          <p:spTgt spid="7261"/>
                                        </p:tgtEl>
                                      </p:cBhvr>
                                    </p:animEffect>
                                  </p:childTnLst>
                                </p:cTn>
                              </p:par>
                            </p:childTnLst>
                          </p:cTn>
                        </p:par>
                      </p:childTnLst>
                    </p:cTn>
                  </p:par>
                  <p:par>
                    <p:cTn id="249" fill="hold">
                      <p:stCondLst>
                        <p:cond delay="indefinite"/>
                      </p:stCondLst>
                      <p:childTnLst>
                        <p:par>
                          <p:cTn id="250" fill="hold">
                            <p:stCondLst>
                              <p:cond delay="0"/>
                            </p:stCondLst>
                            <p:childTnLst>
                              <p:par>
                                <p:cTn id="251" presetID="8" presetClass="entr" presetSubtype="16" fill="hold" grpId="0" nodeType="clickEffect">
                                  <p:stCondLst>
                                    <p:cond delay="0"/>
                                  </p:stCondLst>
                                  <p:childTnLst>
                                    <p:set>
                                      <p:cBhvr>
                                        <p:cTn id="252" dur="1" fill="hold">
                                          <p:stCondLst>
                                            <p:cond delay="0"/>
                                          </p:stCondLst>
                                        </p:cTn>
                                        <p:tgtEl>
                                          <p:spTgt spid="7262"/>
                                        </p:tgtEl>
                                        <p:attrNameLst>
                                          <p:attrName>style.visibility</p:attrName>
                                        </p:attrNameLst>
                                      </p:cBhvr>
                                      <p:to>
                                        <p:strVal val="visible"/>
                                      </p:to>
                                    </p:set>
                                    <p:animEffect transition="in" filter="diamond(in)">
                                      <p:cBhvr>
                                        <p:cTn id="253" dur="1000"/>
                                        <p:tgtEl>
                                          <p:spTgt spid="7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P spid="7171" grpId="0" animBg="1"/>
      <p:bldP spid="7177" grpId="0"/>
      <p:bldP spid="7181" grpId="0"/>
      <p:bldP spid="7190" grpId="0" animBg="1"/>
      <p:bldP spid="7191" grpId="0" animBg="1"/>
      <p:bldP spid="7192" grpId="0" animBg="1"/>
      <p:bldP spid="7199" grpId="0" animBg="1"/>
      <p:bldP spid="7205" grpId="0" animBg="1"/>
      <p:bldP spid="7206" grpId="0" animBg="1"/>
      <p:bldP spid="7207" grpId="0"/>
      <p:bldP spid="7208" grpId="0" animBg="1"/>
      <p:bldP spid="7209" grpId="0" animBg="1"/>
      <p:bldP spid="7210" grpId="0" animBg="1"/>
      <p:bldP spid="7211" grpId="0" animBg="1"/>
      <p:bldP spid="7212" grpId="0" animBg="1"/>
      <p:bldP spid="7213" grpId="0" animBg="1"/>
      <p:bldP spid="7214" grpId="0" animBg="1"/>
      <p:bldP spid="7215" grpId="0" animBg="1"/>
      <p:bldP spid="7216" grpId="0" animBg="1"/>
      <p:bldP spid="7217" grpId="0" animBg="1"/>
      <p:bldP spid="7218" grpId="0" animBg="1"/>
      <p:bldP spid="7219" grpId="0" animBg="1"/>
      <p:bldP spid="7220" grpId="0"/>
      <p:bldP spid="7221" grpId="0"/>
      <p:bldP spid="7222" grpId="0"/>
      <p:bldP spid="7223" grpId="0"/>
      <p:bldP spid="7224" grpId="0"/>
      <p:bldP spid="7226" grpId="0"/>
      <p:bldP spid="7231" grpId="0" animBg="1"/>
      <p:bldP spid="7232" grpId="0"/>
      <p:bldP spid="7236" grpId="0" animBg="1"/>
      <p:bldP spid="7241" grpId="0"/>
      <p:bldP spid="7242" grpId="0" animBg="1"/>
      <p:bldP spid="7243" grpId="0" animBg="1"/>
      <p:bldP spid="7244" grpId="0"/>
      <p:bldP spid="7245" grpId="0"/>
      <p:bldP spid="7246" grpId="0" animBg="1"/>
      <p:bldP spid="7247" grpId="0" animBg="1"/>
      <p:bldP spid="7248" grpId="0" animBg="1"/>
      <p:bldP spid="7249" grpId="0" animBg="1"/>
      <p:bldP spid="7250" grpId="0" animBg="1"/>
      <p:bldP spid="7251" grpId="0"/>
      <p:bldP spid="7252" grpId="0"/>
      <p:bldP spid="7253" grpId="0"/>
      <p:bldP spid="7254" grpId="0" animBg="1"/>
      <p:bldP spid="7255" grpId="0"/>
      <p:bldP spid="7256" grpId="0"/>
      <p:bldP spid="7257" grpId="0" animBg="1"/>
      <p:bldP spid="7258" grpId="0"/>
      <p:bldP spid="7259" grpId="0"/>
      <p:bldP spid="7260" grpId="0" animBg="1"/>
      <p:bldP spid="7261" grpId="0"/>
      <p:bldP spid="7262" grpId="0"/>
      <p:bldP spid="7265" grpId="0"/>
      <p:bldP spid="7267" grpId="0"/>
      <p:bldP spid="8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503" y="609600"/>
            <a:ext cx="3177473" cy="523220"/>
          </a:xfrm>
          <a:prstGeom prst="rect">
            <a:avLst/>
          </a:prstGeom>
        </p:spPr>
        <p:txBody>
          <a:bodyPr wrap="none">
            <a:spAutoFit/>
          </a:bodyPr>
          <a:lstStyle/>
          <a:p>
            <a:pPr algn="ctr"/>
            <a:r>
              <a:rPr lang="en-US" sz="2800" b="1" smtClean="0">
                <a:solidFill>
                  <a:srgbClr val="0070C0"/>
                </a:solidFill>
                <a:latin typeface="Arial"/>
                <a:cs typeface="Arial" panose="020B0604020202020204" pitchFamily="34" charset="0"/>
              </a:rPr>
              <a:t>II. </a:t>
            </a:r>
            <a:r>
              <a:rPr lang="en-US" sz="2800" b="1">
                <a:solidFill>
                  <a:srgbClr val="0070C0"/>
                </a:solidFill>
                <a:latin typeface="Arial"/>
                <a:cs typeface="Arial" panose="020B0604020202020204" pitchFamily="34" charset="0"/>
              </a:rPr>
              <a:t>Đột biến </a:t>
            </a:r>
            <a:r>
              <a:rPr lang="vi-VN" sz="2800" b="1">
                <a:solidFill>
                  <a:srgbClr val="0070C0"/>
                </a:solidFill>
                <a:cs typeface="Arial" panose="020B0604020202020204" pitchFamily="34" charset="0"/>
              </a:rPr>
              <a:t>đa</a:t>
            </a:r>
            <a:r>
              <a:rPr lang="en-US" sz="2800" b="1" smtClean="0">
                <a:solidFill>
                  <a:srgbClr val="0070C0"/>
                </a:solidFill>
                <a:latin typeface="Arial"/>
                <a:cs typeface="Arial" panose="020B0604020202020204" pitchFamily="34" charset="0"/>
              </a:rPr>
              <a:t> </a:t>
            </a:r>
            <a:r>
              <a:rPr lang="en-US" sz="2800" b="1">
                <a:solidFill>
                  <a:srgbClr val="0070C0"/>
                </a:solidFill>
                <a:latin typeface="Arial"/>
                <a:cs typeface="Arial" panose="020B0604020202020204" pitchFamily="34" charset="0"/>
              </a:rPr>
              <a:t>bội</a:t>
            </a:r>
          </a:p>
        </p:txBody>
      </p:sp>
      <p:sp>
        <p:nvSpPr>
          <p:cNvPr id="4" name="Text Box 134"/>
          <p:cNvSpPr txBox="1">
            <a:spLocks noChangeArrowheads="1"/>
          </p:cNvSpPr>
          <p:nvPr/>
        </p:nvSpPr>
        <p:spPr bwMode="auto">
          <a:xfrm>
            <a:off x="365940" y="1076980"/>
            <a:ext cx="80922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1">
                <a:solidFill>
                  <a:prstClr val="black"/>
                </a:solidFill>
                <a:latin typeface="Times New Roman" panose="02020603050405020304" pitchFamily="18" charset="0"/>
                <a:cs typeface="Times New Roman" panose="02020603050405020304" pitchFamily="18" charset="0"/>
              </a:rPr>
              <a:t>1. Khái niệm và </a:t>
            </a:r>
            <a:r>
              <a:rPr lang="en-US" altLang="en-US" sz="2800" b="1" smtClean="0">
                <a:solidFill>
                  <a:prstClr val="black"/>
                </a:solidFill>
                <a:latin typeface="Times New Roman" panose="02020603050405020304" pitchFamily="18" charset="0"/>
                <a:cs typeface="Times New Roman" panose="02020603050405020304" pitchFamily="18" charset="0"/>
              </a:rPr>
              <a:t>c</a:t>
            </a:r>
            <a:r>
              <a:rPr lang="vi-VN" altLang="en-US" sz="2800" b="1" smtClean="0">
                <a:solidFill>
                  <a:prstClr val="black"/>
                </a:solidFill>
                <a:latin typeface="Times New Roman" panose="02020603050405020304" pitchFamily="18" charset="0"/>
                <a:cs typeface="Times New Roman" panose="02020603050405020304" pitchFamily="18" charset="0"/>
              </a:rPr>
              <a:t>ơ</a:t>
            </a:r>
            <a:r>
              <a:rPr lang="en-US" altLang="en-US" sz="2800" b="1">
                <a:solidFill>
                  <a:prstClr val="black"/>
                </a:solidFill>
                <a:latin typeface="Times New Roman" panose="02020603050405020304" pitchFamily="18" charset="0"/>
                <a:cs typeface="Times New Roman" panose="02020603050405020304" pitchFamily="18" charset="0"/>
              </a:rPr>
              <a:t> chế phát sinh thể </a:t>
            </a:r>
            <a:r>
              <a:rPr lang="en-US" altLang="en-US" sz="2800" b="1" smtClean="0">
                <a:solidFill>
                  <a:prstClr val="black"/>
                </a:solidFill>
                <a:latin typeface="Times New Roman" panose="02020603050405020304" pitchFamily="18" charset="0"/>
                <a:cs typeface="Times New Roman" panose="02020603050405020304" pitchFamily="18" charset="0"/>
              </a:rPr>
              <a:t>tự </a:t>
            </a:r>
            <a:r>
              <a:rPr lang="vi-VN" altLang="en-US" sz="2800" b="1" smtClean="0">
                <a:solidFill>
                  <a:prstClr val="black"/>
                </a:solidFill>
                <a:latin typeface="Times New Roman" panose="02020603050405020304" pitchFamily="18" charset="0"/>
                <a:cs typeface="Times New Roman" panose="02020603050405020304" pitchFamily="18" charset="0"/>
              </a:rPr>
              <a:t>đa</a:t>
            </a:r>
            <a:r>
              <a:rPr lang="en-US" altLang="en-US" sz="2800" b="1">
                <a:solidFill>
                  <a:prstClr val="black"/>
                </a:solidFill>
                <a:latin typeface="Times New Roman" panose="02020603050405020304" pitchFamily="18" charset="0"/>
                <a:cs typeface="Times New Roman" panose="02020603050405020304" pitchFamily="18" charset="0"/>
              </a:rPr>
              <a:t> bội</a:t>
            </a:r>
          </a:p>
        </p:txBody>
      </p:sp>
      <p:sp>
        <p:nvSpPr>
          <p:cNvPr id="5" name="Rectangle 4"/>
          <p:cNvSpPr/>
          <p:nvPr/>
        </p:nvSpPr>
        <p:spPr>
          <a:xfrm>
            <a:off x="914400" y="1600200"/>
            <a:ext cx="1829347" cy="461665"/>
          </a:xfrm>
          <a:prstGeom prst="rect">
            <a:avLst/>
          </a:prstGeom>
        </p:spPr>
        <p:txBody>
          <a:bodyPr wrap="none">
            <a:spAutoFit/>
          </a:bodyPr>
          <a:lstStyle/>
          <a:p>
            <a:r>
              <a:rPr lang="en-US" sz="2400" u="sng" smtClean="0">
                <a:latin typeface="Arial" panose="020B0604020202020204" pitchFamily="34" charset="0"/>
                <a:cs typeface="Arial" panose="020B0604020202020204" pitchFamily="34" charset="0"/>
              </a:rPr>
              <a:t>a)Khái niệm</a:t>
            </a:r>
            <a:endParaRPr lang="en-US" sz="2400" u="sng">
              <a:latin typeface="Arial" panose="020B0604020202020204" pitchFamily="34" charset="0"/>
              <a:cs typeface="Arial" panose="020B0604020202020204" pitchFamily="34" charset="0"/>
            </a:endParaRPr>
          </a:p>
        </p:txBody>
      </p:sp>
      <p:sp>
        <p:nvSpPr>
          <p:cNvPr id="6" name="Rectangle 5"/>
          <p:cNvSpPr/>
          <p:nvPr/>
        </p:nvSpPr>
        <p:spPr>
          <a:xfrm>
            <a:off x="365940" y="2140803"/>
            <a:ext cx="8397060" cy="830997"/>
          </a:xfrm>
          <a:prstGeom prst="rect">
            <a:avLst/>
          </a:prstGeom>
        </p:spPr>
        <p:txBody>
          <a:bodyPr wrap="square">
            <a:spAutoFit/>
          </a:bodyPr>
          <a:lstStyle/>
          <a:p>
            <a:r>
              <a:rPr lang="en-US" sz="2400" smtClean="0"/>
              <a:t>	</a:t>
            </a:r>
            <a:r>
              <a:rPr lang="vi-VN" sz="2400" smtClean="0"/>
              <a:t>Là dạng đột biến làm tăng 1 số nguyên lần bộ NST đơn bội của loài và lớn hơn 2n ( 3n, 4n, 5n, 6n...).</a:t>
            </a:r>
            <a:endParaRPr lang="vi-VN" sz="2400"/>
          </a:p>
        </p:txBody>
      </p:sp>
      <p:sp>
        <p:nvSpPr>
          <p:cNvPr id="7" name="Rectangle 6"/>
          <p:cNvSpPr/>
          <p:nvPr/>
        </p:nvSpPr>
        <p:spPr>
          <a:xfrm>
            <a:off x="914400" y="2971800"/>
            <a:ext cx="2800767" cy="461665"/>
          </a:xfrm>
          <a:prstGeom prst="rect">
            <a:avLst/>
          </a:prstGeom>
        </p:spPr>
        <p:txBody>
          <a:bodyPr wrap="none">
            <a:spAutoFit/>
          </a:bodyPr>
          <a:lstStyle/>
          <a:p>
            <a:r>
              <a:rPr lang="vi-VN" sz="2400" u="sng" dirty="0" smtClean="0"/>
              <a:t>b)Cơ chế phát sinh</a:t>
            </a:r>
            <a:endParaRPr lang="en-US" sz="2400" u="sng" dirty="0"/>
          </a:p>
        </p:txBody>
      </p:sp>
      <p:sp>
        <p:nvSpPr>
          <p:cNvPr id="8" name="Rectangle 7"/>
          <p:cNvSpPr/>
          <p:nvPr/>
        </p:nvSpPr>
        <p:spPr>
          <a:xfrm>
            <a:off x="457201" y="3429000"/>
            <a:ext cx="8458200" cy="3108543"/>
          </a:xfrm>
          <a:prstGeom prst="rect">
            <a:avLst/>
          </a:prstGeom>
        </p:spPr>
        <p:txBody>
          <a:bodyPr wrap="square">
            <a:spAutoFit/>
          </a:bodyPr>
          <a:lstStyle/>
          <a:p>
            <a:pPr algn="just"/>
            <a:r>
              <a:rPr lang="fr-FR" altLang="en-US" sz="2200" dirty="0" smtClean="0"/>
              <a:t>* </a:t>
            </a:r>
            <a:r>
              <a:rPr lang="fr-FR" altLang="en-US" sz="2200" b="1" dirty="0" smtClean="0"/>
              <a:t>TRONG </a:t>
            </a:r>
            <a:r>
              <a:rPr lang="fr-FR" altLang="en-US" sz="2200" b="1" dirty="0" err="1" smtClean="0"/>
              <a:t>GiẢM</a:t>
            </a:r>
            <a:r>
              <a:rPr lang="fr-FR" altLang="en-US" sz="2200" b="1" dirty="0" smtClean="0"/>
              <a:t> PHÂN:- </a:t>
            </a:r>
            <a:r>
              <a:rPr lang="fr-FR" altLang="en-US" sz="2200" dirty="0" err="1" smtClean="0"/>
              <a:t>tất</a:t>
            </a:r>
            <a:r>
              <a:rPr lang="fr-FR" altLang="en-US" sz="2200" dirty="0" smtClean="0"/>
              <a:t> </a:t>
            </a:r>
            <a:r>
              <a:rPr lang="fr-FR" altLang="en-US" sz="2200" dirty="0" err="1" smtClean="0"/>
              <a:t>cả</a:t>
            </a:r>
            <a:r>
              <a:rPr lang="fr-FR" altLang="en-US" sz="2200" dirty="0" smtClean="0"/>
              <a:t> </a:t>
            </a:r>
            <a:r>
              <a:rPr lang="fr-FR" altLang="en-US" sz="2200" dirty="0" err="1" smtClean="0"/>
              <a:t>các</a:t>
            </a:r>
            <a:r>
              <a:rPr lang="fr-FR" altLang="en-US" sz="2200" dirty="0" smtClean="0"/>
              <a:t> </a:t>
            </a:r>
            <a:r>
              <a:rPr lang="fr-FR" altLang="en-US" sz="2200" dirty="0" err="1" smtClean="0"/>
              <a:t>cặp</a:t>
            </a:r>
            <a:r>
              <a:rPr lang="fr-FR" altLang="en-US" sz="2200" dirty="0" smtClean="0"/>
              <a:t> NST </a:t>
            </a:r>
            <a:r>
              <a:rPr lang="fr-FR" altLang="en-US" sz="2200" dirty="0" err="1" smtClean="0"/>
              <a:t>không</a:t>
            </a:r>
            <a:r>
              <a:rPr lang="fr-FR" altLang="en-US" sz="2200" dirty="0" smtClean="0"/>
              <a:t> </a:t>
            </a:r>
            <a:r>
              <a:rPr lang="fr-FR" altLang="en-US" sz="2200" dirty="0" err="1" smtClean="0"/>
              <a:t>phân</a:t>
            </a:r>
            <a:r>
              <a:rPr lang="fr-FR" altLang="en-US" sz="2200" dirty="0" smtClean="0"/>
              <a:t> </a:t>
            </a:r>
            <a:r>
              <a:rPr lang="fr-FR" altLang="en-US" sz="2200" dirty="0" err="1" smtClean="0"/>
              <a:t>ly</a:t>
            </a:r>
            <a:r>
              <a:rPr lang="fr-FR" altLang="en-US" sz="2200" dirty="0" smtClean="0"/>
              <a:t> </a:t>
            </a:r>
            <a:r>
              <a:rPr lang="fr-FR" altLang="en-US" sz="2200" dirty="0" err="1" smtClean="0"/>
              <a:t>tạo</a:t>
            </a:r>
            <a:r>
              <a:rPr lang="fr-FR" altLang="en-US" sz="2200" dirty="0" smtClean="0"/>
              <a:t> </a:t>
            </a:r>
            <a:r>
              <a:rPr lang="fr-FR" altLang="en-US" sz="2200" dirty="0" err="1" smtClean="0"/>
              <a:t>giao</a:t>
            </a:r>
            <a:r>
              <a:rPr lang="fr-FR" altLang="en-US" sz="2200" dirty="0" smtClean="0"/>
              <a:t> </a:t>
            </a:r>
            <a:r>
              <a:rPr lang="fr-FR" altLang="en-US" sz="2200" dirty="0" err="1" smtClean="0"/>
              <a:t>tử</a:t>
            </a:r>
            <a:r>
              <a:rPr lang="fr-FR" altLang="en-US" sz="2200" dirty="0" smtClean="0"/>
              <a:t> 2n:</a:t>
            </a:r>
          </a:p>
          <a:p>
            <a:pPr algn="just"/>
            <a:r>
              <a:rPr lang="fr-FR" altLang="en-US" sz="2200" b="1" dirty="0" smtClean="0"/>
              <a:t>* KHI THỤ TINH: </a:t>
            </a:r>
          </a:p>
          <a:p>
            <a:pPr algn="just"/>
            <a:r>
              <a:rPr lang="fr-FR" altLang="en-US" sz="2200" dirty="0" smtClean="0"/>
              <a:t>	- </a:t>
            </a:r>
            <a:r>
              <a:rPr lang="fr-FR" altLang="en-US" sz="2200" dirty="0" err="1" smtClean="0"/>
              <a:t>Dạng</a:t>
            </a:r>
            <a:r>
              <a:rPr lang="fr-FR" altLang="en-US" sz="2200" dirty="0" smtClean="0"/>
              <a:t> </a:t>
            </a:r>
            <a:r>
              <a:rPr lang="fr-FR" altLang="en-US" sz="2200" b="1" dirty="0" smtClean="0"/>
              <a:t>3n</a:t>
            </a:r>
            <a:r>
              <a:rPr lang="fr-FR" altLang="en-US" sz="2200" dirty="0" smtClean="0"/>
              <a:t> là do </a:t>
            </a:r>
            <a:r>
              <a:rPr lang="fr-FR" altLang="en-US" sz="2200" dirty="0" err="1" smtClean="0"/>
              <a:t>sự</a:t>
            </a:r>
            <a:r>
              <a:rPr lang="fr-FR" altLang="en-US" sz="2200" dirty="0" smtClean="0"/>
              <a:t> </a:t>
            </a:r>
            <a:r>
              <a:rPr lang="fr-FR" altLang="en-US" sz="2200" dirty="0" err="1" smtClean="0"/>
              <a:t>kết</a:t>
            </a:r>
            <a:r>
              <a:rPr lang="fr-FR" altLang="en-US" sz="2200" dirty="0" smtClean="0"/>
              <a:t> </a:t>
            </a:r>
            <a:r>
              <a:rPr lang="fr-FR" altLang="en-US" sz="2200" dirty="0" err="1" smtClean="0"/>
              <a:t>hợp</a:t>
            </a:r>
            <a:r>
              <a:rPr lang="fr-FR" altLang="en-US" sz="2200" dirty="0" smtClean="0"/>
              <a:t> </a:t>
            </a:r>
            <a:r>
              <a:rPr lang="fr-FR" altLang="en-US" sz="2200" dirty="0" err="1" smtClean="0"/>
              <a:t>giữa</a:t>
            </a:r>
            <a:r>
              <a:rPr lang="fr-FR" altLang="en-US" sz="2200" dirty="0" smtClean="0"/>
              <a:t> </a:t>
            </a:r>
            <a:r>
              <a:rPr lang="fr-FR" altLang="en-US" sz="2200" dirty="0" err="1" smtClean="0"/>
              <a:t>giao</a:t>
            </a:r>
            <a:r>
              <a:rPr lang="fr-FR" altLang="en-US" sz="2200" dirty="0" smtClean="0"/>
              <a:t> </a:t>
            </a:r>
            <a:r>
              <a:rPr lang="fr-FR" altLang="en-US" sz="2200" dirty="0" err="1" smtClean="0"/>
              <a:t>tử</a:t>
            </a:r>
            <a:r>
              <a:rPr lang="fr-FR" altLang="en-US" sz="2200" dirty="0" smtClean="0"/>
              <a:t> </a:t>
            </a:r>
            <a:r>
              <a:rPr lang="fr-FR" altLang="en-US" sz="2200" b="1" dirty="0" smtClean="0"/>
              <a:t>n</a:t>
            </a:r>
            <a:r>
              <a:rPr lang="fr-FR" altLang="en-US" sz="2200" dirty="0" smtClean="0"/>
              <a:t> </a:t>
            </a:r>
            <a:r>
              <a:rPr lang="fr-FR" altLang="en-US" sz="2200" dirty="0" err="1" smtClean="0"/>
              <a:t>với</a:t>
            </a:r>
            <a:r>
              <a:rPr lang="fr-FR" altLang="en-US" sz="2200" dirty="0" smtClean="0"/>
              <a:t> </a:t>
            </a:r>
            <a:r>
              <a:rPr lang="fr-FR" altLang="en-US" sz="2200" dirty="0" err="1" smtClean="0"/>
              <a:t>giao</a:t>
            </a:r>
            <a:r>
              <a:rPr lang="fr-FR" altLang="en-US" sz="2200" dirty="0" smtClean="0"/>
              <a:t> </a:t>
            </a:r>
            <a:r>
              <a:rPr lang="fr-FR" altLang="en-US" sz="2200" dirty="0" err="1" smtClean="0"/>
              <a:t>tử</a:t>
            </a:r>
            <a:r>
              <a:rPr lang="fr-FR" altLang="en-US" sz="2200" dirty="0" smtClean="0"/>
              <a:t> </a:t>
            </a:r>
            <a:r>
              <a:rPr lang="fr-FR" altLang="en-US" sz="2200" b="1" dirty="0" smtClean="0"/>
              <a:t>2n</a:t>
            </a:r>
          </a:p>
          <a:p>
            <a:pPr algn="just">
              <a:spcAft>
                <a:spcPts val="1200"/>
              </a:spcAft>
            </a:pPr>
            <a:r>
              <a:rPr lang="fr-FR" altLang="en-US" sz="2200" dirty="0" smtClean="0"/>
              <a:t>( </a:t>
            </a:r>
            <a:r>
              <a:rPr lang="fr-FR" altLang="en-US" sz="2200" dirty="0" err="1" smtClean="0"/>
              <a:t>giao</a:t>
            </a:r>
            <a:r>
              <a:rPr lang="fr-FR" altLang="en-US" sz="2200" dirty="0" smtClean="0"/>
              <a:t> </a:t>
            </a:r>
            <a:r>
              <a:rPr lang="fr-FR" altLang="en-US" sz="2200" dirty="0" err="1" smtClean="0"/>
              <a:t>tử</a:t>
            </a:r>
            <a:r>
              <a:rPr lang="fr-FR" altLang="en-US" sz="2200" dirty="0" smtClean="0"/>
              <a:t> </a:t>
            </a:r>
            <a:r>
              <a:rPr lang="fr-FR" altLang="en-US" sz="2200" dirty="0" err="1" smtClean="0"/>
              <a:t>lưỡng</a:t>
            </a:r>
            <a:r>
              <a:rPr lang="fr-FR" altLang="en-US" sz="2200" dirty="0" smtClean="0"/>
              <a:t> </a:t>
            </a:r>
            <a:r>
              <a:rPr lang="fr-FR" altLang="en-US" sz="2200" dirty="0" err="1" smtClean="0"/>
              <a:t>bội</a:t>
            </a:r>
            <a:r>
              <a:rPr lang="fr-FR" altLang="en-US" sz="2200" dirty="0" smtClean="0"/>
              <a:t>).</a:t>
            </a:r>
          </a:p>
          <a:p>
            <a:pPr algn="just">
              <a:spcAft>
                <a:spcPts val="1200"/>
              </a:spcAft>
            </a:pPr>
            <a:r>
              <a:rPr lang="fr-FR" altLang="en-US" sz="2200" dirty="0" smtClean="0"/>
              <a:t>	- </a:t>
            </a:r>
            <a:r>
              <a:rPr lang="fr-FR" altLang="en-US" sz="2200" dirty="0" err="1" smtClean="0"/>
              <a:t>Dạng</a:t>
            </a:r>
            <a:r>
              <a:rPr lang="fr-FR" altLang="en-US" sz="2200" dirty="0" smtClean="0"/>
              <a:t> </a:t>
            </a:r>
            <a:r>
              <a:rPr lang="fr-FR" altLang="en-US" sz="2200" b="1" dirty="0" smtClean="0"/>
              <a:t>4n</a:t>
            </a:r>
            <a:r>
              <a:rPr lang="fr-FR" altLang="en-US" sz="2200" dirty="0" smtClean="0"/>
              <a:t> là do </a:t>
            </a:r>
            <a:r>
              <a:rPr lang="fr-FR" altLang="en-US" sz="2200" dirty="0" err="1" smtClean="0"/>
              <a:t>sự</a:t>
            </a:r>
            <a:r>
              <a:rPr lang="fr-FR" altLang="en-US" sz="2200" dirty="0" smtClean="0"/>
              <a:t> </a:t>
            </a:r>
            <a:r>
              <a:rPr lang="fr-FR" altLang="en-US" sz="2200" dirty="0" err="1" smtClean="0"/>
              <a:t>kết</a:t>
            </a:r>
            <a:r>
              <a:rPr lang="fr-FR" altLang="en-US" sz="2200" dirty="0" smtClean="0"/>
              <a:t> </a:t>
            </a:r>
            <a:r>
              <a:rPr lang="fr-FR" altLang="en-US" sz="2200" dirty="0" err="1" smtClean="0"/>
              <a:t>hợp</a:t>
            </a:r>
            <a:r>
              <a:rPr lang="fr-FR" altLang="en-US" sz="2200" dirty="0" smtClean="0"/>
              <a:t> </a:t>
            </a:r>
            <a:r>
              <a:rPr lang="fr-FR" altLang="en-US" sz="2200" dirty="0" err="1" smtClean="0"/>
              <a:t>giữa</a:t>
            </a:r>
            <a:r>
              <a:rPr lang="fr-FR" altLang="en-US" sz="2200" dirty="0" smtClean="0"/>
              <a:t> </a:t>
            </a:r>
            <a:r>
              <a:rPr lang="fr-FR" altLang="en-US" sz="2200" b="1" dirty="0" smtClean="0"/>
              <a:t>2 </a:t>
            </a:r>
            <a:r>
              <a:rPr lang="fr-FR" altLang="en-US" sz="2200" b="1" dirty="0" err="1" smtClean="0"/>
              <a:t>giao</a:t>
            </a:r>
            <a:r>
              <a:rPr lang="fr-FR" altLang="en-US" sz="2200" b="1" dirty="0" smtClean="0"/>
              <a:t> </a:t>
            </a:r>
            <a:r>
              <a:rPr lang="fr-FR" altLang="en-US" sz="2200" b="1" dirty="0" err="1" smtClean="0"/>
              <a:t>tử</a:t>
            </a:r>
            <a:r>
              <a:rPr lang="fr-FR" altLang="en-US" sz="2200" b="1" dirty="0" smtClean="0"/>
              <a:t> 2n </a:t>
            </a:r>
            <a:r>
              <a:rPr lang="fr-FR" altLang="en-US" sz="2200" dirty="0" err="1" smtClean="0"/>
              <a:t>hoặc</a:t>
            </a:r>
            <a:r>
              <a:rPr lang="fr-FR" altLang="en-US" sz="2200" dirty="0" smtClean="0"/>
              <a:t> do </a:t>
            </a:r>
            <a:r>
              <a:rPr lang="fr-FR" altLang="en-US" sz="2200" dirty="0" err="1" smtClean="0"/>
              <a:t>sự</a:t>
            </a:r>
            <a:r>
              <a:rPr lang="fr-FR" altLang="en-US" sz="2200" dirty="0" smtClean="0"/>
              <a:t> </a:t>
            </a:r>
            <a:r>
              <a:rPr lang="fr-FR" altLang="en-US" sz="2200" b="1" dirty="0" err="1" smtClean="0"/>
              <a:t>không</a:t>
            </a:r>
            <a:r>
              <a:rPr lang="fr-FR" altLang="en-US" sz="2200" b="1" dirty="0" smtClean="0"/>
              <a:t> </a:t>
            </a:r>
            <a:r>
              <a:rPr lang="fr-FR" altLang="en-US" sz="2200" b="1" dirty="0" err="1" smtClean="0"/>
              <a:t>phân</a:t>
            </a:r>
            <a:r>
              <a:rPr lang="fr-FR" altLang="en-US" sz="2200" b="1" dirty="0" smtClean="0"/>
              <a:t> </a:t>
            </a:r>
            <a:r>
              <a:rPr lang="fr-FR" altLang="en-US" sz="2200" b="1" dirty="0" err="1" smtClean="0"/>
              <a:t>ly</a:t>
            </a:r>
            <a:r>
              <a:rPr lang="fr-FR" altLang="en-US" sz="2200" b="1" dirty="0" smtClean="0"/>
              <a:t> </a:t>
            </a:r>
            <a:r>
              <a:rPr lang="fr-FR" altLang="en-US" sz="2200" b="1" dirty="0" err="1" smtClean="0"/>
              <a:t>của</a:t>
            </a:r>
            <a:r>
              <a:rPr lang="fr-FR" altLang="en-US" sz="2200" b="1" dirty="0" smtClean="0"/>
              <a:t> NST </a:t>
            </a:r>
            <a:r>
              <a:rPr lang="fr-FR" altLang="en-US" sz="2200" dirty="0" err="1" smtClean="0"/>
              <a:t>trong</a:t>
            </a:r>
            <a:r>
              <a:rPr lang="fr-FR" altLang="en-US" sz="2200" dirty="0" smtClean="0"/>
              <a:t> </a:t>
            </a:r>
            <a:r>
              <a:rPr lang="fr-FR" altLang="en-US" sz="2200" dirty="0" err="1" smtClean="0"/>
              <a:t>tất</a:t>
            </a:r>
            <a:r>
              <a:rPr lang="fr-FR" altLang="en-US" sz="2200" dirty="0" smtClean="0"/>
              <a:t> </a:t>
            </a:r>
            <a:r>
              <a:rPr lang="fr-FR" altLang="en-US" sz="2200" dirty="0" err="1" smtClean="0"/>
              <a:t>cả</a:t>
            </a:r>
            <a:r>
              <a:rPr lang="fr-FR" altLang="en-US" sz="2200" dirty="0" smtClean="0"/>
              <a:t> </a:t>
            </a:r>
            <a:r>
              <a:rPr lang="fr-FR" altLang="en-US" sz="2200" dirty="0" err="1" smtClean="0"/>
              <a:t>các</a:t>
            </a:r>
            <a:r>
              <a:rPr lang="fr-FR" altLang="en-US" sz="2200" dirty="0" smtClean="0"/>
              <a:t> </a:t>
            </a:r>
            <a:r>
              <a:rPr lang="fr-FR" altLang="en-US" sz="2200" dirty="0" err="1" smtClean="0"/>
              <a:t>cặp</a:t>
            </a:r>
            <a:r>
              <a:rPr lang="fr-FR" altLang="en-US" sz="2200" dirty="0" smtClean="0"/>
              <a:t>.</a:t>
            </a:r>
          </a:p>
          <a:p>
            <a:pPr algn="just"/>
            <a:r>
              <a:rPr lang="fr-FR" altLang="en-US" sz="2200" b="1" dirty="0" smtClean="0"/>
              <a:t>* TRONG NGUYÊN PHÂN: </a:t>
            </a:r>
            <a:r>
              <a:rPr lang="fr-FR" altLang="en-US" sz="2200" dirty="0" err="1" smtClean="0"/>
              <a:t>Hợp</a:t>
            </a:r>
            <a:r>
              <a:rPr lang="fr-FR" altLang="en-US" sz="2200" dirty="0" smtClean="0"/>
              <a:t> </a:t>
            </a:r>
            <a:r>
              <a:rPr lang="fr-FR" altLang="en-US" sz="2200" dirty="0" err="1" smtClean="0"/>
              <a:t>tử</a:t>
            </a:r>
            <a:r>
              <a:rPr lang="fr-FR" altLang="en-US" sz="2200" dirty="0" smtClean="0"/>
              <a:t> </a:t>
            </a:r>
            <a:r>
              <a:rPr lang="fr-FR" altLang="en-US" sz="2200" b="1" dirty="0" smtClean="0"/>
              <a:t>2n</a:t>
            </a:r>
            <a:r>
              <a:rPr lang="fr-FR" altLang="en-US" sz="2200" dirty="0" smtClean="0"/>
              <a:t> </a:t>
            </a:r>
            <a:r>
              <a:rPr lang="en-US" altLang="en-US" sz="2200" dirty="0" smtClean="0">
                <a:sym typeface="Symbol" pitchFamily="18" charset="2"/>
              </a:rPr>
              <a:t></a:t>
            </a:r>
            <a:r>
              <a:rPr lang="fr-FR" altLang="en-US" sz="2200" dirty="0" smtClean="0"/>
              <a:t> NP </a:t>
            </a:r>
            <a:r>
              <a:rPr lang="fr-FR" altLang="en-US" sz="2200" dirty="0" err="1" smtClean="0"/>
              <a:t>nếu</a:t>
            </a:r>
            <a:r>
              <a:rPr lang="fr-FR" altLang="en-US" sz="2200" dirty="0" smtClean="0"/>
              <a:t> </a:t>
            </a:r>
            <a:r>
              <a:rPr lang="fr-FR" altLang="en-US" sz="2200" dirty="0" err="1" smtClean="0"/>
              <a:t>các</a:t>
            </a:r>
            <a:r>
              <a:rPr lang="fr-FR" altLang="en-US" sz="2200" dirty="0" smtClean="0"/>
              <a:t> NST </a:t>
            </a:r>
            <a:r>
              <a:rPr lang="fr-FR" altLang="en-US" sz="2200" b="1" dirty="0" err="1" smtClean="0"/>
              <a:t>không</a:t>
            </a:r>
            <a:r>
              <a:rPr lang="fr-FR" altLang="en-US" sz="2200" b="1" dirty="0" smtClean="0"/>
              <a:t> </a:t>
            </a:r>
            <a:r>
              <a:rPr lang="fr-FR" altLang="en-US" sz="2200" b="1" dirty="0" err="1" smtClean="0"/>
              <a:t>phân</a:t>
            </a:r>
            <a:r>
              <a:rPr lang="fr-FR" altLang="en-US" sz="2200" b="1" dirty="0" smtClean="0"/>
              <a:t> li </a:t>
            </a:r>
            <a:r>
              <a:rPr lang="en-US" altLang="en-US" sz="2200" dirty="0" smtClean="0">
                <a:sym typeface="Symbol" pitchFamily="18" charset="2"/>
              </a:rPr>
              <a:t></a:t>
            </a:r>
            <a:r>
              <a:rPr lang="fr-FR" altLang="en-US" sz="2200" dirty="0" smtClean="0"/>
              <a:t> </a:t>
            </a:r>
            <a:r>
              <a:rPr lang="fr-FR" altLang="en-US" sz="2200" b="1" dirty="0" smtClean="0"/>
              <a:t>4n</a:t>
            </a:r>
            <a:endParaRPr lang="en-US" altLang="en-US" sz="2200" b="1" dirty="0"/>
          </a:p>
        </p:txBody>
      </p:sp>
      <p:sp>
        <p:nvSpPr>
          <p:cNvPr id="9" name="Rounded Rectangle 8"/>
          <p:cNvSpPr/>
          <p:nvPr/>
        </p:nvSpPr>
        <p:spPr>
          <a:xfrm>
            <a:off x="0" y="1"/>
            <a:ext cx="9144000" cy="609599"/>
          </a:xfrm>
          <a:prstGeom prst="roundRect">
            <a:avLst/>
          </a:prstGeom>
          <a:solidFill>
            <a:sysClr val="window" lastClr="FFFFFF"/>
          </a:solidFill>
          <a:ln w="25400" cap="flat" cmpd="sng" algn="ctr">
            <a:solidFill>
              <a:srgbClr val="9BBB59"/>
            </a:solidFill>
            <a:prstDash val="solid"/>
          </a:ln>
          <a:effectLst/>
        </p:spPr>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Bài 6. ĐỘT BIẾN SỐ L</a:t>
            </a:r>
            <a:r>
              <a:rPr kumimoji="0" lang="vi-VN" sz="3200" b="1" i="0" u="none" strike="noStrike" kern="0" cap="none" spc="0" normalizeH="0" baseline="0" noProof="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ƯỢNG</a:t>
            </a:r>
            <a:r>
              <a:rPr kumimoji="0" lang="en-US" sz="3200" b="1" i="0" u="none" strike="noStrike" kern="0" cap="none" spc="0" normalizeH="0" baseline="0" noProof="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 NHIỄM SẮC THỂ</a:t>
            </a:r>
          </a:p>
        </p:txBody>
      </p:sp>
    </p:spTree>
    <p:extLst>
      <p:ext uri="{BB962C8B-B14F-4D97-AF65-F5344CB8AC3E}">
        <p14:creationId xmlns:p14="http://schemas.microsoft.com/office/powerpoint/2010/main" val="221270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1"/>
            <a:ext cx="9144000" cy="68579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Bài 6. ĐỘT BIẾN SỐ L</a:t>
            </a:r>
            <a:r>
              <a:rPr lang="vi-VN"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ƯỢNG</a:t>
            </a:r>
            <a:r>
              <a:rPr lang="en-US"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NHIỄM SẮC THỂ</a:t>
            </a:r>
            <a:endParaRPr lang="en-US" sz="32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
        <p:nvSpPr>
          <p:cNvPr id="3" name="Rectangle 2"/>
          <p:cNvSpPr/>
          <p:nvPr/>
        </p:nvSpPr>
        <p:spPr>
          <a:xfrm>
            <a:off x="-70434" y="685800"/>
            <a:ext cx="2914580" cy="461665"/>
          </a:xfrm>
          <a:prstGeom prst="rect">
            <a:avLst/>
          </a:prstGeom>
        </p:spPr>
        <p:txBody>
          <a:bodyPr wrap="none">
            <a:spAutoFit/>
          </a:bodyPr>
          <a:lstStyle/>
          <a:p>
            <a:pPr algn="ctr"/>
            <a:r>
              <a:rPr lang="en-US" sz="2400" b="1" smtClean="0">
                <a:solidFill>
                  <a:srgbClr val="0070C0"/>
                </a:solidFill>
                <a:latin typeface="Arial" panose="020B0604020202020204" pitchFamily="34" charset="0"/>
                <a:cs typeface="Arial" panose="020B0604020202020204" pitchFamily="34" charset="0"/>
              </a:rPr>
              <a:t>I. Đột biến lệch bội</a:t>
            </a:r>
            <a:endParaRPr lang="en-US" sz="2400" b="1">
              <a:solidFill>
                <a:srgbClr val="0070C0"/>
              </a:solidFill>
              <a:latin typeface="Arial" panose="020B0604020202020204" pitchFamily="34" charset="0"/>
              <a:cs typeface="Arial" panose="020B0604020202020204" pitchFamily="34" charset="0"/>
            </a:endParaRPr>
          </a:p>
        </p:txBody>
      </p:sp>
      <p:sp>
        <p:nvSpPr>
          <p:cNvPr id="5" name="Text Box 134"/>
          <p:cNvSpPr txBox="1">
            <a:spLocks noChangeArrowheads="1"/>
          </p:cNvSpPr>
          <p:nvPr/>
        </p:nvSpPr>
        <p:spPr bwMode="auto">
          <a:xfrm>
            <a:off x="228600" y="1143000"/>
            <a:ext cx="381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latin typeface="Times New Roman" panose="02020603050405020304" pitchFamily="18" charset="0"/>
                <a:cs typeface="Times New Roman" panose="02020603050405020304" pitchFamily="18" charset="0"/>
              </a:rPr>
              <a:t>1. Khái niệm và phân loại </a:t>
            </a:r>
          </a:p>
        </p:txBody>
      </p:sp>
      <p:grpSp>
        <p:nvGrpSpPr>
          <p:cNvPr id="4" name="Group 65"/>
          <p:cNvGrpSpPr>
            <a:grpSpLocks/>
          </p:cNvGrpSpPr>
          <p:nvPr/>
        </p:nvGrpSpPr>
        <p:grpSpPr bwMode="auto">
          <a:xfrm>
            <a:off x="3954626" y="1752600"/>
            <a:ext cx="914400" cy="914400"/>
            <a:chOff x="192" y="48"/>
            <a:chExt cx="912" cy="912"/>
          </a:xfrm>
        </p:grpSpPr>
        <p:sp>
          <p:nvSpPr>
            <p:cNvPr id="7" name="Oval 3"/>
            <p:cNvSpPr>
              <a:spLocks noChangeArrowheads="1"/>
            </p:cNvSpPr>
            <p:nvPr/>
          </p:nvSpPr>
          <p:spPr bwMode="auto">
            <a:xfrm>
              <a:off x="192" y="48"/>
              <a:ext cx="912" cy="912"/>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Freeform 4"/>
            <p:cNvSpPr>
              <a:spLocks/>
            </p:cNvSpPr>
            <p:nvPr/>
          </p:nvSpPr>
          <p:spPr bwMode="auto">
            <a:xfrm>
              <a:off x="262" y="329"/>
              <a:ext cx="101" cy="269"/>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Freeform 5"/>
            <p:cNvSpPr>
              <a:spLocks/>
            </p:cNvSpPr>
            <p:nvPr/>
          </p:nvSpPr>
          <p:spPr bwMode="auto">
            <a:xfrm>
              <a:off x="402" y="329"/>
              <a:ext cx="101" cy="269"/>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Freeform 6"/>
            <p:cNvSpPr>
              <a:spLocks/>
            </p:cNvSpPr>
            <p:nvPr/>
          </p:nvSpPr>
          <p:spPr bwMode="auto">
            <a:xfrm flipH="1">
              <a:off x="780" y="329"/>
              <a:ext cx="100" cy="269"/>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Freeform 7"/>
            <p:cNvSpPr>
              <a:spLocks/>
            </p:cNvSpPr>
            <p:nvPr/>
          </p:nvSpPr>
          <p:spPr bwMode="auto">
            <a:xfrm flipH="1">
              <a:off x="920" y="329"/>
              <a:ext cx="101" cy="269"/>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Oval 8"/>
            <p:cNvSpPr>
              <a:spLocks noChangeArrowheads="1"/>
            </p:cNvSpPr>
            <p:nvPr/>
          </p:nvSpPr>
          <p:spPr bwMode="auto">
            <a:xfrm>
              <a:off x="543" y="118"/>
              <a:ext cx="101" cy="101"/>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Oval 9"/>
            <p:cNvSpPr>
              <a:spLocks noChangeArrowheads="1"/>
            </p:cNvSpPr>
            <p:nvPr/>
          </p:nvSpPr>
          <p:spPr bwMode="auto">
            <a:xfrm>
              <a:off x="683" y="118"/>
              <a:ext cx="101" cy="101"/>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Freeform 10"/>
            <p:cNvSpPr>
              <a:spLocks/>
            </p:cNvSpPr>
            <p:nvPr/>
          </p:nvSpPr>
          <p:spPr bwMode="auto">
            <a:xfrm>
              <a:off x="582" y="666"/>
              <a:ext cx="2" cy="244"/>
            </a:xfrm>
            <a:custGeom>
              <a:avLst/>
              <a:gdLst>
                <a:gd name="T0" fmla="*/ 0 w 1"/>
                <a:gd name="T1" fmla="*/ 0 h 144"/>
                <a:gd name="T2" fmla="*/ 0 w 1"/>
                <a:gd name="T3" fmla="*/ 144 h 144"/>
              </a:gdLst>
              <a:ahLst/>
              <a:cxnLst>
                <a:cxn ang="0">
                  <a:pos x="T0" y="T1"/>
                </a:cxn>
                <a:cxn ang="0">
                  <a:pos x="T2" y="T3"/>
                </a:cxn>
              </a:cxnLst>
              <a:rect l="0" t="0" r="r" b="b"/>
              <a:pathLst>
                <a:path w="1" h="144">
                  <a:moveTo>
                    <a:pt x="0" y="0"/>
                  </a:moveTo>
                  <a:cubicBezTo>
                    <a:pt x="0" y="60"/>
                    <a:pt x="0" y="120"/>
                    <a:pt x="0" y="144"/>
                  </a:cubicBezTo>
                </a:path>
              </a:pathLst>
            </a:custGeom>
            <a:solidFill>
              <a:srgbClr val="800080"/>
            </a:solidFill>
            <a:ln w="38100" cmpd="sng">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Freeform 23"/>
            <p:cNvSpPr>
              <a:spLocks/>
            </p:cNvSpPr>
            <p:nvPr/>
          </p:nvSpPr>
          <p:spPr bwMode="auto">
            <a:xfrm>
              <a:off x="696" y="663"/>
              <a:ext cx="2" cy="244"/>
            </a:xfrm>
            <a:custGeom>
              <a:avLst/>
              <a:gdLst>
                <a:gd name="T0" fmla="*/ 0 w 1"/>
                <a:gd name="T1" fmla="*/ 0 h 144"/>
                <a:gd name="T2" fmla="*/ 0 w 1"/>
                <a:gd name="T3" fmla="*/ 144 h 144"/>
              </a:gdLst>
              <a:ahLst/>
              <a:cxnLst>
                <a:cxn ang="0">
                  <a:pos x="T0" y="T1"/>
                </a:cxn>
                <a:cxn ang="0">
                  <a:pos x="T2" y="T3"/>
                </a:cxn>
              </a:cxnLst>
              <a:rect l="0" t="0" r="r" b="b"/>
              <a:pathLst>
                <a:path w="1" h="144">
                  <a:moveTo>
                    <a:pt x="0" y="0"/>
                  </a:moveTo>
                  <a:cubicBezTo>
                    <a:pt x="0" y="60"/>
                    <a:pt x="0" y="120"/>
                    <a:pt x="0" y="144"/>
                  </a:cubicBezTo>
                </a:path>
              </a:pathLst>
            </a:custGeom>
            <a:solidFill>
              <a:srgbClr val="800080"/>
            </a:solidFill>
            <a:ln w="38100" cmpd="sng">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 name="Group 78"/>
          <p:cNvGrpSpPr>
            <a:grpSpLocks/>
          </p:cNvGrpSpPr>
          <p:nvPr/>
        </p:nvGrpSpPr>
        <p:grpSpPr bwMode="auto">
          <a:xfrm>
            <a:off x="537534" y="3172307"/>
            <a:ext cx="914400" cy="914400"/>
            <a:chOff x="192" y="912"/>
            <a:chExt cx="737" cy="737"/>
          </a:xfrm>
        </p:grpSpPr>
        <p:sp>
          <p:nvSpPr>
            <p:cNvPr id="17" name="Oval 70"/>
            <p:cNvSpPr>
              <a:spLocks noChangeArrowheads="1"/>
            </p:cNvSpPr>
            <p:nvPr/>
          </p:nvSpPr>
          <p:spPr bwMode="auto">
            <a:xfrm>
              <a:off x="192" y="912"/>
              <a:ext cx="737" cy="737"/>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Freeform 71"/>
            <p:cNvSpPr>
              <a:spLocks/>
            </p:cNvSpPr>
            <p:nvPr/>
          </p:nvSpPr>
          <p:spPr bwMode="auto">
            <a:xfrm>
              <a:off x="249" y="1139"/>
              <a:ext cx="81" cy="217"/>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Freeform 72"/>
            <p:cNvSpPr>
              <a:spLocks/>
            </p:cNvSpPr>
            <p:nvPr/>
          </p:nvSpPr>
          <p:spPr bwMode="auto">
            <a:xfrm>
              <a:off x="362" y="1139"/>
              <a:ext cx="81" cy="217"/>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Oval 74"/>
            <p:cNvSpPr>
              <a:spLocks noChangeArrowheads="1"/>
            </p:cNvSpPr>
            <p:nvPr/>
          </p:nvSpPr>
          <p:spPr bwMode="auto">
            <a:xfrm>
              <a:off x="476" y="969"/>
              <a:ext cx="81" cy="81"/>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Oval 75"/>
            <p:cNvSpPr>
              <a:spLocks noChangeArrowheads="1"/>
            </p:cNvSpPr>
            <p:nvPr/>
          </p:nvSpPr>
          <p:spPr bwMode="auto">
            <a:xfrm>
              <a:off x="589" y="969"/>
              <a:ext cx="81" cy="81"/>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Freeform 76"/>
            <p:cNvSpPr>
              <a:spLocks/>
            </p:cNvSpPr>
            <p:nvPr/>
          </p:nvSpPr>
          <p:spPr bwMode="auto">
            <a:xfrm>
              <a:off x="507" y="1411"/>
              <a:ext cx="2" cy="198"/>
            </a:xfrm>
            <a:custGeom>
              <a:avLst/>
              <a:gdLst>
                <a:gd name="T0" fmla="*/ 0 w 1"/>
                <a:gd name="T1" fmla="*/ 0 h 144"/>
                <a:gd name="T2" fmla="*/ 0 w 1"/>
                <a:gd name="T3" fmla="*/ 144 h 144"/>
              </a:gdLst>
              <a:ahLst/>
              <a:cxnLst>
                <a:cxn ang="0">
                  <a:pos x="T0" y="T1"/>
                </a:cxn>
                <a:cxn ang="0">
                  <a:pos x="T2" y="T3"/>
                </a:cxn>
              </a:cxnLst>
              <a:rect l="0" t="0" r="r" b="b"/>
              <a:pathLst>
                <a:path w="1" h="144">
                  <a:moveTo>
                    <a:pt x="0" y="0"/>
                  </a:moveTo>
                  <a:cubicBezTo>
                    <a:pt x="0" y="60"/>
                    <a:pt x="0" y="120"/>
                    <a:pt x="0" y="144"/>
                  </a:cubicBezTo>
                </a:path>
              </a:pathLst>
            </a:custGeom>
            <a:solidFill>
              <a:srgbClr val="800080"/>
            </a:solidFill>
            <a:ln w="38100" cmpd="sng">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Freeform 77"/>
            <p:cNvSpPr>
              <a:spLocks/>
            </p:cNvSpPr>
            <p:nvPr/>
          </p:nvSpPr>
          <p:spPr bwMode="auto">
            <a:xfrm>
              <a:off x="599" y="1409"/>
              <a:ext cx="2" cy="197"/>
            </a:xfrm>
            <a:custGeom>
              <a:avLst/>
              <a:gdLst>
                <a:gd name="T0" fmla="*/ 0 w 1"/>
                <a:gd name="T1" fmla="*/ 0 h 144"/>
                <a:gd name="T2" fmla="*/ 0 w 1"/>
                <a:gd name="T3" fmla="*/ 144 h 144"/>
              </a:gdLst>
              <a:ahLst/>
              <a:cxnLst>
                <a:cxn ang="0">
                  <a:pos x="T0" y="T1"/>
                </a:cxn>
                <a:cxn ang="0">
                  <a:pos x="T2" y="T3"/>
                </a:cxn>
              </a:cxnLst>
              <a:rect l="0" t="0" r="r" b="b"/>
              <a:pathLst>
                <a:path w="1" h="144">
                  <a:moveTo>
                    <a:pt x="0" y="0"/>
                  </a:moveTo>
                  <a:cubicBezTo>
                    <a:pt x="0" y="60"/>
                    <a:pt x="0" y="120"/>
                    <a:pt x="0" y="144"/>
                  </a:cubicBezTo>
                </a:path>
              </a:pathLst>
            </a:custGeom>
            <a:solidFill>
              <a:srgbClr val="800080"/>
            </a:solidFill>
            <a:ln w="38100" cmpd="sng">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6" name="Group 66"/>
          <p:cNvGrpSpPr>
            <a:grpSpLocks/>
          </p:cNvGrpSpPr>
          <p:nvPr/>
        </p:nvGrpSpPr>
        <p:grpSpPr bwMode="auto">
          <a:xfrm>
            <a:off x="2647692" y="3136553"/>
            <a:ext cx="914400" cy="914400"/>
            <a:chOff x="192" y="1008"/>
            <a:chExt cx="912" cy="912"/>
          </a:xfrm>
        </p:grpSpPr>
        <p:sp>
          <p:nvSpPr>
            <p:cNvPr id="25" name="Oval 36"/>
            <p:cNvSpPr>
              <a:spLocks noChangeArrowheads="1"/>
            </p:cNvSpPr>
            <p:nvPr/>
          </p:nvSpPr>
          <p:spPr bwMode="auto">
            <a:xfrm>
              <a:off x="192" y="1008"/>
              <a:ext cx="912" cy="912"/>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Freeform 37"/>
            <p:cNvSpPr>
              <a:spLocks/>
            </p:cNvSpPr>
            <p:nvPr/>
          </p:nvSpPr>
          <p:spPr bwMode="auto">
            <a:xfrm>
              <a:off x="262" y="1289"/>
              <a:ext cx="101" cy="269"/>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Freeform 38"/>
            <p:cNvSpPr>
              <a:spLocks/>
            </p:cNvSpPr>
            <p:nvPr/>
          </p:nvSpPr>
          <p:spPr bwMode="auto">
            <a:xfrm>
              <a:off x="402" y="1289"/>
              <a:ext cx="101" cy="269"/>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Freeform 40"/>
            <p:cNvSpPr>
              <a:spLocks/>
            </p:cNvSpPr>
            <p:nvPr/>
          </p:nvSpPr>
          <p:spPr bwMode="auto">
            <a:xfrm flipH="1">
              <a:off x="920" y="1289"/>
              <a:ext cx="101" cy="269"/>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Oval 41"/>
            <p:cNvSpPr>
              <a:spLocks noChangeArrowheads="1"/>
            </p:cNvSpPr>
            <p:nvPr/>
          </p:nvSpPr>
          <p:spPr bwMode="auto">
            <a:xfrm>
              <a:off x="543" y="1078"/>
              <a:ext cx="101" cy="101"/>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Oval 42"/>
            <p:cNvSpPr>
              <a:spLocks noChangeArrowheads="1"/>
            </p:cNvSpPr>
            <p:nvPr/>
          </p:nvSpPr>
          <p:spPr bwMode="auto">
            <a:xfrm>
              <a:off x="683" y="1078"/>
              <a:ext cx="101" cy="101"/>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Freeform 43"/>
            <p:cNvSpPr>
              <a:spLocks/>
            </p:cNvSpPr>
            <p:nvPr/>
          </p:nvSpPr>
          <p:spPr bwMode="auto">
            <a:xfrm>
              <a:off x="582" y="1626"/>
              <a:ext cx="2" cy="244"/>
            </a:xfrm>
            <a:custGeom>
              <a:avLst/>
              <a:gdLst>
                <a:gd name="T0" fmla="*/ 0 w 1"/>
                <a:gd name="T1" fmla="*/ 0 h 144"/>
                <a:gd name="T2" fmla="*/ 0 w 1"/>
                <a:gd name="T3" fmla="*/ 144 h 144"/>
              </a:gdLst>
              <a:ahLst/>
              <a:cxnLst>
                <a:cxn ang="0">
                  <a:pos x="T0" y="T1"/>
                </a:cxn>
                <a:cxn ang="0">
                  <a:pos x="T2" y="T3"/>
                </a:cxn>
              </a:cxnLst>
              <a:rect l="0" t="0" r="r" b="b"/>
              <a:pathLst>
                <a:path w="1" h="144">
                  <a:moveTo>
                    <a:pt x="0" y="0"/>
                  </a:moveTo>
                  <a:cubicBezTo>
                    <a:pt x="0" y="60"/>
                    <a:pt x="0" y="120"/>
                    <a:pt x="0" y="144"/>
                  </a:cubicBezTo>
                </a:path>
              </a:pathLst>
            </a:custGeom>
            <a:solidFill>
              <a:srgbClr val="800080"/>
            </a:solidFill>
            <a:ln w="38100" cmpd="sng">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Freeform 44"/>
            <p:cNvSpPr>
              <a:spLocks/>
            </p:cNvSpPr>
            <p:nvPr/>
          </p:nvSpPr>
          <p:spPr bwMode="auto">
            <a:xfrm>
              <a:off x="696" y="1623"/>
              <a:ext cx="2" cy="244"/>
            </a:xfrm>
            <a:custGeom>
              <a:avLst/>
              <a:gdLst>
                <a:gd name="T0" fmla="*/ 0 w 1"/>
                <a:gd name="T1" fmla="*/ 0 h 144"/>
                <a:gd name="T2" fmla="*/ 0 w 1"/>
                <a:gd name="T3" fmla="*/ 144 h 144"/>
              </a:gdLst>
              <a:ahLst/>
              <a:cxnLst>
                <a:cxn ang="0">
                  <a:pos x="T0" y="T1"/>
                </a:cxn>
                <a:cxn ang="0">
                  <a:pos x="T2" y="T3"/>
                </a:cxn>
              </a:cxnLst>
              <a:rect l="0" t="0" r="r" b="b"/>
              <a:pathLst>
                <a:path w="1" h="144">
                  <a:moveTo>
                    <a:pt x="0" y="0"/>
                  </a:moveTo>
                  <a:cubicBezTo>
                    <a:pt x="0" y="60"/>
                    <a:pt x="0" y="120"/>
                    <a:pt x="0" y="144"/>
                  </a:cubicBezTo>
                </a:path>
              </a:pathLst>
            </a:custGeom>
            <a:solidFill>
              <a:srgbClr val="800080"/>
            </a:solidFill>
            <a:ln w="38100" cmpd="sng">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4" name="Group 67"/>
          <p:cNvGrpSpPr>
            <a:grpSpLocks/>
          </p:cNvGrpSpPr>
          <p:nvPr/>
        </p:nvGrpSpPr>
        <p:grpSpPr bwMode="auto">
          <a:xfrm>
            <a:off x="5277920" y="3114529"/>
            <a:ext cx="914400" cy="914400"/>
            <a:chOff x="192" y="1968"/>
            <a:chExt cx="912" cy="912"/>
          </a:xfrm>
        </p:grpSpPr>
        <p:sp>
          <p:nvSpPr>
            <p:cNvPr id="34" name="Oval 45"/>
            <p:cNvSpPr>
              <a:spLocks noChangeArrowheads="1"/>
            </p:cNvSpPr>
            <p:nvPr/>
          </p:nvSpPr>
          <p:spPr bwMode="auto">
            <a:xfrm>
              <a:off x="192" y="1968"/>
              <a:ext cx="912" cy="912"/>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 name="Freeform 46"/>
            <p:cNvSpPr>
              <a:spLocks/>
            </p:cNvSpPr>
            <p:nvPr/>
          </p:nvSpPr>
          <p:spPr bwMode="auto">
            <a:xfrm>
              <a:off x="262" y="2249"/>
              <a:ext cx="101" cy="269"/>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Freeform 47"/>
            <p:cNvSpPr>
              <a:spLocks/>
            </p:cNvSpPr>
            <p:nvPr/>
          </p:nvSpPr>
          <p:spPr bwMode="auto">
            <a:xfrm>
              <a:off x="402" y="2249"/>
              <a:ext cx="101" cy="269"/>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Freeform 48"/>
            <p:cNvSpPr>
              <a:spLocks/>
            </p:cNvSpPr>
            <p:nvPr/>
          </p:nvSpPr>
          <p:spPr bwMode="auto">
            <a:xfrm flipH="1">
              <a:off x="720" y="2249"/>
              <a:ext cx="100" cy="269"/>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Freeform 49"/>
            <p:cNvSpPr>
              <a:spLocks/>
            </p:cNvSpPr>
            <p:nvPr/>
          </p:nvSpPr>
          <p:spPr bwMode="auto">
            <a:xfrm flipH="1">
              <a:off x="920" y="2249"/>
              <a:ext cx="101" cy="269"/>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Oval 50"/>
            <p:cNvSpPr>
              <a:spLocks noChangeArrowheads="1"/>
            </p:cNvSpPr>
            <p:nvPr/>
          </p:nvSpPr>
          <p:spPr bwMode="auto">
            <a:xfrm>
              <a:off x="543" y="2038"/>
              <a:ext cx="101" cy="101"/>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Oval 51"/>
            <p:cNvSpPr>
              <a:spLocks noChangeArrowheads="1"/>
            </p:cNvSpPr>
            <p:nvPr/>
          </p:nvSpPr>
          <p:spPr bwMode="auto">
            <a:xfrm>
              <a:off x="683" y="2038"/>
              <a:ext cx="101" cy="101"/>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Freeform 52"/>
            <p:cNvSpPr>
              <a:spLocks/>
            </p:cNvSpPr>
            <p:nvPr/>
          </p:nvSpPr>
          <p:spPr bwMode="auto">
            <a:xfrm>
              <a:off x="582" y="2586"/>
              <a:ext cx="2" cy="244"/>
            </a:xfrm>
            <a:custGeom>
              <a:avLst/>
              <a:gdLst>
                <a:gd name="T0" fmla="*/ 0 w 1"/>
                <a:gd name="T1" fmla="*/ 0 h 144"/>
                <a:gd name="T2" fmla="*/ 0 w 1"/>
                <a:gd name="T3" fmla="*/ 144 h 144"/>
              </a:gdLst>
              <a:ahLst/>
              <a:cxnLst>
                <a:cxn ang="0">
                  <a:pos x="T0" y="T1"/>
                </a:cxn>
                <a:cxn ang="0">
                  <a:pos x="T2" y="T3"/>
                </a:cxn>
              </a:cxnLst>
              <a:rect l="0" t="0" r="r" b="b"/>
              <a:pathLst>
                <a:path w="1" h="144">
                  <a:moveTo>
                    <a:pt x="0" y="0"/>
                  </a:moveTo>
                  <a:cubicBezTo>
                    <a:pt x="0" y="60"/>
                    <a:pt x="0" y="120"/>
                    <a:pt x="0" y="144"/>
                  </a:cubicBezTo>
                </a:path>
              </a:pathLst>
            </a:custGeom>
            <a:solidFill>
              <a:srgbClr val="800080"/>
            </a:solidFill>
            <a:ln w="38100" cmpd="sng">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Freeform 53"/>
            <p:cNvSpPr>
              <a:spLocks/>
            </p:cNvSpPr>
            <p:nvPr/>
          </p:nvSpPr>
          <p:spPr bwMode="auto">
            <a:xfrm>
              <a:off x="696" y="2583"/>
              <a:ext cx="2" cy="244"/>
            </a:xfrm>
            <a:custGeom>
              <a:avLst/>
              <a:gdLst>
                <a:gd name="T0" fmla="*/ 0 w 1"/>
                <a:gd name="T1" fmla="*/ 0 h 144"/>
                <a:gd name="T2" fmla="*/ 0 w 1"/>
                <a:gd name="T3" fmla="*/ 144 h 144"/>
              </a:gdLst>
              <a:ahLst/>
              <a:cxnLst>
                <a:cxn ang="0">
                  <a:pos x="T0" y="T1"/>
                </a:cxn>
                <a:cxn ang="0">
                  <a:pos x="T2" y="T3"/>
                </a:cxn>
              </a:cxnLst>
              <a:rect l="0" t="0" r="r" b="b"/>
              <a:pathLst>
                <a:path w="1" h="144">
                  <a:moveTo>
                    <a:pt x="0" y="0"/>
                  </a:moveTo>
                  <a:cubicBezTo>
                    <a:pt x="0" y="60"/>
                    <a:pt x="0" y="120"/>
                    <a:pt x="0" y="144"/>
                  </a:cubicBezTo>
                </a:path>
              </a:pathLst>
            </a:custGeom>
            <a:solidFill>
              <a:srgbClr val="800080"/>
            </a:solidFill>
            <a:ln w="38100" cmpd="sng">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Freeform 39"/>
            <p:cNvSpPr>
              <a:spLocks/>
            </p:cNvSpPr>
            <p:nvPr/>
          </p:nvSpPr>
          <p:spPr bwMode="auto">
            <a:xfrm flipH="1">
              <a:off x="816" y="2256"/>
              <a:ext cx="100" cy="269"/>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3" name="Group 68"/>
          <p:cNvGrpSpPr>
            <a:grpSpLocks/>
          </p:cNvGrpSpPr>
          <p:nvPr/>
        </p:nvGrpSpPr>
        <p:grpSpPr bwMode="auto">
          <a:xfrm>
            <a:off x="7521877" y="3102123"/>
            <a:ext cx="914400" cy="914400"/>
            <a:chOff x="192" y="2928"/>
            <a:chExt cx="912" cy="912"/>
          </a:xfrm>
        </p:grpSpPr>
        <p:sp>
          <p:nvSpPr>
            <p:cNvPr id="45" name="Oval 54"/>
            <p:cNvSpPr>
              <a:spLocks noChangeArrowheads="1"/>
            </p:cNvSpPr>
            <p:nvPr/>
          </p:nvSpPr>
          <p:spPr bwMode="auto">
            <a:xfrm>
              <a:off x="192" y="2928"/>
              <a:ext cx="912" cy="912"/>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 name="Freeform 55"/>
            <p:cNvSpPr>
              <a:spLocks/>
            </p:cNvSpPr>
            <p:nvPr/>
          </p:nvSpPr>
          <p:spPr bwMode="auto">
            <a:xfrm>
              <a:off x="262" y="3209"/>
              <a:ext cx="101" cy="269"/>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Freeform 56"/>
            <p:cNvSpPr>
              <a:spLocks/>
            </p:cNvSpPr>
            <p:nvPr/>
          </p:nvSpPr>
          <p:spPr bwMode="auto">
            <a:xfrm>
              <a:off x="402" y="3209"/>
              <a:ext cx="101" cy="269"/>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Freeform 57"/>
            <p:cNvSpPr>
              <a:spLocks/>
            </p:cNvSpPr>
            <p:nvPr/>
          </p:nvSpPr>
          <p:spPr bwMode="auto">
            <a:xfrm flipH="1">
              <a:off x="672" y="3209"/>
              <a:ext cx="100" cy="269"/>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 name="Freeform 58"/>
            <p:cNvSpPr>
              <a:spLocks/>
            </p:cNvSpPr>
            <p:nvPr/>
          </p:nvSpPr>
          <p:spPr bwMode="auto">
            <a:xfrm flipH="1">
              <a:off x="758" y="3209"/>
              <a:ext cx="101" cy="269"/>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Oval 59"/>
            <p:cNvSpPr>
              <a:spLocks noChangeArrowheads="1"/>
            </p:cNvSpPr>
            <p:nvPr/>
          </p:nvSpPr>
          <p:spPr bwMode="auto">
            <a:xfrm>
              <a:off x="543" y="2998"/>
              <a:ext cx="101" cy="101"/>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 name="Oval 60"/>
            <p:cNvSpPr>
              <a:spLocks noChangeArrowheads="1"/>
            </p:cNvSpPr>
            <p:nvPr/>
          </p:nvSpPr>
          <p:spPr bwMode="auto">
            <a:xfrm>
              <a:off x="683" y="2998"/>
              <a:ext cx="101" cy="101"/>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 name="Freeform 61"/>
            <p:cNvSpPr>
              <a:spLocks/>
            </p:cNvSpPr>
            <p:nvPr/>
          </p:nvSpPr>
          <p:spPr bwMode="auto">
            <a:xfrm>
              <a:off x="582" y="3546"/>
              <a:ext cx="2" cy="244"/>
            </a:xfrm>
            <a:custGeom>
              <a:avLst/>
              <a:gdLst>
                <a:gd name="T0" fmla="*/ 0 w 1"/>
                <a:gd name="T1" fmla="*/ 0 h 144"/>
                <a:gd name="T2" fmla="*/ 0 w 1"/>
                <a:gd name="T3" fmla="*/ 144 h 144"/>
              </a:gdLst>
              <a:ahLst/>
              <a:cxnLst>
                <a:cxn ang="0">
                  <a:pos x="T0" y="T1"/>
                </a:cxn>
                <a:cxn ang="0">
                  <a:pos x="T2" y="T3"/>
                </a:cxn>
              </a:cxnLst>
              <a:rect l="0" t="0" r="r" b="b"/>
              <a:pathLst>
                <a:path w="1" h="144">
                  <a:moveTo>
                    <a:pt x="0" y="0"/>
                  </a:moveTo>
                  <a:cubicBezTo>
                    <a:pt x="0" y="60"/>
                    <a:pt x="0" y="120"/>
                    <a:pt x="0" y="144"/>
                  </a:cubicBezTo>
                </a:path>
              </a:pathLst>
            </a:custGeom>
            <a:solidFill>
              <a:srgbClr val="800080"/>
            </a:solidFill>
            <a:ln w="38100" cmpd="sng">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Freeform 62"/>
            <p:cNvSpPr>
              <a:spLocks/>
            </p:cNvSpPr>
            <p:nvPr/>
          </p:nvSpPr>
          <p:spPr bwMode="auto">
            <a:xfrm>
              <a:off x="696" y="3543"/>
              <a:ext cx="2" cy="244"/>
            </a:xfrm>
            <a:custGeom>
              <a:avLst/>
              <a:gdLst>
                <a:gd name="T0" fmla="*/ 0 w 1"/>
                <a:gd name="T1" fmla="*/ 0 h 144"/>
                <a:gd name="T2" fmla="*/ 0 w 1"/>
                <a:gd name="T3" fmla="*/ 144 h 144"/>
              </a:gdLst>
              <a:ahLst/>
              <a:cxnLst>
                <a:cxn ang="0">
                  <a:pos x="T0" y="T1"/>
                </a:cxn>
                <a:cxn ang="0">
                  <a:pos x="T2" y="T3"/>
                </a:cxn>
              </a:cxnLst>
              <a:rect l="0" t="0" r="r" b="b"/>
              <a:pathLst>
                <a:path w="1" h="144">
                  <a:moveTo>
                    <a:pt x="0" y="0"/>
                  </a:moveTo>
                  <a:cubicBezTo>
                    <a:pt x="0" y="60"/>
                    <a:pt x="0" y="120"/>
                    <a:pt x="0" y="144"/>
                  </a:cubicBezTo>
                </a:path>
              </a:pathLst>
            </a:custGeom>
            <a:solidFill>
              <a:srgbClr val="800080"/>
            </a:solidFill>
            <a:ln w="38100" cmpd="sng">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Freeform 63"/>
            <p:cNvSpPr>
              <a:spLocks/>
            </p:cNvSpPr>
            <p:nvPr/>
          </p:nvSpPr>
          <p:spPr bwMode="auto">
            <a:xfrm flipH="1">
              <a:off x="839" y="3216"/>
              <a:ext cx="100" cy="269"/>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 name="Freeform 64"/>
            <p:cNvSpPr>
              <a:spLocks/>
            </p:cNvSpPr>
            <p:nvPr/>
          </p:nvSpPr>
          <p:spPr bwMode="auto">
            <a:xfrm flipH="1">
              <a:off x="925" y="3216"/>
              <a:ext cx="101" cy="269"/>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6" name="Text Box 7"/>
          <p:cNvSpPr txBox="1">
            <a:spLocks noChangeArrowheads="1"/>
          </p:cNvSpPr>
          <p:nvPr/>
        </p:nvSpPr>
        <p:spPr bwMode="auto">
          <a:xfrm>
            <a:off x="822794" y="5525068"/>
            <a:ext cx="814580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it-IT" altLang="en-US" sz="2800" dirty="0">
                <a:latin typeface="Times New Roman" panose="02020603050405020304" pitchFamily="18" charset="0"/>
                <a:cs typeface="Times New Roman" panose="02020603050405020304" pitchFamily="18" charset="0"/>
              </a:rPr>
              <a:t>L</a:t>
            </a:r>
            <a:r>
              <a:rPr lang="it-IT" altLang="en-US" sz="2800" dirty="0" smtClean="0">
                <a:latin typeface="Times New Roman" panose="02020603050405020304" pitchFamily="18" charset="0"/>
                <a:cs typeface="Times New Roman" panose="02020603050405020304" pitchFamily="18" charset="0"/>
              </a:rPr>
              <a:t>à </a:t>
            </a:r>
            <a:r>
              <a:rPr lang="it-IT" altLang="en-US" sz="2800" dirty="0">
                <a:latin typeface="Times New Roman" panose="02020603050405020304" pitchFamily="18" charset="0"/>
                <a:cs typeface="Times New Roman" panose="02020603050405020304" pitchFamily="18" charset="0"/>
              </a:rPr>
              <a:t>đột biến làm thay đổi số lượng NST ở 1 hay một số cặp NST tương đồng. </a:t>
            </a:r>
            <a:endParaRPr lang="en-US" altLang="en-US" sz="2800" dirty="0">
              <a:latin typeface="Times New Roman" panose="02020603050405020304" pitchFamily="18" charset="0"/>
              <a:cs typeface="Times New Roman" panose="02020603050405020304" pitchFamily="18" charset="0"/>
            </a:endParaRPr>
          </a:p>
        </p:txBody>
      </p:sp>
      <p:sp>
        <p:nvSpPr>
          <p:cNvPr id="57" name="Right Arrow 56"/>
          <p:cNvSpPr/>
          <p:nvPr/>
        </p:nvSpPr>
        <p:spPr>
          <a:xfrm>
            <a:off x="0" y="5676232"/>
            <a:ext cx="714026"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Arrow Connector 58"/>
          <p:cNvCxnSpPr/>
          <p:nvPr/>
        </p:nvCxnSpPr>
        <p:spPr>
          <a:xfrm flipH="1">
            <a:off x="1386856" y="2169193"/>
            <a:ext cx="2406596" cy="9453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flipH="1">
            <a:off x="3562092" y="2578644"/>
            <a:ext cx="462718" cy="3931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4869026" y="2548442"/>
            <a:ext cx="408894" cy="4233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a:off x="5073473" y="2185489"/>
            <a:ext cx="2455078" cy="7863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7" name="Text Box 33"/>
          <p:cNvSpPr txBox="1">
            <a:spLocks noChangeArrowheads="1"/>
          </p:cNvSpPr>
          <p:nvPr/>
        </p:nvSpPr>
        <p:spPr bwMode="auto">
          <a:xfrm>
            <a:off x="3962400" y="1371600"/>
            <a:ext cx="990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2n = 8</a:t>
            </a:r>
          </a:p>
        </p:txBody>
      </p:sp>
      <p:sp>
        <p:nvSpPr>
          <p:cNvPr id="69" name="Text Box 118"/>
          <p:cNvSpPr txBox="1">
            <a:spLocks noChangeArrowheads="1"/>
          </p:cNvSpPr>
          <p:nvPr/>
        </p:nvSpPr>
        <p:spPr bwMode="auto">
          <a:xfrm>
            <a:off x="414395" y="4069873"/>
            <a:ext cx="533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b="1">
                <a:solidFill>
                  <a:srgbClr val="FF3300"/>
                </a:solidFill>
                <a:latin typeface="Times New Roman" pitchFamily="18" charset="0"/>
                <a:sym typeface="Webdings" pitchFamily="18" charset="2"/>
              </a:rPr>
              <a:t></a:t>
            </a:r>
          </a:p>
        </p:txBody>
      </p:sp>
      <p:sp>
        <p:nvSpPr>
          <p:cNvPr id="70" name="Text Box 120"/>
          <p:cNvSpPr txBox="1">
            <a:spLocks noChangeArrowheads="1"/>
          </p:cNvSpPr>
          <p:nvPr/>
        </p:nvSpPr>
        <p:spPr bwMode="auto">
          <a:xfrm>
            <a:off x="2768509" y="4069873"/>
            <a:ext cx="533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b="1">
                <a:solidFill>
                  <a:srgbClr val="FF3300"/>
                </a:solidFill>
                <a:latin typeface="Times New Roman" pitchFamily="18" charset="0"/>
                <a:sym typeface="Webdings" pitchFamily="18" charset="2"/>
              </a:rPr>
              <a:t></a:t>
            </a:r>
          </a:p>
        </p:txBody>
      </p:sp>
      <p:sp>
        <p:nvSpPr>
          <p:cNvPr id="71" name="Text Box 121"/>
          <p:cNvSpPr txBox="1">
            <a:spLocks noChangeArrowheads="1"/>
          </p:cNvSpPr>
          <p:nvPr/>
        </p:nvSpPr>
        <p:spPr bwMode="auto">
          <a:xfrm>
            <a:off x="5447461" y="4069873"/>
            <a:ext cx="533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b="1">
                <a:solidFill>
                  <a:srgbClr val="FF3300"/>
                </a:solidFill>
                <a:latin typeface="Times New Roman" pitchFamily="18" charset="0"/>
                <a:sym typeface="Webdings" pitchFamily="18" charset="2"/>
              </a:rPr>
              <a:t></a:t>
            </a:r>
          </a:p>
        </p:txBody>
      </p:sp>
      <p:sp>
        <p:nvSpPr>
          <p:cNvPr id="72" name="Text Box 121"/>
          <p:cNvSpPr txBox="1">
            <a:spLocks noChangeArrowheads="1"/>
          </p:cNvSpPr>
          <p:nvPr/>
        </p:nvSpPr>
        <p:spPr bwMode="auto">
          <a:xfrm>
            <a:off x="7730080" y="4089086"/>
            <a:ext cx="533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b="1">
                <a:solidFill>
                  <a:srgbClr val="FF3300"/>
                </a:solidFill>
                <a:latin typeface="Times New Roman" pitchFamily="18" charset="0"/>
                <a:sym typeface="Webdings" pitchFamily="18" charset="2"/>
              </a:rPr>
              <a:t></a:t>
            </a:r>
          </a:p>
        </p:txBody>
      </p:sp>
      <p:sp>
        <p:nvSpPr>
          <p:cNvPr id="73" name="Text Box 79"/>
          <p:cNvSpPr txBox="1">
            <a:spLocks noChangeArrowheads="1"/>
          </p:cNvSpPr>
          <p:nvPr/>
        </p:nvSpPr>
        <p:spPr bwMode="auto">
          <a:xfrm>
            <a:off x="-151516" y="4253508"/>
            <a:ext cx="2133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0000FF"/>
                </a:solidFill>
                <a:latin typeface="Times New Roman" pitchFamily="18" charset="0"/>
              </a:rPr>
              <a:t>2n - 2 </a:t>
            </a:r>
            <a:endParaRPr lang="en-US" altLang="en-US" sz="2400" b="1" smtClean="0">
              <a:solidFill>
                <a:srgbClr val="0000FF"/>
              </a:solidFill>
              <a:latin typeface="Times New Roman" pitchFamily="18" charset="0"/>
            </a:endParaRPr>
          </a:p>
          <a:p>
            <a:pPr algn="ctr" fontAlgn="base">
              <a:spcAft>
                <a:spcPct val="0"/>
              </a:spcAft>
            </a:pPr>
            <a:r>
              <a:rPr lang="en-US" altLang="en-US" sz="2400" b="1" smtClean="0">
                <a:solidFill>
                  <a:srgbClr val="0000FF"/>
                </a:solidFill>
                <a:latin typeface="Times New Roman" pitchFamily="18" charset="0"/>
              </a:rPr>
              <a:t>(</a:t>
            </a:r>
            <a:r>
              <a:rPr lang="en-US" altLang="en-US" sz="2400" b="1">
                <a:solidFill>
                  <a:srgbClr val="0000FF"/>
                </a:solidFill>
                <a:latin typeface="Times New Roman" pitchFamily="18" charset="0"/>
              </a:rPr>
              <a:t>thể không)</a:t>
            </a:r>
          </a:p>
        </p:txBody>
      </p:sp>
      <p:sp>
        <p:nvSpPr>
          <p:cNvPr id="75" name="Text Box 80"/>
          <p:cNvSpPr txBox="1">
            <a:spLocks noChangeArrowheads="1"/>
          </p:cNvSpPr>
          <p:nvPr/>
        </p:nvSpPr>
        <p:spPr bwMode="auto">
          <a:xfrm>
            <a:off x="2119810" y="4253508"/>
            <a:ext cx="1905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0000FF"/>
                </a:solidFill>
                <a:latin typeface="Times New Roman" pitchFamily="18" charset="0"/>
              </a:rPr>
              <a:t>2n - 1 </a:t>
            </a:r>
            <a:endParaRPr lang="en-US" altLang="en-US" sz="2400" b="1" smtClean="0">
              <a:solidFill>
                <a:srgbClr val="0000FF"/>
              </a:solidFill>
              <a:latin typeface="Times New Roman" pitchFamily="18" charset="0"/>
            </a:endParaRPr>
          </a:p>
          <a:p>
            <a:pPr algn="ctr" fontAlgn="base">
              <a:spcAft>
                <a:spcPct val="0"/>
              </a:spcAft>
            </a:pPr>
            <a:r>
              <a:rPr lang="en-US" altLang="en-US" sz="2400" b="1" smtClean="0">
                <a:solidFill>
                  <a:srgbClr val="0000FF"/>
                </a:solidFill>
                <a:latin typeface="Times New Roman" pitchFamily="18" charset="0"/>
              </a:rPr>
              <a:t>(</a:t>
            </a:r>
            <a:r>
              <a:rPr lang="en-US" altLang="en-US" sz="2400" b="1">
                <a:solidFill>
                  <a:srgbClr val="0000FF"/>
                </a:solidFill>
                <a:latin typeface="Times New Roman" pitchFamily="18" charset="0"/>
              </a:rPr>
              <a:t>thể một)</a:t>
            </a:r>
          </a:p>
        </p:txBody>
      </p:sp>
      <p:sp>
        <p:nvSpPr>
          <p:cNvPr id="76" name="Text Box 81"/>
          <p:cNvSpPr txBox="1">
            <a:spLocks noChangeArrowheads="1"/>
          </p:cNvSpPr>
          <p:nvPr/>
        </p:nvSpPr>
        <p:spPr bwMode="auto">
          <a:xfrm>
            <a:off x="4735175" y="4234622"/>
            <a:ext cx="1828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Aft>
                <a:spcPct val="0"/>
              </a:spcAft>
            </a:pPr>
            <a:r>
              <a:rPr lang="en-US" altLang="en-US" sz="2400" b="1">
                <a:solidFill>
                  <a:srgbClr val="0000FF"/>
                </a:solidFill>
                <a:latin typeface="Times New Roman" pitchFamily="18" charset="0"/>
              </a:rPr>
              <a:t>2n + 1 </a:t>
            </a:r>
            <a:endParaRPr lang="en-US" altLang="en-US" sz="2400" b="1" smtClean="0">
              <a:solidFill>
                <a:srgbClr val="0000FF"/>
              </a:solidFill>
              <a:latin typeface="Times New Roman" pitchFamily="18" charset="0"/>
            </a:endParaRPr>
          </a:p>
          <a:p>
            <a:pPr algn="ctr" fontAlgn="base">
              <a:spcAft>
                <a:spcPct val="0"/>
              </a:spcAft>
            </a:pPr>
            <a:r>
              <a:rPr lang="en-US" altLang="en-US" sz="2400" b="1" smtClean="0">
                <a:solidFill>
                  <a:srgbClr val="0000FF"/>
                </a:solidFill>
                <a:latin typeface="Times New Roman" pitchFamily="18" charset="0"/>
              </a:rPr>
              <a:t>(</a:t>
            </a:r>
            <a:r>
              <a:rPr lang="en-US" altLang="en-US" sz="2400" b="1">
                <a:solidFill>
                  <a:srgbClr val="0000FF"/>
                </a:solidFill>
                <a:latin typeface="Times New Roman" pitchFamily="18" charset="0"/>
              </a:rPr>
              <a:t>thể ba)</a:t>
            </a:r>
          </a:p>
        </p:txBody>
      </p:sp>
      <p:sp>
        <p:nvSpPr>
          <p:cNvPr id="77" name="Text Box 82"/>
          <p:cNvSpPr txBox="1">
            <a:spLocks noChangeArrowheads="1"/>
          </p:cNvSpPr>
          <p:nvPr/>
        </p:nvSpPr>
        <p:spPr bwMode="auto">
          <a:xfrm>
            <a:off x="6969950" y="4234622"/>
            <a:ext cx="1981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Aft>
                <a:spcPct val="0"/>
              </a:spcAft>
            </a:pPr>
            <a:r>
              <a:rPr lang="en-US" altLang="en-US" sz="2400" b="1">
                <a:solidFill>
                  <a:srgbClr val="0000FF"/>
                </a:solidFill>
                <a:latin typeface="Times New Roman" pitchFamily="18" charset="0"/>
              </a:rPr>
              <a:t>2n + 2 </a:t>
            </a:r>
            <a:endParaRPr lang="en-US" altLang="en-US" sz="2400" b="1" smtClean="0">
              <a:solidFill>
                <a:srgbClr val="0000FF"/>
              </a:solidFill>
              <a:latin typeface="Times New Roman" pitchFamily="18" charset="0"/>
            </a:endParaRPr>
          </a:p>
          <a:p>
            <a:pPr algn="ctr" fontAlgn="base">
              <a:spcAft>
                <a:spcPct val="0"/>
              </a:spcAft>
            </a:pPr>
            <a:r>
              <a:rPr lang="en-US" altLang="en-US" sz="2400" b="1" smtClean="0">
                <a:solidFill>
                  <a:srgbClr val="0000FF"/>
                </a:solidFill>
                <a:latin typeface="Times New Roman" pitchFamily="18" charset="0"/>
              </a:rPr>
              <a:t>(</a:t>
            </a:r>
            <a:r>
              <a:rPr lang="en-US" altLang="en-US" sz="2400" b="1">
                <a:solidFill>
                  <a:srgbClr val="0000FF"/>
                </a:solidFill>
                <a:latin typeface="Times New Roman" pitchFamily="18" charset="0"/>
              </a:rPr>
              <a:t>thể bốn)</a:t>
            </a:r>
          </a:p>
        </p:txBody>
      </p:sp>
    </p:spTree>
    <p:extLst>
      <p:ext uri="{BB962C8B-B14F-4D97-AF65-F5344CB8AC3E}">
        <p14:creationId xmlns:p14="http://schemas.microsoft.com/office/powerpoint/2010/main" val="222766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500"/>
                                        <p:tgtEl>
                                          <p:spTgt spid="4"/>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diamond(in)">
                                      <p:cBhvr>
                                        <p:cTn id="15" dur="500"/>
                                        <p:tgtEl>
                                          <p:spTgt spid="67"/>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amond(in)">
                                      <p:cBhvr>
                                        <p:cTn id="20" dur="500"/>
                                        <p:tgtEl>
                                          <p:spTgt spid="6"/>
                                        </p:tgtEl>
                                      </p:cBhvr>
                                    </p:animEffect>
                                  </p:childTnLst>
                                </p:cTn>
                              </p:par>
                              <p:par>
                                <p:cTn id="21" presetID="1" presetClass="entr" presetSubtype="0" fill="hold" nodeType="with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amond(in)">
                                      <p:cBhvr>
                                        <p:cTn id="27" dur="500"/>
                                        <p:tgtEl>
                                          <p:spTgt spid="16"/>
                                        </p:tgtEl>
                                      </p:cBhvr>
                                    </p:animEffect>
                                  </p:childTnLst>
                                </p:cTn>
                              </p:par>
                              <p:par>
                                <p:cTn id="28" presetID="1" presetClass="entr" presetSubtype="0" fill="hold" nodeType="withEffect">
                                  <p:stCondLst>
                                    <p:cond delay="0"/>
                                  </p:stCondLst>
                                  <p:childTnLst>
                                    <p:set>
                                      <p:cBhvr>
                                        <p:cTn id="29" dur="1" fill="hold">
                                          <p:stCondLst>
                                            <p:cond delay="0"/>
                                          </p:stCondLst>
                                        </p:cTn>
                                        <p:tgtEl>
                                          <p:spTgt spid="6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8" presetClass="entr" presetSubtype="16"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diamond(in)">
                                      <p:cBhvr>
                                        <p:cTn id="34" dur="500"/>
                                        <p:tgtEl>
                                          <p:spTgt spid="24"/>
                                        </p:tgtEl>
                                      </p:cBhvr>
                                    </p:animEffect>
                                  </p:childTnLst>
                                </p:cTn>
                              </p:par>
                              <p:par>
                                <p:cTn id="35" presetID="1" presetClass="entr" presetSubtype="0" fill="hold" nodeType="with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8" presetClass="entr" presetSubtype="16"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diamond(in)">
                                      <p:cBhvr>
                                        <p:cTn id="41" dur="500"/>
                                        <p:tgtEl>
                                          <p:spTgt spid="33"/>
                                        </p:tgtEl>
                                      </p:cBhvr>
                                    </p:animEffect>
                                  </p:childTnLst>
                                </p:cTn>
                              </p:par>
                              <p:par>
                                <p:cTn id="42" presetID="1" presetClass="entr" presetSubtype="0" fill="hold" nodeType="withEffect">
                                  <p:stCondLst>
                                    <p:cond delay="0"/>
                                  </p:stCondLst>
                                  <p:childTnLst>
                                    <p:set>
                                      <p:cBhvr>
                                        <p:cTn id="43" dur="1" fill="hold">
                                          <p:stCondLst>
                                            <p:cond delay="0"/>
                                          </p:stCondLst>
                                        </p:cTn>
                                        <p:tgtEl>
                                          <p:spTgt spid="6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53" presetClass="entr" presetSubtype="0" fill="hold" grpId="0" nodeType="clickEffect">
                                  <p:stCondLst>
                                    <p:cond delay="0"/>
                                  </p:stCondLst>
                                  <p:childTnLst>
                                    <p:set>
                                      <p:cBhvr>
                                        <p:cTn id="47" dur="1" fill="hold">
                                          <p:stCondLst>
                                            <p:cond delay="0"/>
                                          </p:stCondLst>
                                        </p:cTn>
                                        <p:tgtEl>
                                          <p:spTgt spid="69"/>
                                        </p:tgtEl>
                                        <p:attrNameLst>
                                          <p:attrName>style.visibility</p:attrName>
                                        </p:attrNameLst>
                                      </p:cBhvr>
                                      <p:to>
                                        <p:strVal val="visible"/>
                                      </p:to>
                                    </p:set>
                                    <p:anim calcmode="lin" valueType="num">
                                      <p:cBhvr>
                                        <p:cTn id="48" dur="500" fill="hold"/>
                                        <p:tgtEl>
                                          <p:spTgt spid="69"/>
                                        </p:tgtEl>
                                        <p:attrNameLst>
                                          <p:attrName>ppt_w</p:attrName>
                                        </p:attrNameLst>
                                      </p:cBhvr>
                                      <p:tavLst>
                                        <p:tav tm="0">
                                          <p:val>
                                            <p:fltVal val="0"/>
                                          </p:val>
                                        </p:tav>
                                        <p:tav tm="100000">
                                          <p:val>
                                            <p:strVal val="#ppt_w"/>
                                          </p:val>
                                        </p:tav>
                                      </p:tavLst>
                                    </p:anim>
                                    <p:anim calcmode="lin" valueType="num">
                                      <p:cBhvr>
                                        <p:cTn id="49" dur="500" fill="hold"/>
                                        <p:tgtEl>
                                          <p:spTgt spid="69"/>
                                        </p:tgtEl>
                                        <p:attrNameLst>
                                          <p:attrName>ppt_h</p:attrName>
                                        </p:attrNameLst>
                                      </p:cBhvr>
                                      <p:tavLst>
                                        <p:tav tm="0">
                                          <p:val>
                                            <p:fltVal val="0"/>
                                          </p:val>
                                        </p:tav>
                                        <p:tav tm="100000">
                                          <p:val>
                                            <p:strVal val="#ppt_h"/>
                                          </p:val>
                                        </p:tav>
                                      </p:tavLst>
                                    </p:anim>
                                    <p:animEffect transition="in" filter="fade">
                                      <p:cBhvr>
                                        <p:cTn id="50" dur="500"/>
                                        <p:tgtEl>
                                          <p:spTgt spid="69"/>
                                        </p:tgtEl>
                                      </p:cBhvr>
                                    </p:animEffect>
                                  </p:childTnLst>
                                </p:cTn>
                              </p:par>
                            </p:childTnLst>
                          </p:cTn>
                        </p:par>
                        <p:par>
                          <p:cTn id="51" fill="hold">
                            <p:stCondLst>
                              <p:cond delay="500"/>
                            </p:stCondLst>
                            <p:childTnLst>
                              <p:par>
                                <p:cTn id="52" presetID="8" presetClass="emph" presetSubtype="0" fill="hold" grpId="1" nodeType="afterEffect">
                                  <p:stCondLst>
                                    <p:cond delay="0"/>
                                  </p:stCondLst>
                                  <p:childTnLst>
                                    <p:animRot by="21600000">
                                      <p:cBhvr>
                                        <p:cTn id="53" dur="500" fill="hold"/>
                                        <p:tgtEl>
                                          <p:spTgt spid="69"/>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grpId="0" nodeType="clickEffect">
                                  <p:stCondLst>
                                    <p:cond delay="0"/>
                                  </p:stCondLst>
                                  <p:childTnLst>
                                    <p:set>
                                      <p:cBhvr>
                                        <p:cTn id="57" dur="1" fill="hold">
                                          <p:stCondLst>
                                            <p:cond delay="0"/>
                                          </p:stCondLst>
                                        </p:cTn>
                                        <p:tgtEl>
                                          <p:spTgt spid="73"/>
                                        </p:tgtEl>
                                        <p:attrNameLst>
                                          <p:attrName>style.visibility</p:attrName>
                                        </p:attrNameLst>
                                      </p:cBhvr>
                                      <p:to>
                                        <p:strVal val="visible"/>
                                      </p:to>
                                    </p:set>
                                    <p:animEffect transition="in" filter="diamond(in)">
                                      <p:cBhvr>
                                        <p:cTn id="58" dur="500"/>
                                        <p:tgtEl>
                                          <p:spTgt spid="73"/>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xit" presetSubtype="0" fill="hold" grpId="2" nodeType="clickEffect">
                                  <p:stCondLst>
                                    <p:cond delay="0"/>
                                  </p:stCondLst>
                                  <p:childTnLst>
                                    <p:anim calcmode="lin" valueType="num">
                                      <p:cBhvr>
                                        <p:cTn id="62" dur="500"/>
                                        <p:tgtEl>
                                          <p:spTgt spid="69"/>
                                        </p:tgtEl>
                                        <p:attrNameLst>
                                          <p:attrName>ppt_w</p:attrName>
                                        </p:attrNameLst>
                                      </p:cBhvr>
                                      <p:tavLst>
                                        <p:tav tm="0">
                                          <p:val>
                                            <p:strVal val="ppt_w"/>
                                          </p:val>
                                        </p:tav>
                                        <p:tav tm="100000">
                                          <p:val>
                                            <p:fltVal val="0"/>
                                          </p:val>
                                        </p:tav>
                                      </p:tavLst>
                                    </p:anim>
                                    <p:anim calcmode="lin" valueType="num">
                                      <p:cBhvr>
                                        <p:cTn id="63" dur="500"/>
                                        <p:tgtEl>
                                          <p:spTgt spid="69"/>
                                        </p:tgtEl>
                                        <p:attrNameLst>
                                          <p:attrName>ppt_h</p:attrName>
                                        </p:attrNameLst>
                                      </p:cBhvr>
                                      <p:tavLst>
                                        <p:tav tm="0">
                                          <p:val>
                                            <p:strVal val="ppt_h"/>
                                          </p:val>
                                        </p:tav>
                                        <p:tav tm="100000">
                                          <p:val>
                                            <p:fltVal val="0"/>
                                          </p:val>
                                        </p:tav>
                                      </p:tavLst>
                                    </p:anim>
                                    <p:animEffect transition="out" filter="fade">
                                      <p:cBhvr>
                                        <p:cTn id="64" dur="500"/>
                                        <p:tgtEl>
                                          <p:spTgt spid="69"/>
                                        </p:tgtEl>
                                      </p:cBhvr>
                                    </p:animEffect>
                                    <p:set>
                                      <p:cBhvr>
                                        <p:cTn id="65" dur="1" fill="hold">
                                          <p:stCondLst>
                                            <p:cond delay="499"/>
                                          </p:stCondLst>
                                        </p:cTn>
                                        <p:tgtEl>
                                          <p:spTgt spid="69"/>
                                        </p:tgtEl>
                                        <p:attrNameLst>
                                          <p:attrName>style.visibility</p:attrName>
                                        </p:attrNameLst>
                                      </p:cBhvr>
                                      <p:to>
                                        <p:strVal val="hidden"/>
                                      </p:to>
                                    </p:set>
                                  </p:childTnLst>
                                </p:cTn>
                              </p:par>
                            </p:childTnLst>
                          </p:cTn>
                        </p:par>
                        <p:par>
                          <p:cTn id="66" fill="hold">
                            <p:stCondLst>
                              <p:cond delay="500"/>
                            </p:stCondLst>
                            <p:childTnLst>
                              <p:par>
                                <p:cTn id="67" presetID="53" presetClass="entr" presetSubtype="0" fill="hold" grpId="0" nodeType="afterEffect">
                                  <p:stCondLst>
                                    <p:cond delay="0"/>
                                  </p:stCondLst>
                                  <p:childTnLst>
                                    <p:set>
                                      <p:cBhvr>
                                        <p:cTn id="68" dur="1" fill="hold">
                                          <p:stCondLst>
                                            <p:cond delay="0"/>
                                          </p:stCondLst>
                                        </p:cTn>
                                        <p:tgtEl>
                                          <p:spTgt spid="70"/>
                                        </p:tgtEl>
                                        <p:attrNameLst>
                                          <p:attrName>style.visibility</p:attrName>
                                        </p:attrNameLst>
                                      </p:cBhvr>
                                      <p:to>
                                        <p:strVal val="visible"/>
                                      </p:to>
                                    </p:set>
                                    <p:anim calcmode="lin" valueType="num">
                                      <p:cBhvr>
                                        <p:cTn id="69" dur="500" fill="hold"/>
                                        <p:tgtEl>
                                          <p:spTgt spid="70"/>
                                        </p:tgtEl>
                                        <p:attrNameLst>
                                          <p:attrName>ppt_w</p:attrName>
                                        </p:attrNameLst>
                                      </p:cBhvr>
                                      <p:tavLst>
                                        <p:tav tm="0">
                                          <p:val>
                                            <p:fltVal val="0"/>
                                          </p:val>
                                        </p:tav>
                                        <p:tav tm="100000">
                                          <p:val>
                                            <p:strVal val="#ppt_w"/>
                                          </p:val>
                                        </p:tav>
                                      </p:tavLst>
                                    </p:anim>
                                    <p:anim calcmode="lin" valueType="num">
                                      <p:cBhvr>
                                        <p:cTn id="70" dur="500" fill="hold"/>
                                        <p:tgtEl>
                                          <p:spTgt spid="70"/>
                                        </p:tgtEl>
                                        <p:attrNameLst>
                                          <p:attrName>ppt_h</p:attrName>
                                        </p:attrNameLst>
                                      </p:cBhvr>
                                      <p:tavLst>
                                        <p:tav tm="0">
                                          <p:val>
                                            <p:fltVal val="0"/>
                                          </p:val>
                                        </p:tav>
                                        <p:tav tm="100000">
                                          <p:val>
                                            <p:strVal val="#ppt_h"/>
                                          </p:val>
                                        </p:tav>
                                      </p:tavLst>
                                    </p:anim>
                                    <p:animEffect transition="in" filter="fade">
                                      <p:cBhvr>
                                        <p:cTn id="71" dur="500"/>
                                        <p:tgtEl>
                                          <p:spTgt spid="70"/>
                                        </p:tgtEl>
                                      </p:cBhvr>
                                    </p:animEffect>
                                  </p:childTnLst>
                                </p:cTn>
                              </p:par>
                            </p:childTnLst>
                          </p:cTn>
                        </p:par>
                        <p:par>
                          <p:cTn id="72" fill="hold">
                            <p:stCondLst>
                              <p:cond delay="1000"/>
                            </p:stCondLst>
                            <p:childTnLst>
                              <p:par>
                                <p:cTn id="73" presetID="8" presetClass="emph" presetSubtype="0" fill="hold" grpId="1" nodeType="afterEffect">
                                  <p:stCondLst>
                                    <p:cond delay="0"/>
                                  </p:stCondLst>
                                  <p:childTnLst>
                                    <p:animRot by="21600000">
                                      <p:cBhvr>
                                        <p:cTn id="74" dur="500" fill="hold"/>
                                        <p:tgtEl>
                                          <p:spTgt spid="70"/>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8" presetClass="entr" presetSubtype="16" fill="hold" grpId="0" nodeType="clickEffect">
                                  <p:stCondLst>
                                    <p:cond delay="0"/>
                                  </p:stCondLst>
                                  <p:childTnLst>
                                    <p:set>
                                      <p:cBhvr>
                                        <p:cTn id="78" dur="1" fill="hold">
                                          <p:stCondLst>
                                            <p:cond delay="0"/>
                                          </p:stCondLst>
                                        </p:cTn>
                                        <p:tgtEl>
                                          <p:spTgt spid="75"/>
                                        </p:tgtEl>
                                        <p:attrNameLst>
                                          <p:attrName>style.visibility</p:attrName>
                                        </p:attrNameLst>
                                      </p:cBhvr>
                                      <p:to>
                                        <p:strVal val="visible"/>
                                      </p:to>
                                    </p:set>
                                    <p:animEffect transition="in" filter="diamond(in)">
                                      <p:cBhvr>
                                        <p:cTn id="79" dur="500"/>
                                        <p:tgtEl>
                                          <p:spTgt spid="75"/>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xit" presetSubtype="0" fill="hold" grpId="2" nodeType="clickEffect">
                                  <p:stCondLst>
                                    <p:cond delay="0"/>
                                  </p:stCondLst>
                                  <p:childTnLst>
                                    <p:anim calcmode="lin" valueType="num">
                                      <p:cBhvr>
                                        <p:cTn id="83" dur="500"/>
                                        <p:tgtEl>
                                          <p:spTgt spid="70"/>
                                        </p:tgtEl>
                                        <p:attrNameLst>
                                          <p:attrName>ppt_w</p:attrName>
                                        </p:attrNameLst>
                                      </p:cBhvr>
                                      <p:tavLst>
                                        <p:tav tm="0">
                                          <p:val>
                                            <p:strVal val="ppt_w"/>
                                          </p:val>
                                        </p:tav>
                                        <p:tav tm="100000">
                                          <p:val>
                                            <p:fltVal val="0"/>
                                          </p:val>
                                        </p:tav>
                                      </p:tavLst>
                                    </p:anim>
                                    <p:anim calcmode="lin" valueType="num">
                                      <p:cBhvr>
                                        <p:cTn id="84" dur="500"/>
                                        <p:tgtEl>
                                          <p:spTgt spid="70"/>
                                        </p:tgtEl>
                                        <p:attrNameLst>
                                          <p:attrName>ppt_h</p:attrName>
                                        </p:attrNameLst>
                                      </p:cBhvr>
                                      <p:tavLst>
                                        <p:tav tm="0">
                                          <p:val>
                                            <p:strVal val="ppt_h"/>
                                          </p:val>
                                        </p:tav>
                                        <p:tav tm="100000">
                                          <p:val>
                                            <p:fltVal val="0"/>
                                          </p:val>
                                        </p:tav>
                                      </p:tavLst>
                                    </p:anim>
                                    <p:animEffect transition="out" filter="fade">
                                      <p:cBhvr>
                                        <p:cTn id="85" dur="500"/>
                                        <p:tgtEl>
                                          <p:spTgt spid="70"/>
                                        </p:tgtEl>
                                      </p:cBhvr>
                                    </p:animEffect>
                                    <p:set>
                                      <p:cBhvr>
                                        <p:cTn id="86" dur="1" fill="hold">
                                          <p:stCondLst>
                                            <p:cond delay="499"/>
                                          </p:stCondLst>
                                        </p:cTn>
                                        <p:tgtEl>
                                          <p:spTgt spid="70"/>
                                        </p:tgtEl>
                                        <p:attrNameLst>
                                          <p:attrName>style.visibility</p:attrName>
                                        </p:attrNameLst>
                                      </p:cBhvr>
                                      <p:to>
                                        <p:strVal val="hidden"/>
                                      </p:to>
                                    </p:set>
                                  </p:childTnLst>
                                </p:cTn>
                              </p:par>
                            </p:childTnLst>
                          </p:cTn>
                        </p:par>
                        <p:par>
                          <p:cTn id="87" fill="hold">
                            <p:stCondLst>
                              <p:cond delay="500"/>
                            </p:stCondLst>
                            <p:childTnLst>
                              <p:par>
                                <p:cTn id="88" presetID="53" presetClass="entr" presetSubtype="0" fill="hold" grpId="0" nodeType="afterEffect">
                                  <p:stCondLst>
                                    <p:cond delay="0"/>
                                  </p:stCondLst>
                                  <p:childTnLst>
                                    <p:set>
                                      <p:cBhvr>
                                        <p:cTn id="89" dur="1" fill="hold">
                                          <p:stCondLst>
                                            <p:cond delay="0"/>
                                          </p:stCondLst>
                                        </p:cTn>
                                        <p:tgtEl>
                                          <p:spTgt spid="71"/>
                                        </p:tgtEl>
                                        <p:attrNameLst>
                                          <p:attrName>style.visibility</p:attrName>
                                        </p:attrNameLst>
                                      </p:cBhvr>
                                      <p:to>
                                        <p:strVal val="visible"/>
                                      </p:to>
                                    </p:set>
                                    <p:anim calcmode="lin" valueType="num">
                                      <p:cBhvr>
                                        <p:cTn id="90" dur="500" fill="hold"/>
                                        <p:tgtEl>
                                          <p:spTgt spid="71"/>
                                        </p:tgtEl>
                                        <p:attrNameLst>
                                          <p:attrName>ppt_w</p:attrName>
                                        </p:attrNameLst>
                                      </p:cBhvr>
                                      <p:tavLst>
                                        <p:tav tm="0">
                                          <p:val>
                                            <p:fltVal val="0"/>
                                          </p:val>
                                        </p:tav>
                                        <p:tav tm="100000">
                                          <p:val>
                                            <p:strVal val="#ppt_w"/>
                                          </p:val>
                                        </p:tav>
                                      </p:tavLst>
                                    </p:anim>
                                    <p:anim calcmode="lin" valueType="num">
                                      <p:cBhvr>
                                        <p:cTn id="91" dur="500" fill="hold"/>
                                        <p:tgtEl>
                                          <p:spTgt spid="71"/>
                                        </p:tgtEl>
                                        <p:attrNameLst>
                                          <p:attrName>ppt_h</p:attrName>
                                        </p:attrNameLst>
                                      </p:cBhvr>
                                      <p:tavLst>
                                        <p:tav tm="0">
                                          <p:val>
                                            <p:fltVal val="0"/>
                                          </p:val>
                                        </p:tav>
                                        <p:tav tm="100000">
                                          <p:val>
                                            <p:strVal val="#ppt_h"/>
                                          </p:val>
                                        </p:tav>
                                      </p:tavLst>
                                    </p:anim>
                                    <p:animEffect transition="in" filter="fade">
                                      <p:cBhvr>
                                        <p:cTn id="92" dur="500"/>
                                        <p:tgtEl>
                                          <p:spTgt spid="71"/>
                                        </p:tgtEl>
                                      </p:cBhvr>
                                    </p:animEffect>
                                  </p:childTnLst>
                                </p:cTn>
                              </p:par>
                            </p:childTnLst>
                          </p:cTn>
                        </p:par>
                        <p:par>
                          <p:cTn id="93" fill="hold">
                            <p:stCondLst>
                              <p:cond delay="1000"/>
                            </p:stCondLst>
                            <p:childTnLst>
                              <p:par>
                                <p:cTn id="94" presetID="8" presetClass="emph" presetSubtype="0" fill="hold" grpId="1" nodeType="afterEffect">
                                  <p:stCondLst>
                                    <p:cond delay="0"/>
                                  </p:stCondLst>
                                  <p:childTnLst>
                                    <p:animRot by="21600000">
                                      <p:cBhvr>
                                        <p:cTn id="95" dur="500" fill="hold"/>
                                        <p:tgtEl>
                                          <p:spTgt spid="71"/>
                                        </p:tgtEl>
                                        <p:attrNameLst>
                                          <p:attrName>r</p:attrName>
                                        </p:attrNameLst>
                                      </p:cBhvr>
                                    </p:animRot>
                                  </p:childTnLst>
                                </p:cTn>
                              </p:par>
                            </p:childTnLst>
                          </p:cTn>
                        </p:par>
                      </p:childTnLst>
                    </p:cTn>
                  </p:par>
                  <p:par>
                    <p:cTn id="96" fill="hold">
                      <p:stCondLst>
                        <p:cond delay="indefinite"/>
                      </p:stCondLst>
                      <p:childTnLst>
                        <p:par>
                          <p:cTn id="97" fill="hold">
                            <p:stCondLst>
                              <p:cond delay="0"/>
                            </p:stCondLst>
                            <p:childTnLst>
                              <p:par>
                                <p:cTn id="98" presetID="8" presetClass="entr" presetSubtype="16" fill="hold" grpId="0" nodeType="clickEffect">
                                  <p:stCondLst>
                                    <p:cond delay="0"/>
                                  </p:stCondLst>
                                  <p:childTnLst>
                                    <p:set>
                                      <p:cBhvr>
                                        <p:cTn id="99" dur="1" fill="hold">
                                          <p:stCondLst>
                                            <p:cond delay="0"/>
                                          </p:stCondLst>
                                        </p:cTn>
                                        <p:tgtEl>
                                          <p:spTgt spid="76"/>
                                        </p:tgtEl>
                                        <p:attrNameLst>
                                          <p:attrName>style.visibility</p:attrName>
                                        </p:attrNameLst>
                                      </p:cBhvr>
                                      <p:to>
                                        <p:strVal val="visible"/>
                                      </p:to>
                                    </p:set>
                                    <p:animEffect transition="in" filter="diamond(in)">
                                      <p:cBhvr>
                                        <p:cTn id="100" dur="500"/>
                                        <p:tgtEl>
                                          <p:spTgt spid="76"/>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xit" presetSubtype="0" fill="hold" grpId="2" nodeType="clickEffect">
                                  <p:stCondLst>
                                    <p:cond delay="0"/>
                                  </p:stCondLst>
                                  <p:childTnLst>
                                    <p:anim calcmode="lin" valueType="num">
                                      <p:cBhvr>
                                        <p:cTn id="104" dur="500"/>
                                        <p:tgtEl>
                                          <p:spTgt spid="71"/>
                                        </p:tgtEl>
                                        <p:attrNameLst>
                                          <p:attrName>ppt_w</p:attrName>
                                        </p:attrNameLst>
                                      </p:cBhvr>
                                      <p:tavLst>
                                        <p:tav tm="0">
                                          <p:val>
                                            <p:strVal val="ppt_w"/>
                                          </p:val>
                                        </p:tav>
                                        <p:tav tm="100000">
                                          <p:val>
                                            <p:fltVal val="0"/>
                                          </p:val>
                                        </p:tav>
                                      </p:tavLst>
                                    </p:anim>
                                    <p:anim calcmode="lin" valueType="num">
                                      <p:cBhvr>
                                        <p:cTn id="105" dur="500"/>
                                        <p:tgtEl>
                                          <p:spTgt spid="71"/>
                                        </p:tgtEl>
                                        <p:attrNameLst>
                                          <p:attrName>ppt_h</p:attrName>
                                        </p:attrNameLst>
                                      </p:cBhvr>
                                      <p:tavLst>
                                        <p:tav tm="0">
                                          <p:val>
                                            <p:strVal val="ppt_h"/>
                                          </p:val>
                                        </p:tav>
                                        <p:tav tm="100000">
                                          <p:val>
                                            <p:fltVal val="0"/>
                                          </p:val>
                                        </p:tav>
                                      </p:tavLst>
                                    </p:anim>
                                    <p:animEffect transition="out" filter="fade">
                                      <p:cBhvr>
                                        <p:cTn id="106" dur="500"/>
                                        <p:tgtEl>
                                          <p:spTgt spid="71"/>
                                        </p:tgtEl>
                                      </p:cBhvr>
                                    </p:animEffect>
                                    <p:set>
                                      <p:cBhvr>
                                        <p:cTn id="107" dur="1" fill="hold">
                                          <p:stCondLst>
                                            <p:cond delay="499"/>
                                          </p:stCondLst>
                                        </p:cTn>
                                        <p:tgtEl>
                                          <p:spTgt spid="71"/>
                                        </p:tgtEl>
                                        <p:attrNameLst>
                                          <p:attrName>style.visibility</p:attrName>
                                        </p:attrNameLst>
                                      </p:cBhvr>
                                      <p:to>
                                        <p:strVal val="hidden"/>
                                      </p:to>
                                    </p:set>
                                  </p:childTnLst>
                                </p:cTn>
                              </p:par>
                            </p:childTnLst>
                          </p:cTn>
                        </p:par>
                        <p:par>
                          <p:cTn id="108" fill="hold">
                            <p:stCondLst>
                              <p:cond delay="500"/>
                            </p:stCondLst>
                            <p:childTnLst>
                              <p:par>
                                <p:cTn id="109" presetID="53" presetClass="entr" presetSubtype="0" fill="hold" grpId="0" nodeType="afterEffect">
                                  <p:stCondLst>
                                    <p:cond delay="0"/>
                                  </p:stCondLst>
                                  <p:childTnLst>
                                    <p:set>
                                      <p:cBhvr>
                                        <p:cTn id="110" dur="1" fill="hold">
                                          <p:stCondLst>
                                            <p:cond delay="0"/>
                                          </p:stCondLst>
                                        </p:cTn>
                                        <p:tgtEl>
                                          <p:spTgt spid="72"/>
                                        </p:tgtEl>
                                        <p:attrNameLst>
                                          <p:attrName>style.visibility</p:attrName>
                                        </p:attrNameLst>
                                      </p:cBhvr>
                                      <p:to>
                                        <p:strVal val="visible"/>
                                      </p:to>
                                    </p:set>
                                    <p:anim calcmode="lin" valueType="num">
                                      <p:cBhvr>
                                        <p:cTn id="111" dur="500" fill="hold"/>
                                        <p:tgtEl>
                                          <p:spTgt spid="72"/>
                                        </p:tgtEl>
                                        <p:attrNameLst>
                                          <p:attrName>ppt_w</p:attrName>
                                        </p:attrNameLst>
                                      </p:cBhvr>
                                      <p:tavLst>
                                        <p:tav tm="0">
                                          <p:val>
                                            <p:fltVal val="0"/>
                                          </p:val>
                                        </p:tav>
                                        <p:tav tm="100000">
                                          <p:val>
                                            <p:strVal val="#ppt_w"/>
                                          </p:val>
                                        </p:tav>
                                      </p:tavLst>
                                    </p:anim>
                                    <p:anim calcmode="lin" valueType="num">
                                      <p:cBhvr>
                                        <p:cTn id="112" dur="500" fill="hold"/>
                                        <p:tgtEl>
                                          <p:spTgt spid="72"/>
                                        </p:tgtEl>
                                        <p:attrNameLst>
                                          <p:attrName>ppt_h</p:attrName>
                                        </p:attrNameLst>
                                      </p:cBhvr>
                                      <p:tavLst>
                                        <p:tav tm="0">
                                          <p:val>
                                            <p:fltVal val="0"/>
                                          </p:val>
                                        </p:tav>
                                        <p:tav tm="100000">
                                          <p:val>
                                            <p:strVal val="#ppt_h"/>
                                          </p:val>
                                        </p:tav>
                                      </p:tavLst>
                                    </p:anim>
                                    <p:animEffect transition="in" filter="fade">
                                      <p:cBhvr>
                                        <p:cTn id="113" dur="500"/>
                                        <p:tgtEl>
                                          <p:spTgt spid="72"/>
                                        </p:tgtEl>
                                      </p:cBhvr>
                                    </p:animEffect>
                                  </p:childTnLst>
                                </p:cTn>
                              </p:par>
                            </p:childTnLst>
                          </p:cTn>
                        </p:par>
                        <p:par>
                          <p:cTn id="114" fill="hold">
                            <p:stCondLst>
                              <p:cond delay="1000"/>
                            </p:stCondLst>
                            <p:childTnLst>
                              <p:par>
                                <p:cTn id="115" presetID="8" presetClass="emph" presetSubtype="0" fill="hold" grpId="1" nodeType="afterEffect">
                                  <p:stCondLst>
                                    <p:cond delay="0"/>
                                  </p:stCondLst>
                                  <p:childTnLst>
                                    <p:animRot by="21600000">
                                      <p:cBhvr>
                                        <p:cTn id="116" dur="500" fill="hold"/>
                                        <p:tgtEl>
                                          <p:spTgt spid="72"/>
                                        </p:tgtEl>
                                        <p:attrNameLst>
                                          <p:attrName>r</p:attrName>
                                        </p:attrNameLst>
                                      </p:cBhvr>
                                    </p:animRot>
                                  </p:childTnLst>
                                </p:cTn>
                              </p:par>
                            </p:childTnLst>
                          </p:cTn>
                        </p:par>
                      </p:childTnLst>
                    </p:cTn>
                  </p:par>
                  <p:par>
                    <p:cTn id="117" fill="hold">
                      <p:stCondLst>
                        <p:cond delay="indefinite"/>
                      </p:stCondLst>
                      <p:childTnLst>
                        <p:par>
                          <p:cTn id="118" fill="hold">
                            <p:stCondLst>
                              <p:cond delay="0"/>
                            </p:stCondLst>
                            <p:childTnLst>
                              <p:par>
                                <p:cTn id="119" presetID="8" presetClass="entr" presetSubtype="16" fill="hold" grpId="0" nodeType="clickEffect">
                                  <p:stCondLst>
                                    <p:cond delay="0"/>
                                  </p:stCondLst>
                                  <p:childTnLst>
                                    <p:set>
                                      <p:cBhvr>
                                        <p:cTn id="120" dur="1" fill="hold">
                                          <p:stCondLst>
                                            <p:cond delay="0"/>
                                          </p:stCondLst>
                                        </p:cTn>
                                        <p:tgtEl>
                                          <p:spTgt spid="77"/>
                                        </p:tgtEl>
                                        <p:attrNameLst>
                                          <p:attrName>style.visibility</p:attrName>
                                        </p:attrNameLst>
                                      </p:cBhvr>
                                      <p:to>
                                        <p:strVal val="visible"/>
                                      </p:to>
                                    </p:set>
                                    <p:animEffect transition="in" filter="diamond(in)">
                                      <p:cBhvr>
                                        <p:cTn id="121" dur="500"/>
                                        <p:tgtEl>
                                          <p:spTgt spid="77"/>
                                        </p:tgtEl>
                                      </p:cBhvr>
                                    </p:animEffect>
                                  </p:childTnLst>
                                </p:cTn>
                              </p:par>
                            </p:childTnLst>
                          </p:cTn>
                        </p:par>
                      </p:childTnLst>
                    </p:cTn>
                  </p:par>
                  <p:par>
                    <p:cTn id="122" fill="hold">
                      <p:stCondLst>
                        <p:cond delay="indefinite"/>
                      </p:stCondLst>
                      <p:childTnLst>
                        <p:par>
                          <p:cTn id="123" fill="hold">
                            <p:stCondLst>
                              <p:cond delay="0"/>
                            </p:stCondLst>
                            <p:childTnLst>
                              <p:par>
                                <p:cTn id="124" presetID="53" presetClass="exit" presetSubtype="0" fill="hold" grpId="2" nodeType="clickEffect">
                                  <p:stCondLst>
                                    <p:cond delay="0"/>
                                  </p:stCondLst>
                                  <p:childTnLst>
                                    <p:anim calcmode="lin" valueType="num">
                                      <p:cBhvr>
                                        <p:cTn id="125" dur="500"/>
                                        <p:tgtEl>
                                          <p:spTgt spid="72"/>
                                        </p:tgtEl>
                                        <p:attrNameLst>
                                          <p:attrName>ppt_w</p:attrName>
                                        </p:attrNameLst>
                                      </p:cBhvr>
                                      <p:tavLst>
                                        <p:tav tm="0">
                                          <p:val>
                                            <p:strVal val="ppt_w"/>
                                          </p:val>
                                        </p:tav>
                                        <p:tav tm="100000">
                                          <p:val>
                                            <p:fltVal val="0"/>
                                          </p:val>
                                        </p:tav>
                                      </p:tavLst>
                                    </p:anim>
                                    <p:anim calcmode="lin" valueType="num">
                                      <p:cBhvr>
                                        <p:cTn id="126" dur="500"/>
                                        <p:tgtEl>
                                          <p:spTgt spid="72"/>
                                        </p:tgtEl>
                                        <p:attrNameLst>
                                          <p:attrName>ppt_h</p:attrName>
                                        </p:attrNameLst>
                                      </p:cBhvr>
                                      <p:tavLst>
                                        <p:tav tm="0">
                                          <p:val>
                                            <p:strVal val="ppt_h"/>
                                          </p:val>
                                        </p:tav>
                                        <p:tav tm="100000">
                                          <p:val>
                                            <p:fltVal val="0"/>
                                          </p:val>
                                        </p:tav>
                                      </p:tavLst>
                                    </p:anim>
                                    <p:animEffect transition="out" filter="fade">
                                      <p:cBhvr>
                                        <p:cTn id="127" dur="500"/>
                                        <p:tgtEl>
                                          <p:spTgt spid="72"/>
                                        </p:tgtEl>
                                      </p:cBhvr>
                                    </p:animEffect>
                                    <p:set>
                                      <p:cBhvr>
                                        <p:cTn id="128" dur="1" fill="hold">
                                          <p:stCondLst>
                                            <p:cond delay="499"/>
                                          </p:stCondLst>
                                        </p:cTn>
                                        <p:tgtEl>
                                          <p:spTgt spid="72"/>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5" presetClass="entr" presetSubtype="10" fill="hold" grpId="0" nodeType="clickEffect">
                                  <p:stCondLst>
                                    <p:cond delay="0"/>
                                  </p:stCondLst>
                                  <p:childTnLst>
                                    <p:set>
                                      <p:cBhvr>
                                        <p:cTn id="132" dur="1" fill="hold">
                                          <p:stCondLst>
                                            <p:cond delay="0"/>
                                          </p:stCondLst>
                                        </p:cTn>
                                        <p:tgtEl>
                                          <p:spTgt spid="56"/>
                                        </p:tgtEl>
                                        <p:attrNameLst>
                                          <p:attrName>style.visibility</p:attrName>
                                        </p:attrNameLst>
                                      </p:cBhvr>
                                      <p:to>
                                        <p:strVal val="visible"/>
                                      </p:to>
                                    </p:set>
                                    <p:animEffect transition="in" filter="checkerboard(across)">
                                      <p:cBhvr>
                                        <p:cTn id="133" dur="1000"/>
                                        <p:tgtEl>
                                          <p:spTgt spid="56"/>
                                        </p:tgtEl>
                                      </p:cBhvr>
                                    </p:animEffect>
                                  </p:childTnLst>
                                </p:cTn>
                              </p:par>
                              <p:par>
                                <p:cTn id="134" presetID="1" presetClass="entr" presetSubtype="0" fill="hold" grpId="0" nodeType="withEffect">
                                  <p:stCondLst>
                                    <p:cond delay="0"/>
                                  </p:stCondLst>
                                  <p:childTnLst>
                                    <p:set>
                                      <p:cBhvr>
                                        <p:cTn id="135"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6" grpId="0"/>
      <p:bldP spid="57" grpId="0" animBg="1"/>
      <p:bldP spid="67" grpId="0"/>
      <p:bldP spid="69" grpId="0"/>
      <p:bldP spid="69" grpId="1"/>
      <p:bldP spid="69" grpId="2"/>
      <p:bldP spid="70" grpId="0"/>
      <p:bldP spid="70" grpId="1"/>
      <p:bldP spid="70" grpId="2"/>
      <p:bldP spid="71" grpId="0"/>
      <p:bldP spid="71" grpId="1"/>
      <p:bldP spid="71" grpId="2"/>
      <p:bldP spid="72" grpId="0"/>
      <p:bldP spid="72" grpId="1"/>
      <p:bldP spid="72" grpId="2"/>
      <p:bldP spid="73" grpId="0"/>
      <p:bldP spid="75" grpId="0"/>
      <p:bldP spid="76" grpId="0"/>
      <p:bldP spid="7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THSP\hinh- so do\8070915_ori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609600"/>
            <a:ext cx="4724400" cy="2895599"/>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23"/>
          <p:cNvSpPr txBox="1">
            <a:spLocks noChangeArrowheads="1"/>
          </p:cNvSpPr>
          <p:nvPr/>
        </p:nvSpPr>
        <p:spPr bwMode="auto">
          <a:xfrm>
            <a:off x="762000" y="0"/>
            <a:ext cx="6781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2400" b="1" dirty="0" err="1">
                <a:solidFill>
                  <a:srgbClr val="FF0000"/>
                </a:solidFill>
                <a:latin typeface="Times New Roman" pitchFamily="18" charset="0"/>
              </a:rPr>
              <a:t>Ví</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dụ</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về</a:t>
            </a:r>
            <a:r>
              <a:rPr lang="en-US" altLang="en-US" sz="2400" b="1" dirty="0">
                <a:solidFill>
                  <a:srgbClr val="FF0000"/>
                </a:solidFill>
                <a:latin typeface="Times New Roman" pitchFamily="18" charset="0"/>
              </a:rPr>
              <a:t> </a:t>
            </a:r>
            <a:r>
              <a:rPr lang="en-US" altLang="en-US" sz="2400" b="1" dirty="0" err="1" smtClean="0">
                <a:solidFill>
                  <a:srgbClr val="FF0000"/>
                </a:solidFill>
                <a:latin typeface="Times New Roman" pitchFamily="18" charset="0"/>
              </a:rPr>
              <a:t>cơ</a:t>
            </a:r>
            <a:r>
              <a:rPr lang="en-US" altLang="en-US" sz="2400" b="1" dirty="0" smtClean="0">
                <a:solidFill>
                  <a:srgbClr val="FF0000"/>
                </a:solidFill>
                <a:latin typeface="Times New Roman" pitchFamily="18" charset="0"/>
              </a:rPr>
              <a:t> </a:t>
            </a:r>
            <a:r>
              <a:rPr lang="en-US" altLang="en-US" sz="2400" b="1" dirty="0" err="1">
                <a:solidFill>
                  <a:srgbClr val="FF0000"/>
                </a:solidFill>
                <a:latin typeface="Times New Roman" pitchFamily="18" charset="0"/>
              </a:rPr>
              <a:t>chế</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phát</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sinh</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thể</a:t>
            </a:r>
            <a:r>
              <a:rPr lang="en-US" altLang="en-US" sz="2400" b="1" dirty="0">
                <a:solidFill>
                  <a:srgbClr val="FF0000"/>
                </a:solidFill>
                <a:latin typeface="Times New Roman" pitchFamily="18" charset="0"/>
              </a:rPr>
              <a:t> </a:t>
            </a:r>
            <a:r>
              <a:rPr lang="en-US" altLang="en-US" sz="2400" b="1" dirty="0" smtClean="0">
                <a:solidFill>
                  <a:srgbClr val="FF0000"/>
                </a:solidFill>
                <a:latin typeface="Times New Roman" pitchFamily="18" charset="0"/>
              </a:rPr>
              <a:t>song </a:t>
            </a:r>
            <a:r>
              <a:rPr lang="en-US" altLang="en-US" sz="2400" b="1" dirty="0" err="1" smtClean="0">
                <a:solidFill>
                  <a:srgbClr val="FF0000"/>
                </a:solidFill>
                <a:latin typeface="Times New Roman" pitchFamily="18" charset="0"/>
              </a:rPr>
              <a:t>nhị</a:t>
            </a:r>
            <a:r>
              <a:rPr lang="en-US" altLang="en-US" sz="2400" b="1" dirty="0" smtClean="0">
                <a:solidFill>
                  <a:srgbClr val="FF0000"/>
                </a:solidFill>
                <a:latin typeface="Times New Roman" pitchFamily="18" charset="0"/>
              </a:rPr>
              <a:t> </a:t>
            </a:r>
            <a:r>
              <a:rPr lang="en-US" altLang="en-US" sz="2400" b="1" dirty="0" err="1" smtClean="0">
                <a:solidFill>
                  <a:srgbClr val="FF0000"/>
                </a:solidFill>
                <a:latin typeface="Times New Roman" pitchFamily="18" charset="0"/>
              </a:rPr>
              <a:t>bội</a:t>
            </a:r>
            <a:endParaRPr lang="en-US" altLang="en-US" sz="2400" b="1" dirty="0">
              <a:solidFill>
                <a:srgbClr val="FF0000"/>
              </a:solidFill>
              <a:latin typeface="Times New Roman" pitchFamily="18" charset="0"/>
            </a:endParaRPr>
          </a:p>
        </p:txBody>
      </p:sp>
      <p:grpSp>
        <p:nvGrpSpPr>
          <p:cNvPr id="2" name="Group 2"/>
          <p:cNvGrpSpPr>
            <a:grpSpLocks/>
          </p:cNvGrpSpPr>
          <p:nvPr/>
        </p:nvGrpSpPr>
        <p:grpSpPr bwMode="auto">
          <a:xfrm>
            <a:off x="1981200" y="3657600"/>
            <a:ext cx="5486400" cy="2743200"/>
            <a:chOff x="1344" y="720"/>
            <a:chExt cx="4209" cy="2859"/>
          </a:xfrm>
        </p:grpSpPr>
        <p:pic>
          <p:nvPicPr>
            <p:cNvPr id="6" name="Picture 3" descr="Song nhị bội"/>
            <p:cNvPicPr>
              <a:picLocks noChangeAspect="1" noChangeArrowheads="1"/>
            </p:cNvPicPr>
            <p:nvPr/>
          </p:nvPicPr>
          <p:blipFill>
            <a:blip r:embed="rId3"/>
            <a:srcRect/>
            <a:stretch>
              <a:fillRect/>
            </a:stretch>
          </p:blipFill>
          <p:spPr bwMode="auto">
            <a:xfrm>
              <a:off x="1344" y="720"/>
              <a:ext cx="4209" cy="2859"/>
            </a:xfrm>
            <a:prstGeom prst="rect">
              <a:avLst/>
            </a:prstGeom>
            <a:noFill/>
            <a:ln w="9525">
              <a:noFill/>
              <a:miter lim="800000"/>
              <a:headEnd/>
              <a:tailEnd/>
            </a:ln>
          </p:spPr>
        </p:pic>
        <p:sp>
          <p:nvSpPr>
            <p:cNvPr id="7" name="Rectangle 4"/>
            <p:cNvSpPr>
              <a:spLocks noChangeArrowheads="1"/>
            </p:cNvSpPr>
            <p:nvPr/>
          </p:nvSpPr>
          <p:spPr bwMode="auto">
            <a:xfrm>
              <a:off x="1392" y="3024"/>
              <a:ext cx="576" cy="144"/>
            </a:xfrm>
            <a:prstGeom prst="rect">
              <a:avLst/>
            </a:prstGeom>
            <a:solidFill>
              <a:srgbClr val="FFFFFF"/>
            </a:solidFill>
            <a:ln w="9525">
              <a:solidFill>
                <a:srgbClr val="BBE0E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en-US" kern="0">
                <a:solidFill>
                  <a:srgbClr val="000000"/>
                </a:solidFill>
                <a:cs typeface="+mn-cs"/>
              </a:endParaRPr>
            </a:p>
          </p:txBody>
        </p:sp>
      </p:grpSp>
    </p:spTree>
    <p:extLst>
      <p:ext uri="{BB962C8B-B14F-4D97-AF65-F5344CB8AC3E}">
        <p14:creationId xmlns:p14="http://schemas.microsoft.com/office/powerpoint/2010/main" val="136550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1"/>
            <a:ext cx="9144000" cy="68579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Bài 6. ĐỘT BIẾN SỐ L</a:t>
            </a:r>
            <a:r>
              <a:rPr lang="vi-VN"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ƯỢNG</a:t>
            </a:r>
            <a:r>
              <a:rPr lang="en-US"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NHIỄM SẮC THỂ</a:t>
            </a:r>
            <a:endParaRPr lang="en-US" sz="32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
        <p:nvSpPr>
          <p:cNvPr id="4" name="Rectangle 3"/>
          <p:cNvSpPr/>
          <p:nvPr/>
        </p:nvSpPr>
        <p:spPr>
          <a:xfrm>
            <a:off x="40503" y="695980"/>
            <a:ext cx="3177473" cy="523220"/>
          </a:xfrm>
          <a:prstGeom prst="rect">
            <a:avLst/>
          </a:prstGeom>
        </p:spPr>
        <p:txBody>
          <a:bodyPr wrap="none">
            <a:spAutoFit/>
          </a:bodyPr>
          <a:lstStyle/>
          <a:p>
            <a:pPr algn="ctr"/>
            <a:r>
              <a:rPr lang="en-US" sz="2800" b="1" smtClean="0">
                <a:solidFill>
                  <a:srgbClr val="0070C0"/>
                </a:solidFill>
                <a:latin typeface="Arial"/>
                <a:cs typeface="Arial" panose="020B0604020202020204" pitchFamily="34" charset="0"/>
              </a:rPr>
              <a:t>II. </a:t>
            </a:r>
            <a:r>
              <a:rPr lang="en-US" sz="2800" b="1">
                <a:solidFill>
                  <a:srgbClr val="0070C0"/>
                </a:solidFill>
                <a:latin typeface="Arial"/>
                <a:cs typeface="Arial" panose="020B0604020202020204" pitchFamily="34" charset="0"/>
              </a:rPr>
              <a:t>Đột biến </a:t>
            </a:r>
            <a:r>
              <a:rPr lang="vi-VN" sz="2800" b="1">
                <a:solidFill>
                  <a:srgbClr val="0070C0"/>
                </a:solidFill>
                <a:cs typeface="Arial" panose="020B0604020202020204" pitchFamily="34" charset="0"/>
              </a:rPr>
              <a:t>đa</a:t>
            </a:r>
            <a:r>
              <a:rPr lang="en-US" sz="2800" b="1" smtClean="0">
                <a:solidFill>
                  <a:srgbClr val="0070C0"/>
                </a:solidFill>
                <a:latin typeface="Arial"/>
                <a:cs typeface="Arial" panose="020B0604020202020204" pitchFamily="34" charset="0"/>
              </a:rPr>
              <a:t> </a:t>
            </a:r>
            <a:r>
              <a:rPr lang="en-US" sz="2800" b="1">
                <a:solidFill>
                  <a:srgbClr val="0070C0"/>
                </a:solidFill>
                <a:latin typeface="Arial"/>
                <a:cs typeface="Arial" panose="020B0604020202020204" pitchFamily="34" charset="0"/>
              </a:rPr>
              <a:t>bội</a:t>
            </a:r>
          </a:p>
        </p:txBody>
      </p:sp>
      <p:sp>
        <p:nvSpPr>
          <p:cNvPr id="5" name="Text Box 134"/>
          <p:cNvSpPr txBox="1">
            <a:spLocks noChangeArrowheads="1"/>
          </p:cNvSpPr>
          <p:nvPr/>
        </p:nvSpPr>
        <p:spPr bwMode="auto">
          <a:xfrm>
            <a:off x="304800" y="1153180"/>
            <a:ext cx="80922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1" smtClean="0">
                <a:solidFill>
                  <a:prstClr val="black"/>
                </a:solidFill>
                <a:latin typeface="Times New Roman" panose="02020603050405020304" pitchFamily="18" charset="0"/>
                <a:cs typeface="Times New Roman" panose="02020603050405020304" pitchFamily="18" charset="0"/>
              </a:rPr>
              <a:t>2. </a:t>
            </a:r>
            <a:r>
              <a:rPr lang="en-US" altLang="en-US" sz="2800" b="1">
                <a:solidFill>
                  <a:prstClr val="black"/>
                </a:solidFill>
                <a:latin typeface="Times New Roman" panose="02020603050405020304" pitchFamily="18" charset="0"/>
                <a:cs typeface="Times New Roman" panose="02020603050405020304" pitchFamily="18" charset="0"/>
              </a:rPr>
              <a:t>Khái niệm và </a:t>
            </a:r>
            <a:r>
              <a:rPr lang="en-US" altLang="en-US" sz="2800" b="1" smtClean="0">
                <a:solidFill>
                  <a:prstClr val="black"/>
                </a:solidFill>
                <a:latin typeface="Times New Roman" panose="02020603050405020304" pitchFamily="18" charset="0"/>
                <a:cs typeface="Times New Roman" panose="02020603050405020304" pitchFamily="18" charset="0"/>
              </a:rPr>
              <a:t>c</a:t>
            </a:r>
            <a:r>
              <a:rPr lang="vi-VN" altLang="en-US" sz="2800" b="1" smtClean="0">
                <a:solidFill>
                  <a:prstClr val="black"/>
                </a:solidFill>
                <a:latin typeface="Times New Roman" panose="02020603050405020304" pitchFamily="18" charset="0"/>
                <a:cs typeface="Times New Roman" panose="02020603050405020304" pitchFamily="18" charset="0"/>
              </a:rPr>
              <a:t>ơ</a:t>
            </a:r>
            <a:r>
              <a:rPr lang="en-US" altLang="en-US" sz="2800" b="1">
                <a:solidFill>
                  <a:prstClr val="black"/>
                </a:solidFill>
                <a:latin typeface="Times New Roman" panose="02020603050405020304" pitchFamily="18" charset="0"/>
                <a:cs typeface="Times New Roman" panose="02020603050405020304" pitchFamily="18" charset="0"/>
              </a:rPr>
              <a:t> chế phát sinh thể dị </a:t>
            </a:r>
            <a:r>
              <a:rPr lang="vi-VN" altLang="en-US" sz="2800" b="1" smtClean="0">
                <a:solidFill>
                  <a:prstClr val="black"/>
                </a:solidFill>
                <a:latin typeface="Times New Roman" panose="02020603050405020304" pitchFamily="18" charset="0"/>
                <a:cs typeface="Times New Roman" panose="02020603050405020304" pitchFamily="18" charset="0"/>
              </a:rPr>
              <a:t>đa</a:t>
            </a:r>
            <a:r>
              <a:rPr lang="en-US" altLang="en-US" sz="2800" b="1">
                <a:solidFill>
                  <a:prstClr val="black"/>
                </a:solidFill>
                <a:latin typeface="Times New Roman" panose="02020603050405020304" pitchFamily="18" charset="0"/>
                <a:cs typeface="Times New Roman" panose="02020603050405020304" pitchFamily="18" charset="0"/>
              </a:rPr>
              <a:t> bội</a:t>
            </a:r>
          </a:p>
        </p:txBody>
      </p:sp>
      <p:sp>
        <p:nvSpPr>
          <p:cNvPr id="6" name="Text Box 9"/>
          <p:cNvSpPr txBox="1">
            <a:spLocks noChangeArrowheads="1"/>
          </p:cNvSpPr>
          <p:nvPr/>
        </p:nvSpPr>
        <p:spPr bwMode="auto">
          <a:xfrm>
            <a:off x="265858" y="1752600"/>
            <a:ext cx="8573341"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altLang="en-US" sz="2400" b="1" u="sng" smtClean="0">
                <a:latin typeface="Arial" panose="020B0604020202020204" pitchFamily="34" charset="0"/>
                <a:cs typeface="Arial" panose="020B0604020202020204" pitchFamily="34" charset="0"/>
              </a:rPr>
              <a:t>a) Khái niệm</a:t>
            </a:r>
          </a:p>
          <a:p>
            <a:pPr>
              <a:spcBef>
                <a:spcPct val="50000"/>
              </a:spcBef>
            </a:pPr>
            <a:r>
              <a:rPr lang="fr-FR" altLang="en-US" sz="2400" smtClean="0">
                <a:latin typeface="Arial" panose="020B0604020202020204" pitchFamily="34" charset="0"/>
                <a:cs typeface="Arial" panose="020B0604020202020204" pitchFamily="34" charset="0"/>
              </a:rPr>
              <a:t>	Là sự </a:t>
            </a:r>
            <a:r>
              <a:rPr lang="fr-FR" altLang="en-US" sz="2400">
                <a:latin typeface="Arial" panose="020B0604020202020204" pitchFamily="34" charset="0"/>
                <a:cs typeface="Arial" panose="020B0604020202020204" pitchFamily="34" charset="0"/>
              </a:rPr>
              <a:t>tăng số bộ NST đơn bội của 2 loài khác nhau trong 1 tế bào.</a:t>
            </a:r>
            <a:endParaRPr lang="en-US" altLang="en-US" sz="2400">
              <a:latin typeface="Arial" panose="020B0604020202020204" pitchFamily="34" charset="0"/>
              <a:cs typeface="Arial" panose="020B0604020202020204" pitchFamily="34" charset="0"/>
            </a:endParaRPr>
          </a:p>
        </p:txBody>
      </p:sp>
      <p:sp>
        <p:nvSpPr>
          <p:cNvPr id="7" name="Text Box 10"/>
          <p:cNvSpPr txBox="1">
            <a:spLocks noChangeArrowheads="1"/>
          </p:cNvSpPr>
          <p:nvPr/>
        </p:nvSpPr>
        <p:spPr bwMode="auto">
          <a:xfrm>
            <a:off x="228600" y="3276600"/>
            <a:ext cx="822960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ts val="1200"/>
              </a:spcAft>
            </a:pPr>
            <a:r>
              <a:rPr lang="fr-FR" altLang="en-US" sz="2400" b="1" u="sng" dirty="0">
                <a:latin typeface="Arial" panose="020B0604020202020204" pitchFamily="34" charset="0"/>
                <a:cs typeface="Arial" panose="020B0604020202020204" pitchFamily="34" charset="0"/>
              </a:rPr>
              <a:t>b</a:t>
            </a:r>
            <a:r>
              <a:rPr lang="fr-FR" altLang="en-US" sz="2400" b="1" u="sng" dirty="0" smtClean="0">
                <a:latin typeface="Arial" panose="020B0604020202020204" pitchFamily="34" charset="0"/>
                <a:cs typeface="Arial" panose="020B0604020202020204" pitchFamily="34" charset="0"/>
              </a:rPr>
              <a:t>) </a:t>
            </a:r>
            <a:r>
              <a:rPr lang="fr-FR" altLang="en-US" sz="2400" b="1" u="sng" dirty="0" err="1" smtClean="0">
                <a:latin typeface="Arial" panose="020B0604020202020204" pitchFamily="34" charset="0"/>
                <a:cs typeface="Arial" panose="020B0604020202020204" pitchFamily="34" charset="0"/>
              </a:rPr>
              <a:t>Cơ</a:t>
            </a:r>
            <a:r>
              <a:rPr lang="fr-FR" altLang="en-US" sz="2400" b="1" u="sng" dirty="0" smtClean="0">
                <a:latin typeface="Arial" panose="020B0604020202020204" pitchFamily="34" charset="0"/>
                <a:cs typeface="Arial" panose="020B0604020202020204" pitchFamily="34" charset="0"/>
              </a:rPr>
              <a:t> </a:t>
            </a:r>
            <a:r>
              <a:rPr lang="fr-FR" altLang="en-US" sz="2400" b="1" u="sng" dirty="0" err="1">
                <a:latin typeface="Arial" panose="020B0604020202020204" pitchFamily="34" charset="0"/>
                <a:cs typeface="Arial" panose="020B0604020202020204" pitchFamily="34" charset="0"/>
              </a:rPr>
              <a:t>chế</a:t>
            </a:r>
            <a:r>
              <a:rPr lang="fr-FR" altLang="en-US" sz="2400" b="1" u="sng" dirty="0">
                <a:latin typeface="Arial" panose="020B0604020202020204" pitchFamily="34" charset="0"/>
                <a:cs typeface="Arial" panose="020B0604020202020204" pitchFamily="34" charset="0"/>
              </a:rPr>
              <a:t> </a:t>
            </a:r>
            <a:r>
              <a:rPr lang="fr-FR" altLang="en-US" sz="2400" b="1" u="sng" dirty="0" err="1">
                <a:latin typeface="Arial" panose="020B0604020202020204" pitchFamily="34" charset="0"/>
                <a:cs typeface="Arial" panose="020B0604020202020204" pitchFamily="34" charset="0"/>
              </a:rPr>
              <a:t>hình</a:t>
            </a:r>
            <a:r>
              <a:rPr lang="fr-FR" altLang="en-US" sz="2400" b="1" u="sng" dirty="0">
                <a:latin typeface="Arial" panose="020B0604020202020204" pitchFamily="34" charset="0"/>
                <a:cs typeface="Arial" panose="020B0604020202020204" pitchFamily="34" charset="0"/>
              </a:rPr>
              <a:t> </a:t>
            </a:r>
            <a:r>
              <a:rPr lang="fr-FR" altLang="en-US" sz="2400" b="1" u="sng" dirty="0" err="1" smtClean="0">
                <a:latin typeface="Arial" panose="020B0604020202020204" pitchFamily="34" charset="0"/>
                <a:cs typeface="Arial" panose="020B0604020202020204" pitchFamily="34" charset="0"/>
              </a:rPr>
              <a:t>thành</a:t>
            </a:r>
            <a:endParaRPr lang="fr-FR" altLang="en-US" sz="2400" b="1" u="sng" dirty="0">
              <a:latin typeface="Arial" panose="020B0604020202020204" pitchFamily="34" charset="0"/>
              <a:cs typeface="Arial" panose="020B0604020202020204" pitchFamily="34" charset="0"/>
            </a:endParaRPr>
          </a:p>
          <a:p>
            <a:r>
              <a:rPr lang="fr-FR" altLang="en-US" sz="2400" dirty="0">
                <a:latin typeface="Arial" panose="020B0604020202020204" pitchFamily="34" charset="0"/>
                <a:cs typeface="Arial" panose="020B0604020202020204" pitchFamily="34" charset="0"/>
              </a:rPr>
              <a:t>	</a:t>
            </a: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461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71438" y="457200"/>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P</a:t>
            </a:r>
          </a:p>
        </p:txBody>
      </p:sp>
      <p:sp>
        <p:nvSpPr>
          <p:cNvPr id="6156" name="Text Box 12"/>
          <p:cNvSpPr txBox="1">
            <a:spLocks noChangeArrowheads="1"/>
          </p:cNvSpPr>
          <p:nvPr/>
        </p:nvSpPr>
        <p:spPr bwMode="auto">
          <a:xfrm>
            <a:off x="8686800" y="481013"/>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P</a:t>
            </a:r>
          </a:p>
        </p:txBody>
      </p:sp>
      <p:sp>
        <p:nvSpPr>
          <p:cNvPr id="6160" name="Text Box 16"/>
          <p:cNvSpPr txBox="1">
            <a:spLocks noChangeArrowheads="1"/>
          </p:cNvSpPr>
          <p:nvPr/>
        </p:nvSpPr>
        <p:spPr bwMode="auto">
          <a:xfrm>
            <a:off x="762000" y="846138"/>
            <a:ext cx="1828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2n = 18 (BB…)</a:t>
            </a:r>
          </a:p>
        </p:txBody>
      </p:sp>
      <p:sp>
        <p:nvSpPr>
          <p:cNvPr id="6166" name="Text Box 22"/>
          <p:cNvSpPr txBox="1">
            <a:spLocks noChangeArrowheads="1"/>
          </p:cNvSpPr>
          <p:nvPr/>
        </p:nvSpPr>
        <p:spPr bwMode="auto">
          <a:xfrm>
            <a:off x="71438" y="1319213"/>
            <a:ext cx="4619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G</a:t>
            </a:r>
          </a:p>
        </p:txBody>
      </p:sp>
      <p:sp>
        <p:nvSpPr>
          <p:cNvPr id="6167" name="Text Box 23"/>
          <p:cNvSpPr txBox="1">
            <a:spLocks noChangeArrowheads="1"/>
          </p:cNvSpPr>
          <p:nvPr/>
        </p:nvSpPr>
        <p:spPr bwMode="auto">
          <a:xfrm>
            <a:off x="152400" y="20638"/>
            <a:ext cx="533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400" b="1">
                <a:solidFill>
                  <a:srgbClr val="FF0000"/>
                </a:solidFill>
                <a:latin typeface="Times New Roman" pitchFamily="18" charset="0"/>
              </a:rPr>
              <a:t>Ví dụ về  cơ chế phát sinh thể dị đa bội</a:t>
            </a:r>
          </a:p>
        </p:txBody>
      </p:sp>
      <p:sp>
        <p:nvSpPr>
          <p:cNvPr id="6168" name="Text Box 24"/>
          <p:cNvSpPr txBox="1">
            <a:spLocks noChangeArrowheads="1"/>
          </p:cNvSpPr>
          <p:nvPr/>
        </p:nvSpPr>
        <p:spPr bwMode="auto">
          <a:xfrm>
            <a:off x="914400" y="1319213"/>
            <a:ext cx="114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n = 9 (B)</a:t>
            </a:r>
          </a:p>
        </p:txBody>
      </p:sp>
      <p:sp>
        <p:nvSpPr>
          <p:cNvPr id="6169" name="Text Box 25"/>
          <p:cNvSpPr txBox="1">
            <a:spLocks noChangeArrowheads="1"/>
          </p:cNvSpPr>
          <p:nvPr/>
        </p:nvSpPr>
        <p:spPr bwMode="auto">
          <a:xfrm>
            <a:off x="6629400" y="846138"/>
            <a:ext cx="1905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2n = 18 (RR…)</a:t>
            </a:r>
          </a:p>
        </p:txBody>
      </p:sp>
      <p:sp>
        <p:nvSpPr>
          <p:cNvPr id="6170" name="Text Box 26"/>
          <p:cNvSpPr txBox="1">
            <a:spLocks noChangeArrowheads="1"/>
          </p:cNvSpPr>
          <p:nvPr/>
        </p:nvSpPr>
        <p:spPr bwMode="auto">
          <a:xfrm>
            <a:off x="6367463" y="481013"/>
            <a:ext cx="23193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70C0"/>
                </a:solidFill>
                <a:latin typeface="Times New Roman" pitchFamily="18" charset="0"/>
              </a:rPr>
              <a:t>Cải củ (</a:t>
            </a:r>
            <a:r>
              <a:rPr lang="en-US" altLang="en-US" sz="2000" b="1" i="1">
                <a:solidFill>
                  <a:srgbClr val="0070C0"/>
                </a:solidFill>
                <a:latin typeface="Times New Roman" pitchFamily="18" charset="0"/>
              </a:rPr>
              <a:t>Raphanus</a:t>
            </a:r>
            <a:r>
              <a:rPr lang="en-US" altLang="en-US" sz="2000" b="1">
                <a:solidFill>
                  <a:srgbClr val="0070C0"/>
                </a:solidFill>
                <a:latin typeface="Times New Roman" pitchFamily="18" charset="0"/>
              </a:rPr>
              <a:t>)</a:t>
            </a:r>
          </a:p>
        </p:txBody>
      </p:sp>
      <p:sp>
        <p:nvSpPr>
          <p:cNvPr id="6171" name="Text Box 27"/>
          <p:cNvSpPr txBox="1">
            <a:spLocks noChangeArrowheads="1"/>
          </p:cNvSpPr>
          <p:nvPr/>
        </p:nvSpPr>
        <p:spPr bwMode="auto">
          <a:xfrm>
            <a:off x="6781800" y="1303338"/>
            <a:ext cx="1600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n = 9 (R)</a:t>
            </a:r>
          </a:p>
        </p:txBody>
      </p:sp>
      <p:sp>
        <p:nvSpPr>
          <p:cNvPr id="6172" name="Text Box 28"/>
          <p:cNvSpPr txBox="1">
            <a:spLocks noChangeArrowheads="1"/>
          </p:cNvSpPr>
          <p:nvPr/>
        </p:nvSpPr>
        <p:spPr bwMode="auto">
          <a:xfrm>
            <a:off x="76200" y="2309813"/>
            <a:ext cx="4619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F</a:t>
            </a:r>
            <a:r>
              <a:rPr lang="en-US" altLang="en-US" sz="2000" b="1" baseline="-25000">
                <a:solidFill>
                  <a:srgbClr val="0000FF"/>
                </a:solidFill>
                <a:latin typeface="Times New Roman" pitchFamily="18" charset="0"/>
              </a:rPr>
              <a:t>1</a:t>
            </a:r>
            <a:endParaRPr lang="en-US" altLang="en-US" sz="2000" b="1">
              <a:solidFill>
                <a:srgbClr val="0000FF"/>
              </a:solidFill>
              <a:latin typeface="Times New Roman" pitchFamily="18" charset="0"/>
            </a:endParaRPr>
          </a:p>
        </p:txBody>
      </p:sp>
      <p:sp>
        <p:nvSpPr>
          <p:cNvPr id="6173" name="Freeform 29"/>
          <p:cNvSpPr>
            <a:spLocks/>
          </p:cNvSpPr>
          <p:nvPr/>
        </p:nvSpPr>
        <p:spPr bwMode="auto">
          <a:xfrm>
            <a:off x="2032000" y="1590675"/>
            <a:ext cx="1422400" cy="422275"/>
          </a:xfrm>
          <a:custGeom>
            <a:avLst/>
            <a:gdLst>
              <a:gd name="T0" fmla="*/ 0 w 896"/>
              <a:gd name="T1" fmla="*/ 0 h 266"/>
              <a:gd name="T2" fmla="*/ 896 w 896"/>
              <a:gd name="T3" fmla="*/ 266 h 266"/>
            </a:gdLst>
            <a:ahLst/>
            <a:cxnLst>
              <a:cxn ang="0">
                <a:pos x="T0" y="T1"/>
              </a:cxn>
              <a:cxn ang="0">
                <a:pos x="T2" y="T3"/>
              </a:cxn>
            </a:cxnLst>
            <a:rect l="0" t="0" r="r" b="b"/>
            <a:pathLst>
              <a:path w="896" h="266">
                <a:moveTo>
                  <a:pt x="0" y="0"/>
                </a:moveTo>
                <a:lnTo>
                  <a:pt x="896" y="266"/>
                </a:lnTo>
              </a:path>
            </a:pathLst>
          </a:custGeom>
          <a:noFill/>
          <a:ln w="19050" cmpd="sng">
            <a:solidFill>
              <a:srgbClr val="800080"/>
            </a:solidFill>
            <a:round/>
            <a:headEnd type="none" w="med" len="med"/>
            <a:tailEnd type="arrow"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6174" name="Freeform 30"/>
          <p:cNvSpPr>
            <a:spLocks/>
          </p:cNvSpPr>
          <p:nvPr/>
        </p:nvSpPr>
        <p:spPr bwMode="auto">
          <a:xfrm>
            <a:off x="5748338" y="1649413"/>
            <a:ext cx="1101725" cy="333375"/>
          </a:xfrm>
          <a:custGeom>
            <a:avLst/>
            <a:gdLst>
              <a:gd name="T0" fmla="*/ 694 w 694"/>
              <a:gd name="T1" fmla="*/ 0 h 210"/>
              <a:gd name="T2" fmla="*/ 0 w 694"/>
              <a:gd name="T3" fmla="*/ 210 h 210"/>
            </a:gdLst>
            <a:ahLst/>
            <a:cxnLst>
              <a:cxn ang="0">
                <a:pos x="T0" y="T1"/>
              </a:cxn>
              <a:cxn ang="0">
                <a:pos x="T2" y="T3"/>
              </a:cxn>
            </a:cxnLst>
            <a:rect l="0" t="0" r="r" b="b"/>
            <a:pathLst>
              <a:path w="694" h="210">
                <a:moveTo>
                  <a:pt x="694" y="0"/>
                </a:moveTo>
                <a:lnTo>
                  <a:pt x="0" y="210"/>
                </a:lnTo>
              </a:path>
            </a:pathLst>
          </a:custGeom>
          <a:noFill/>
          <a:ln w="19050" cmpd="sng">
            <a:solidFill>
              <a:srgbClr val="800080"/>
            </a:solidFill>
            <a:round/>
            <a:headEnd type="none" w="med" len="med"/>
            <a:tailEnd type="arrow"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6176" name="AutoShape 32"/>
          <p:cNvSpPr>
            <a:spLocks noChangeArrowheads="1"/>
          </p:cNvSpPr>
          <p:nvPr/>
        </p:nvSpPr>
        <p:spPr bwMode="auto">
          <a:xfrm>
            <a:off x="3657600" y="2081213"/>
            <a:ext cx="2057400" cy="838200"/>
          </a:xfrm>
          <a:prstGeom prst="roundRect">
            <a:avLst>
              <a:gd name="adj" fmla="val 16667"/>
            </a:avLst>
          </a:prstGeom>
          <a:solidFill>
            <a:schemeClr val="bg1"/>
          </a:solidFill>
          <a:ln w="9525">
            <a:solidFill>
              <a:srgbClr val="0000FF"/>
            </a:solidFill>
            <a:round/>
            <a:headEnd/>
            <a:tailEnd/>
          </a:ln>
          <a:effectLst>
            <a:outerShdw dist="35921" dir="2700000" algn="ctr" rotWithShape="0">
              <a:schemeClr val="bg2"/>
            </a:outerShdw>
          </a:effectLst>
        </p:spPr>
        <p:txBody>
          <a:bodyPr wrap="none" anchor="ctr"/>
          <a:lstStyle/>
          <a:p>
            <a:pPr algn="ctr" fontAlgn="base">
              <a:spcBef>
                <a:spcPct val="0"/>
              </a:spcBef>
              <a:spcAft>
                <a:spcPct val="0"/>
              </a:spcAft>
            </a:pPr>
            <a:r>
              <a:rPr lang="en-US" altLang="en-US" sz="2000" b="1">
                <a:solidFill>
                  <a:srgbClr val="0000FF"/>
                </a:solidFill>
                <a:latin typeface="Times New Roman" pitchFamily="18" charset="0"/>
              </a:rPr>
              <a:t>n + n = 9B + 9R</a:t>
            </a:r>
          </a:p>
          <a:p>
            <a:pPr algn="ctr" fontAlgn="base">
              <a:spcBef>
                <a:spcPct val="0"/>
              </a:spcBef>
              <a:spcAft>
                <a:spcPct val="0"/>
              </a:spcAft>
            </a:pPr>
            <a:r>
              <a:rPr lang="en-US" altLang="en-US" sz="2000" b="1">
                <a:solidFill>
                  <a:srgbClr val="0000FF"/>
                </a:solidFill>
                <a:latin typeface="Times New Roman" pitchFamily="18" charset="0"/>
              </a:rPr>
              <a:t>2n = 18(bất thụ)</a:t>
            </a:r>
          </a:p>
        </p:txBody>
      </p:sp>
      <p:sp>
        <p:nvSpPr>
          <p:cNvPr id="6177" name="AutoShape 33"/>
          <p:cNvSpPr>
            <a:spLocks noChangeArrowheads="1"/>
          </p:cNvSpPr>
          <p:nvPr/>
        </p:nvSpPr>
        <p:spPr bwMode="auto">
          <a:xfrm>
            <a:off x="3200400" y="3529013"/>
            <a:ext cx="3048000" cy="838200"/>
          </a:xfrm>
          <a:prstGeom prst="roundRect">
            <a:avLst>
              <a:gd name="adj" fmla="val 16667"/>
            </a:avLst>
          </a:prstGeom>
          <a:solidFill>
            <a:schemeClr val="bg1"/>
          </a:solidFill>
          <a:ln w="9525">
            <a:solidFill>
              <a:srgbClr val="0000FF"/>
            </a:solidFill>
            <a:round/>
            <a:headEnd/>
            <a:tailEnd/>
          </a:ln>
          <a:effectLst>
            <a:outerShdw dist="35921" dir="2700000" algn="ctr" rotWithShape="0">
              <a:schemeClr val="bg2"/>
            </a:outerShdw>
          </a:effectLst>
        </p:spPr>
        <p:txBody>
          <a:bodyPr wrap="none" anchor="ctr"/>
          <a:lstStyle/>
          <a:p>
            <a:pPr algn="ctr" fontAlgn="base">
              <a:spcBef>
                <a:spcPct val="0"/>
              </a:spcBef>
              <a:spcAft>
                <a:spcPct val="0"/>
              </a:spcAft>
            </a:pPr>
            <a:r>
              <a:rPr lang="en-US" altLang="en-US" sz="2000" b="1">
                <a:solidFill>
                  <a:srgbClr val="0000FF"/>
                </a:solidFill>
                <a:latin typeface="Times New Roman" pitchFamily="18" charset="0"/>
              </a:rPr>
              <a:t>2n + 2n = 18B + 18R</a:t>
            </a:r>
          </a:p>
          <a:p>
            <a:pPr algn="ctr" fontAlgn="base">
              <a:spcBef>
                <a:spcPct val="0"/>
              </a:spcBef>
              <a:spcAft>
                <a:spcPct val="0"/>
              </a:spcAft>
            </a:pPr>
            <a:r>
              <a:rPr lang="en-US" altLang="en-US" sz="2000" b="1">
                <a:solidFill>
                  <a:srgbClr val="0000FF"/>
                </a:solidFill>
                <a:latin typeface="Times New Roman" pitchFamily="18" charset="0"/>
              </a:rPr>
              <a:t>4n = 36 (hữu thụ)</a:t>
            </a:r>
          </a:p>
        </p:txBody>
      </p:sp>
      <p:sp>
        <p:nvSpPr>
          <p:cNvPr id="6178" name="Text Box 34"/>
          <p:cNvSpPr txBox="1">
            <a:spLocks noChangeArrowheads="1"/>
          </p:cNvSpPr>
          <p:nvPr/>
        </p:nvSpPr>
        <p:spPr bwMode="auto">
          <a:xfrm>
            <a:off x="4953000" y="3005138"/>
            <a:ext cx="137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FF0000"/>
                </a:solidFill>
                <a:latin typeface="Times New Roman" pitchFamily="18" charset="0"/>
              </a:rPr>
              <a:t>Đa bội hóa</a:t>
            </a:r>
          </a:p>
        </p:txBody>
      </p:sp>
      <p:sp>
        <p:nvSpPr>
          <p:cNvPr id="6179" name="AutoShape 35"/>
          <p:cNvSpPr>
            <a:spLocks noChangeArrowheads="1"/>
          </p:cNvSpPr>
          <p:nvPr/>
        </p:nvSpPr>
        <p:spPr bwMode="auto">
          <a:xfrm>
            <a:off x="4572000" y="3038475"/>
            <a:ext cx="304800" cy="381000"/>
          </a:xfrm>
          <a:prstGeom prst="downArrow">
            <a:avLst>
              <a:gd name="adj1" fmla="val 50000"/>
              <a:gd name="adj2" fmla="val 31250"/>
            </a:avLst>
          </a:prstGeom>
          <a:solidFill>
            <a:srgbClr val="FFCC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6180" name="Text Box 36"/>
          <p:cNvSpPr txBox="1">
            <a:spLocks noChangeArrowheads="1"/>
          </p:cNvSpPr>
          <p:nvPr/>
        </p:nvSpPr>
        <p:spPr bwMode="auto">
          <a:xfrm>
            <a:off x="3581400" y="4443413"/>
            <a:ext cx="2209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(Thể song-nhị bội)</a:t>
            </a:r>
          </a:p>
        </p:txBody>
      </p:sp>
      <p:sp>
        <p:nvSpPr>
          <p:cNvPr id="6181" name="Line 37"/>
          <p:cNvSpPr>
            <a:spLocks noChangeShapeType="1"/>
          </p:cNvSpPr>
          <p:nvPr/>
        </p:nvSpPr>
        <p:spPr bwMode="auto">
          <a:xfrm flipH="1">
            <a:off x="2590800" y="4367213"/>
            <a:ext cx="685800" cy="533400"/>
          </a:xfrm>
          <a:prstGeom prst="line">
            <a:avLst/>
          </a:prstGeom>
          <a:noFill/>
          <a:ln w="19050">
            <a:solidFill>
              <a:srgbClr val="80008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6182" name="Line 38"/>
          <p:cNvSpPr>
            <a:spLocks noChangeShapeType="1"/>
          </p:cNvSpPr>
          <p:nvPr/>
        </p:nvSpPr>
        <p:spPr bwMode="auto">
          <a:xfrm>
            <a:off x="6172200" y="4367213"/>
            <a:ext cx="685800" cy="533400"/>
          </a:xfrm>
          <a:prstGeom prst="line">
            <a:avLst/>
          </a:prstGeom>
          <a:noFill/>
          <a:ln w="19050">
            <a:solidFill>
              <a:srgbClr val="80008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6183" name="Text Box 39"/>
          <p:cNvSpPr txBox="1">
            <a:spLocks noChangeArrowheads="1"/>
          </p:cNvSpPr>
          <p:nvPr/>
        </p:nvSpPr>
        <p:spPr bwMode="auto">
          <a:xfrm>
            <a:off x="158750" y="4857750"/>
            <a:ext cx="60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G</a:t>
            </a:r>
            <a:r>
              <a:rPr lang="en-US" altLang="en-US" sz="2000" b="1" baseline="-25000">
                <a:solidFill>
                  <a:srgbClr val="0000FF"/>
                </a:solidFill>
                <a:latin typeface="Times New Roman" pitchFamily="18" charset="0"/>
              </a:rPr>
              <a:t>1</a:t>
            </a:r>
            <a:endParaRPr lang="en-US" altLang="en-US" sz="2000" b="1">
              <a:solidFill>
                <a:srgbClr val="0000FF"/>
              </a:solidFill>
              <a:latin typeface="Times New Roman" pitchFamily="18" charset="0"/>
            </a:endParaRPr>
          </a:p>
        </p:txBody>
      </p:sp>
      <p:sp>
        <p:nvSpPr>
          <p:cNvPr id="6184" name="Text Box 40"/>
          <p:cNvSpPr txBox="1">
            <a:spLocks noChangeArrowheads="1"/>
          </p:cNvSpPr>
          <p:nvPr/>
        </p:nvSpPr>
        <p:spPr bwMode="auto">
          <a:xfrm>
            <a:off x="996950" y="4857750"/>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2n = 9B + 9R</a:t>
            </a:r>
          </a:p>
        </p:txBody>
      </p:sp>
      <p:sp>
        <p:nvSpPr>
          <p:cNvPr id="6185" name="Text Box 41"/>
          <p:cNvSpPr txBox="1">
            <a:spLocks noChangeArrowheads="1"/>
          </p:cNvSpPr>
          <p:nvPr/>
        </p:nvSpPr>
        <p:spPr bwMode="auto">
          <a:xfrm>
            <a:off x="6781800" y="4841875"/>
            <a:ext cx="1828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2n = 9B + 9R</a:t>
            </a:r>
          </a:p>
        </p:txBody>
      </p:sp>
      <p:sp>
        <p:nvSpPr>
          <p:cNvPr id="6186" name="Line 42"/>
          <p:cNvSpPr>
            <a:spLocks noChangeShapeType="1"/>
          </p:cNvSpPr>
          <p:nvPr/>
        </p:nvSpPr>
        <p:spPr bwMode="auto">
          <a:xfrm rot="5400000" flipH="1">
            <a:off x="2590800" y="5289550"/>
            <a:ext cx="685800" cy="533400"/>
          </a:xfrm>
          <a:prstGeom prst="line">
            <a:avLst/>
          </a:prstGeom>
          <a:noFill/>
          <a:ln w="19050">
            <a:solidFill>
              <a:srgbClr val="800080"/>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6187" name="Line 43"/>
          <p:cNvSpPr>
            <a:spLocks noChangeShapeType="1"/>
          </p:cNvSpPr>
          <p:nvPr/>
        </p:nvSpPr>
        <p:spPr bwMode="auto">
          <a:xfrm rot="5400000">
            <a:off x="6172200" y="5289550"/>
            <a:ext cx="685800" cy="533400"/>
          </a:xfrm>
          <a:prstGeom prst="line">
            <a:avLst/>
          </a:prstGeom>
          <a:noFill/>
          <a:ln w="19050">
            <a:solidFill>
              <a:srgbClr val="80008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6188" name="AutoShape 44"/>
          <p:cNvSpPr>
            <a:spLocks noChangeArrowheads="1"/>
          </p:cNvSpPr>
          <p:nvPr/>
        </p:nvSpPr>
        <p:spPr bwMode="auto">
          <a:xfrm>
            <a:off x="3200400" y="5815013"/>
            <a:ext cx="3048000" cy="838200"/>
          </a:xfrm>
          <a:prstGeom prst="roundRect">
            <a:avLst>
              <a:gd name="adj" fmla="val 16667"/>
            </a:avLst>
          </a:prstGeom>
          <a:solidFill>
            <a:schemeClr val="bg1"/>
          </a:solidFill>
          <a:ln w="9525">
            <a:solidFill>
              <a:srgbClr val="0000FF"/>
            </a:solidFill>
            <a:round/>
            <a:headEnd/>
            <a:tailEnd/>
          </a:ln>
          <a:effectLst>
            <a:outerShdw dist="35921" dir="2700000" algn="ctr" rotWithShape="0">
              <a:schemeClr val="bg2"/>
            </a:outerShdw>
          </a:effectLst>
        </p:spPr>
        <p:txBody>
          <a:bodyPr wrap="none" anchor="ctr"/>
          <a:lstStyle/>
          <a:p>
            <a:pPr algn="ctr" fontAlgn="base">
              <a:spcBef>
                <a:spcPct val="0"/>
              </a:spcBef>
              <a:spcAft>
                <a:spcPct val="0"/>
              </a:spcAft>
            </a:pPr>
            <a:r>
              <a:rPr lang="en-US" altLang="en-US" sz="2000" b="1">
                <a:solidFill>
                  <a:srgbClr val="0000FF"/>
                </a:solidFill>
                <a:latin typeface="Times New Roman" pitchFamily="18" charset="0"/>
              </a:rPr>
              <a:t>2n + 2n = 18B + 18R</a:t>
            </a:r>
          </a:p>
          <a:p>
            <a:pPr algn="ctr" fontAlgn="base">
              <a:spcBef>
                <a:spcPct val="0"/>
              </a:spcBef>
              <a:spcAft>
                <a:spcPct val="0"/>
              </a:spcAft>
            </a:pPr>
            <a:r>
              <a:rPr lang="en-US" altLang="en-US" sz="2000" b="1">
                <a:solidFill>
                  <a:srgbClr val="0000FF"/>
                </a:solidFill>
                <a:latin typeface="Times New Roman" pitchFamily="18" charset="0"/>
              </a:rPr>
              <a:t>4n = 36 (hữu thụ)</a:t>
            </a:r>
          </a:p>
        </p:txBody>
      </p:sp>
      <p:sp>
        <p:nvSpPr>
          <p:cNvPr id="6189" name="Text Box 45"/>
          <p:cNvSpPr txBox="1">
            <a:spLocks noChangeArrowheads="1"/>
          </p:cNvSpPr>
          <p:nvPr/>
        </p:nvSpPr>
        <p:spPr bwMode="auto">
          <a:xfrm>
            <a:off x="4495800" y="466725"/>
            <a:ext cx="4619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x</a:t>
            </a:r>
          </a:p>
        </p:txBody>
      </p:sp>
      <p:sp>
        <p:nvSpPr>
          <p:cNvPr id="6190" name="Text Box 46"/>
          <p:cNvSpPr txBox="1">
            <a:spLocks noChangeArrowheads="1"/>
          </p:cNvSpPr>
          <p:nvPr/>
        </p:nvSpPr>
        <p:spPr bwMode="auto">
          <a:xfrm>
            <a:off x="609600" y="485775"/>
            <a:ext cx="23193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70C0"/>
                </a:solidFill>
                <a:latin typeface="Times New Roman" pitchFamily="18" charset="0"/>
              </a:rPr>
              <a:t>Cải bắp (</a:t>
            </a:r>
            <a:r>
              <a:rPr lang="en-US" altLang="en-US" sz="2000" b="1" i="1">
                <a:solidFill>
                  <a:srgbClr val="0070C0"/>
                </a:solidFill>
                <a:latin typeface="Times New Roman" pitchFamily="18" charset="0"/>
              </a:rPr>
              <a:t>Brassica</a:t>
            </a:r>
            <a:r>
              <a:rPr lang="en-US" altLang="en-US" sz="2000" b="1">
                <a:solidFill>
                  <a:srgbClr val="0070C0"/>
                </a:solidFill>
                <a:latin typeface="Times New Roman" pitchFamily="18" charset="0"/>
              </a:rPr>
              <a:t>)</a:t>
            </a:r>
          </a:p>
        </p:txBody>
      </p:sp>
      <p:sp>
        <p:nvSpPr>
          <p:cNvPr id="6192" name="Text Box 48"/>
          <p:cNvSpPr txBox="1">
            <a:spLocks noChangeArrowheads="1"/>
          </p:cNvSpPr>
          <p:nvPr/>
        </p:nvSpPr>
        <p:spPr bwMode="auto">
          <a:xfrm>
            <a:off x="3505200" y="9906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0000FF"/>
                </a:solidFill>
                <a:latin typeface="Times New Roman" pitchFamily="18" charset="0"/>
              </a:rPr>
              <a:t>Lai xa</a:t>
            </a:r>
          </a:p>
        </p:txBody>
      </p:sp>
      <p:sp>
        <p:nvSpPr>
          <p:cNvPr id="30" name="TextBox 29"/>
          <p:cNvSpPr txBox="1"/>
          <p:nvPr/>
        </p:nvSpPr>
        <p:spPr>
          <a:xfrm>
            <a:off x="7010400" y="1981200"/>
            <a:ext cx="1905000" cy="1938992"/>
          </a:xfrm>
          <a:prstGeom prst="rect">
            <a:avLst/>
          </a:prstGeom>
          <a:solidFill>
            <a:schemeClr val="accent2">
              <a:lumMod val="20000"/>
              <a:lumOff val="80000"/>
            </a:schemeClr>
          </a:solidFill>
          <a:ln>
            <a:solidFill>
              <a:schemeClr val="tx1"/>
            </a:solidFill>
          </a:ln>
        </p:spPr>
        <p:txBody>
          <a:bodyPr wrap="square" rtlCol="0">
            <a:spAutoFit/>
          </a:bodyPr>
          <a:lstStyle/>
          <a:p>
            <a:pPr marL="342900" indent="-342900">
              <a:buAutoNum type="arabicPeriod"/>
            </a:pPr>
            <a:r>
              <a:rPr lang="en-US" sz="2000" b="1" dirty="0" err="1" smtClean="0"/>
              <a:t>Tại</a:t>
            </a:r>
            <a:r>
              <a:rPr lang="en-US" sz="2000" b="1" dirty="0" smtClean="0"/>
              <a:t> </a:t>
            </a:r>
            <a:r>
              <a:rPr lang="en-US" sz="2000" b="1" dirty="0" err="1" smtClean="0"/>
              <a:t>sao</a:t>
            </a:r>
            <a:r>
              <a:rPr lang="en-US" sz="2000" b="1" dirty="0" smtClean="0"/>
              <a:t> </a:t>
            </a:r>
            <a:r>
              <a:rPr lang="en-US" sz="2000" b="1" dirty="0" err="1" smtClean="0"/>
              <a:t>cơ</a:t>
            </a:r>
            <a:r>
              <a:rPr lang="en-US" sz="2000" b="1" dirty="0" smtClean="0"/>
              <a:t> </a:t>
            </a:r>
            <a:r>
              <a:rPr lang="en-US" sz="2000" b="1" dirty="0" err="1" smtClean="0"/>
              <a:t>thể</a:t>
            </a:r>
            <a:r>
              <a:rPr lang="en-US" sz="2000" b="1" dirty="0" smtClean="0"/>
              <a:t> </a:t>
            </a:r>
            <a:r>
              <a:rPr lang="en-US" sz="2000" b="1" dirty="0" err="1" smtClean="0"/>
              <a:t>lai</a:t>
            </a:r>
            <a:r>
              <a:rPr lang="en-US" sz="2000" b="1" dirty="0" smtClean="0"/>
              <a:t> </a:t>
            </a:r>
            <a:r>
              <a:rPr lang="en-US" sz="2000" b="1" dirty="0" err="1" smtClean="0"/>
              <a:t>xa</a:t>
            </a:r>
            <a:r>
              <a:rPr lang="en-US" sz="2000" b="1" dirty="0" smtClean="0"/>
              <a:t> </a:t>
            </a:r>
            <a:r>
              <a:rPr lang="en-US" sz="2000" b="1" dirty="0" err="1" smtClean="0"/>
              <a:t>bất</a:t>
            </a:r>
            <a:r>
              <a:rPr lang="en-US" sz="2000" b="1" dirty="0" smtClean="0"/>
              <a:t> </a:t>
            </a:r>
            <a:r>
              <a:rPr lang="en-US" sz="2000" b="1" dirty="0" err="1" smtClean="0"/>
              <a:t>thụ</a:t>
            </a:r>
            <a:r>
              <a:rPr lang="en-US" sz="2000" b="1" dirty="0" smtClean="0"/>
              <a:t>?</a:t>
            </a:r>
          </a:p>
          <a:p>
            <a:pPr marL="342900" indent="-342900">
              <a:buAutoNum type="arabicPeriod"/>
            </a:pPr>
            <a:r>
              <a:rPr lang="en-US" sz="2000" b="1" dirty="0" err="1" smtClean="0"/>
              <a:t>Tại</a:t>
            </a:r>
            <a:r>
              <a:rPr lang="en-US" sz="2000" b="1" dirty="0" smtClean="0"/>
              <a:t> </a:t>
            </a:r>
            <a:r>
              <a:rPr lang="en-US" sz="2000" b="1" dirty="0" err="1" smtClean="0"/>
              <a:t>sao</a:t>
            </a:r>
            <a:r>
              <a:rPr lang="en-US" sz="2000" b="1" dirty="0" smtClean="0"/>
              <a:t> </a:t>
            </a:r>
            <a:r>
              <a:rPr lang="en-US" sz="2000" b="1" dirty="0" err="1" smtClean="0"/>
              <a:t>thể</a:t>
            </a:r>
            <a:r>
              <a:rPr lang="en-US" sz="2000" b="1" dirty="0" smtClean="0"/>
              <a:t> song </a:t>
            </a:r>
            <a:r>
              <a:rPr lang="en-US" sz="2000" b="1" dirty="0" err="1" smtClean="0"/>
              <a:t>nhị</a:t>
            </a:r>
            <a:r>
              <a:rPr lang="en-US" sz="2000" b="1" dirty="0" smtClean="0"/>
              <a:t> </a:t>
            </a:r>
            <a:r>
              <a:rPr lang="en-US" sz="2000" b="1" dirty="0" err="1" smtClean="0"/>
              <a:t>bội</a:t>
            </a:r>
            <a:r>
              <a:rPr lang="en-US" sz="2000" b="1" dirty="0" smtClean="0"/>
              <a:t> </a:t>
            </a:r>
            <a:r>
              <a:rPr lang="en-US" sz="2000" b="1" dirty="0" err="1" smtClean="0"/>
              <a:t>hữu</a:t>
            </a:r>
            <a:r>
              <a:rPr lang="en-US" sz="2000" b="1" dirty="0" smtClean="0"/>
              <a:t> </a:t>
            </a:r>
            <a:r>
              <a:rPr lang="en-US" sz="2000" b="1" dirty="0" err="1" smtClean="0"/>
              <a:t>thụ</a:t>
            </a:r>
            <a:r>
              <a:rPr lang="en-US" sz="2000" b="1" dirty="0" smtClean="0"/>
              <a:t>?</a:t>
            </a:r>
          </a:p>
        </p:txBody>
      </p:sp>
    </p:spTree>
    <p:extLst>
      <p:ext uri="{BB962C8B-B14F-4D97-AF65-F5344CB8AC3E}">
        <p14:creationId xmlns:p14="http://schemas.microsoft.com/office/powerpoint/2010/main" val="27916957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167"/>
                                        </p:tgtEl>
                                        <p:attrNameLst>
                                          <p:attrName>style.visibility</p:attrName>
                                        </p:attrNameLst>
                                      </p:cBhvr>
                                      <p:to>
                                        <p:strVal val="visible"/>
                                      </p:to>
                                    </p:set>
                                    <p:animEffect transition="in" filter="diamond(in)">
                                      <p:cBhvr>
                                        <p:cTn id="7" dur="500"/>
                                        <p:tgtEl>
                                          <p:spTgt spid="61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diamond(in)">
                                      <p:cBhvr>
                                        <p:cTn id="12" dur="500"/>
                                        <p:tgtEl>
                                          <p:spTgt spid="6147"/>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6190"/>
                                        </p:tgtEl>
                                        <p:attrNameLst>
                                          <p:attrName>style.visibility</p:attrName>
                                        </p:attrNameLst>
                                      </p:cBhvr>
                                      <p:to>
                                        <p:strVal val="visible"/>
                                      </p:to>
                                    </p:set>
                                    <p:animEffect transition="in" filter="diamond(in)">
                                      <p:cBhvr>
                                        <p:cTn id="15" dur="1000"/>
                                        <p:tgtEl>
                                          <p:spTgt spid="6190"/>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6156"/>
                                        </p:tgtEl>
                                        <p:attrNameLst>
                                          <p:attrName>style.visibility</p:attrName>
                                        </p:attrNameLst>
                                      </p:cBhvr>
                                      <p:to>
                                        <p:strVal val="visible"/>
                                      </p:to>
                                    </p:set>
                                    <p:animEffect transition="in" filter="diamond(in)">
                                      <p:cBhvr>
                                        <p:cTn id="18" dur="1000"/>
                                        <p:tgtEl>
                                          <p:spTgt spid="6156"/>
                                        </p:tgtEl>
                                      </p:cBhvr>
                                    </p:animEffect>
                                  </p:childTnLst>
                                </p:cTn>
                              </p:par>
                              <p:par>
                                <p:cTn id="19" presetID="8" presetClass="entr" presetSubtype="16" fill="hold" grpId="0" nodeType="withEffect">
                                  <p:stCondLst>
                                    <p:cond delay="0"/>
                                  </p:stCondLst>
                                  <p:childTnLst>
                                    <p:set>
                                      <p:cBhvr>
                                        <p:cTn id="20" dur="1" fill="hold">
                                          <p:stCondLst>
                                            <p:cond delay="0"/>
                                          </p:stCondLst>
                                        </p:cTn>
                                        <p:tgtEl>
                                          <p:spTgt spid="6170"/>
                                        </p:tgtEl>
                                        <p:attrNameLst>
                                          <p:attrName>style.visibility</p:attrName>
                                        </p:attrNameLst>
                                      </p:cBhvr>
                                      <p:to>
                                        <p:strVal val="visible"/>
                                      </p:to>
                                    </p:set>
                                    <p:animEffect transition="in" filter="diamond(in)">
                                      <p:cBhvr>
                                        <p:cTn id="21" dur="1000"/>
                                        <p:tgtEl>
                                          <p:spTgt spid="6170"/>
                                        </p:tgtEl>
                                      </p:cBhvr>
                                    </p:animEffect>
                                  </p:childTnLst>
                                </p:cTn>
                              </p:par>
                              <p:par>
                                <p:cTn id="22" presetID="8" presetClass="entr" presetSubtype="16" fill="hold" grpId="0" nodeType="withEffect">
                                  <p:stCondLst>
                                    <p:cond delay="0"/>
                                  </p:stCondLst>
                                  <p:childTnLst>
                                    <p:set>
                                      <p:cBhvr>
                                        <p:cTn id="23" dur="1" fill="hold">
                                          <p:stCondLst>
                                            <p:cond delay="0"/>
                                          </p:stCondLst>
                                        </p:cTn>
                                        <p:tgtEl>
                                          <p:spTgt spid="6160"/>
                                        </p:tgtEl>
                                        <p:attrNameLst>
                                          <p:attrName>style.visibility</p:attrName>
                                        </p:attrNameLst>
                                      </p:cBhvr>
                                      <p:to>
                                        <p:strVal val="visible"/>
                                      </p:to>
                                    </p:set>
                                    <p:animEffect transition="in" filter="diamond(in)">
                                      <p:cBhvr>
                                        <p:cTn id="24" dur="1000"/>
                                        <p:tgtEl>
                                          <p:spTgt spid="6160"/>
                                        </p:tgtEl>
                                      </p:cBhvr>
                                    </p:animEffect>
                                  </p:childTnLst>
                                </p:cTn>
                              </p:par>
                              <p:par>
                                <p:cTn id="25" presetID="8" presetClass="entr" presetSubtype="16" fill="hold" grpId="0" nodeType="withEffect">
                                  <p:stCondLst>
                                    <p:cond delay="0"/>
                                  </p:stCondLst>
                                  <p:childTnLst>
                                    <p:set>
                                      <p:cBhvr>
                                        <p:cTn id="26" dur="1" fill="hold">
                                          <p:stCondLst>
                                            <p:cond delay="0"/>
                                          </p:stCondLst>
                                        </p:cTn>
                                        <p:tgtEl>
                                          <p:spTgt spid="6169"/>
                                        </p:tgtEl>
                                        <p:attrNameLst>
                                          <p:attrName>style.visibility</p:attrName>
                                        </p:attrNameLst>
                                      </p:cBhvr>
                                      <p:to>
                                        <p:strVal val="visible"/>
                                      </p:to>
                                    </p:set>
                                    <p:animEffect transition="in" filter="diamond(in)">
                                      <p:cBhvr>
                                        <p:cTn id="27" dur="1000"/>
                                        <p:tgtEl>
                                          <p:spTgt spid="6169"/>
                                        </p:tgtEl>
                                      </p:cBhvr>
                                    </p:animEffect>
                                  </p:childTnLst>
                                </p:cTn>
                              </p:par>
                              <p:par>
                                <p:cTn id="28" presetID="8" presetClass="entr" presetSubtype="16" fill="hold" grpId="0" nodeType="withEffect">
                                  <p:stCondLst>
                                    <p:cond delay="0"/>
                                  </p:stCondLst>
                                  <p:childTnLst>
                                    <p:set>
                                      <p:cBhvr>
                                        <p:cTn id="29" dur="1" fill="hold">
                                          <p:stCondLst>
                                            <p:cond delay="0"/>
                                          </p:stCondLst>
                                        </p:cTn>
                                        <p:tgtEl>
                                          <p:spTgt spid="6189"/>
                                        </p:tgtEl>
                                        <p:attrNameLst>
                                          <p:attrName>style.visibility</p:attrName>
                                        </p:attrNameLst>
                                      </p:cBhvr>
                                      <p:to>
                                        <p:strVal val="visible"/>
                                      </p:to>
                                    </p:set>
                                    <p:animEffect transition="in" filter="diamond(in)">
                                      <p:cBhvr>
                                        <p:cTn id="30" dur="1000"/>
                                        <p:tgtEl>
                                          <p:spTgt spid="618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8" presetClass="entr" presetSubtype="16" fill="hold" grpId="0" nodeType="clickEffect">
                                  <p:stCondLst>
                                    <p:cond delay="0"/>
                                  </p:stCondLst>
                                  <p:childTnLst>
                                    <p:set>
                                      <p:cBhvr>
                                        <p:cTn id="34" dur="1" fill="hold">
                                          <p:stCondLst>
                                            <p:cond delay="0"/>
                                          </p:stCondLst>
                                        </p:cTn>
                                        <p:tgtEl>
                                          <p:spTgt spid="6166"/>
                                        </p:tgtEl>
                                        <p:attrNameLst>
                                          <p:attrName>style.visibility</p:attrName>
                                        </p:attrNameLst>
                                      </p:cBhvr>
                                      <p:to>
                                        <p:strVal val="visible"/>
                                      </p:to>
                                    </p:set>
                                    <p:animEffect transition="in" filter="diamond(in)">
                                      <p:cBhvr>
                                        <p:cTn id="35" dur="1000"/>
                                        <p:tgtEl>
                                          <p:spTgt spid="6166"/>
                                        </p:tgtEl>
                                      </p:cBhvr>
                                    </p:animEffect>
                                  </p:childTnLst>
                                </p:cTn>
                              </p:par>
                              <p:par>
                                <p:cTn id="36" presetID="8" presetClass="entr" presetSubtype="16" fill="hold" grpId="0" nodeType="withEffect">
                                  <p:stCondLst>
                                    <p:cond delay="0"/>
                                  </p:stCondLst>
                                  <p:childTnLst>
                                    <p:set>
                                      <p:cBhvr>
                                        <p:cTn id="37" dur="1" fill="hold">
                                          <p:stCondLst>
                                            <p:cond delay="0"/>
                                          </p:stCondLst>
                                        </p:cTn>
                                        <p:tgtEl>
                                          <p:spTgt spid="6168"/>
                                        </p:tgtEl>
                                        <p:attrNameLst>
                                          <p:attrName>style.visibility</p:attrName>
                                        </p:attrNameLst>
                                      </p:cBhvr>
                                      <p:to>
                                        <p:strVal val="visible"/>
                                      </p:to>
                                    </p:set>
                                    <p:animEffect transition="in" filter="diamond(in)">
                                      <p:cBhvr>
                                        <p:cTn id="38" dur="1000"/>
                                        <p:tgtEl>
                                          <p:spTgt spid="6168"/>
                                        </p:tgtEl>
                                      </p:cBhvr>
                                    </p:animEffect>
                                  </p:childTnLst>
                                </p:cTn>
                              </p:par>
                              <p:par>
                                <p:cTn id="39" presetID="8" presetClass="entr" presetSubtype="16" fill="hold" grpId="0" nodeType="withEffect">
                                  <p:stCondLst>
                                    <p:cond delay="0"/>
                                  </p:stCondLst>
                                  <p:childTnLst>
                                    <p:set>
                                      <p:cBhvr>
                                        <p:cTn id="40" dur="1" fill="hold">
                                          <p:stCondLst>
                                            <p:cond delay="0"/>
                                          </p:stCondLst>
                                        </p:cTn>
                                        <p:tgtEl>
                                          <p:spTgt spid="6171"/>
                                        </p:tgtEl>
                                        <p:attrNameLst>
                                          <p:attrName>style.visibility</p:attrName>
                                        </p:attrNameLst>
                                      </p:cBhvr>
                                      <p:to>
                                        <p:strVal val="visible"/>
                                      </p:to>
                                    </p:set>
                                    <p:animEffect transition="in" filter="diamond(in)">
                                      <p:cBhvr>
                                        <p:cTn id="41" dur="1000"/>
                                        <p:tgtEl>
                                          <p:spTgt spid="6171"/>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6192"/>
                                        </p:tgtEl>
                                        <p:attrNameLst>
                                          <p:attrName>style.visibility</p:attrName>
                                        </p:attrNameLst>
                                      </p:cBhvr>
                                      <p:to>
                                        <p:strVal val="visible"/>
                                      </p:to>
                                    </p:set>
                                    <p:animEffect transition="in" filter="blinds(horizontal)">
                                      <p:cBhvr>
                                        <p:cTn id="46" dur="500"/>
                                        <p:tgtEl>
                                          <p:spTgt spid="6192"/>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8" presetClass="entr" presetSubtype="6" fill="hold" grpId="0" nodeType="clickEffect">
                                  <p:stCondLst>
                                    <p:cond delay="0"/>
                                  </p:stCondLst>
                                  <p:childTnLst>
                                    <p:set>
                                      <p:cBhvr>
                                        <p:cTn id="50" dur="1" fill="hold">
                                          <p:stCondLst>
                                            <p:cond delay="0"/>
                                          </p:stCondLst>
                                        </p:cTn>
                                        <p:tgtEl>
                                          <p:spTgt spid="6173"/>
                                        </p:tgtEl>
                                        <p:attrNameLst>
                                          <p:attrName>style.visibility</p:attrName>
                                        </p:attrNameLst>
                                      </p:cBhvr>
                                      <p:to>
                                        <p:strVal val="visible"/>
                                      </p:to>
                                    </p:set>
                                    <p:animEffect transition="in" filter="strips(downRight)">
                                      <p:cBhvr>
                                        <p:cTn id="51" dur="1000"/>
                                        <p:tgtEl>
                                          <p:spTgt spid="6173"/>
                                        </p:tgtEl>
                                      </p:cBhvr>
                                    </p:animEffect>
                                  </p:childTnLst>
                                </p:cTn>
                              </p:par>
                              <p:par>
                                <p:cTn id="52" presetID="18" presetClass="entr" presetSubtype="12" fill="hold" grpId="0" nodeType="withEffect">
                                  <p:stCondLst>
                                    <p:cond delay="0"/>
                                  </p:stCondLst>
                                  <p:childTnLst>
                                    <p:set>
                                      <p:cBhvr>
                                        <p:cTn id="53" dur="1" fill="hold">
                                          <p:stCondLst>
                                            <p:cond delay="0"/>
                                          </p:stCondLst>
                                        </p:cTn>
                                        <p:tgtEl>
                                          <p:spTgt spid="6174"/>
                                        </p:tgtEl>
                                        <p:attrNameLst>
                                          <p:attrName>style.visibility</p:attrName>
                                        </p:attrNameLst>
                                      </p:cBhvr>
                                      <p:to>
                                        <p:strVal val="visible"/>
                                      </p:to>
                                    </p:set>
                                    <p:animEffect transition="in" filter="strips(downLeft)">
                                      <p:cBhvr>
                                        <p:cTn id="54" dur="1000"/>
                                        <p:tgtEl>
                                          <p:spTgt spid="617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8" presetClass="entr" presetSubtype="16" fill="hold" grpId="0" nodeType="clickEffect">
                                  <p:stCondLst>
                                    <p:cond delay="0"/>
                                  </p:stCondLst>
                                  <p:childTnLst>
                                    <p:set>
                                      <p:cBhvr>
                                        <p:cTn id="58" dur="1" fill="hold">
                                          <p:stCondLst>
                                            <p:cond delay="0"/>
                                          </p:stCondLst>
                                        </p:cTn>
                                        <p:tgtEl>
                                          <p:spTgt spid="6172"/>
                                        </p:tgtEl>
                                        <p:attrNameLst>
                                          <p:attrName>style.visibility</p:attrName>
                                        </p:attrNameLst>
                                      </p:cBhvr>
                                      <p:to>
                                        <p:strVal val="visible"/>
                                      </p:to>
                                    </p:set>
                                    <p:animEffect transition="in" filter="diamond(in)">
                                      <p:cBhvr>
                                        <p:cTn id="59" dur="1000"/>
                                        <p:tgtEl>
                                          <p:spTgt spid="6172"/>
                                        </p:tgtEl>
                                      </p:cBhvr>
                                    </p:animEffect>
                                  </p:childTnLst>
                                </p:cTn>
                              </p:par>
                              <p:par>
                                <p:cTn id="60" presetID="8" presetClass="entr" presetSubtype="16" fill="hold" grpId="0" nodeType="withEffect">
                                  <p:stCondLst>
                                    <p:cond delay="0"/>
                                  </p:stCondLst>
                                  <p:childTnLst>
                                    <p:set>
                                      <p:cBhvr>
                                        <p:cTn id="61" dur="1" fill="hold">
                                          <p:stCondLst>
                                            <p:cond delay="0"/>
                                          </p:stCondLst>
                                        </p:cTn>
                                        <p:tgtEl>
                                          <p:spTgt spid="6176"/>
                                        </p:tgtEl>
                                        <p:attrNameLst>
                                          <p:attrName>style.visibility</p:attrName>
                                        </p:attrNameLst>
                                      </p:cBhvr>
                                      <p:to>
                                        <p:strVal val="visible"/>
                                      </p:to>
                                    </p:set>
                                    <p:animEffect transition="in" filter="diamond(in)">
                                      <p:cBhvr>
                                        <p:cTn id="62" dur="1000"/>
                                        <p:tgtEl>
                                          <p:spTgt spid="617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8" presetClass="entr" presetSubtype="12" fill="hold" grpId="0" nodeType="clickEffect">
                                  <p:stCondLst>
                                    <p:cond delay="0"/>
                                  </p:stCondLst>
                                  <p:childTnLst>
                                    <p:set>
                                      <p:cBhvr>
                                        <p:cTn id="66" dur="1" fill="hold">
                                          <p:stCondLst>
                                            <p:cond delay="0"/>
                                          </p:stCondLst>
                                        </p:cTn>
                                        <p:tgtEl>
                                          <p:spTgt spid="6179"/>
                                        </p:tgtEl>
                                        <p:attrNameLst>
                                          <p:attrName>style.visibility</p:attrName>
                                        </p:attrNameLst>
                                      </p:cBhvr>
                                      <p:to>
                                        <p:strVal val="visible"/>
                                      </p:to>
                                    </p:set>
                                    <p:animEffect transition="in" filter="strips(downLeft)">
                                      <p:cBhvr>
                                        <p:cTn id="67" dur="1000"/>
                                        <p:tgtEl>
                                          <p:spTgt spid="6179"/>
                                        </p:tgtEl>
                                      </p:cBhvr>
                                    </p:animEffect>
                                  </p:childTnLst>
                                </p:cTn>
                              </p:par>
                            </p:childTnLst>
                          </p:cTn>
                        </p:par>
                        <p:par>
                          <p:cTn id="68" fill="hold" nodeType="afterGroup">
                            <p:stCondLst>
                              <p:cond delay="1000"/>
                            </p:stCondLst>
                            <p:childTnLst>
                              <p:par>
                                <p:cTn id="69" presetID="29" presetClass="entr" presetSubtype="0" fill="hold" grpId="0" nodeType="afterEffect">
                                  <p:stCondLst>
                                    <p:cond delay="0"/>
                                  </p:stCondLst>
                                  <p:childTnLst>
                                    <p:set>
                                      <p:cBhvr>
                                        <p:cTn id="70" dur="1" fill="hold">
                                          <p:stCondLst>
                                            <p:cond delay="0"/>
                                          </p:stCondLst>
                                        </p:cTn>
                                        <p:tgtEl>
                                          <p:spTgt spid="6178"/>
                                        </p:tgtEl>
                                        <p:attrNameLst>
                                          <p:attrName>style.visibility</p:attrName>
                                        </p:attrNameLst>
                                      </p:cBhvr>
                                      <p:to>
                                        <p:strVal val="visible"/>
                                      </p:to>
                                    </p:set>
                                    <p:anim calcmode="lin" valueType="num">
                                      <p:cBhvr>
                                        <p:cTn id="71" dur="1000" fill="hold"/>
                                        <p:tgtEl>
                                          <p:spTgt spid="6178"/>
                                        </p:tgtEl>
                                        <p:attrNameLst>
                                          <p:attrName>ppt_x</p:attrName>
                                        </p:attrNameLst>
                                      </p:cBhvr>
                                      <p:tavLst>
                                        <p:tav tm="0">
                                          <p:val>
                                            <p:strVal val="#ppt_x-.2"/>
                                          </p:val>
                                        </p:tav>
                                        <p:tav tm="100000">
                                          <p:val>
                                            <p:strVal val="#ppt_x"/>
                                          </p:val>
                                        </p:tav>
                                      </p:tavLst>
                                    </p:anim>
                                    <p:anim calcmode="lin" valueType="num">
                                      <p:cBhvr>
                                        <p:cTn id="72" dur="1000" fill="hold"/>
                                        <p:tgtEl>
                                          <p:spTgt spid="6178"/>
                                        </p:tgtEl>
                                        <p:attrNameLst>
                                          <p:attrName>ppt_y</p:attrName>
                                        </p:attrNameLst>
                                      </p:cBhvr>
                                      <p:tavLst>
                                        <p:tav tm="0">
                                          <p:val>
                                            <p:strVal val="#ppt_y"/>
                                          </p:val>
                                        </p:tav>
                                        <p:tav tm="100000">
                                          <p:val>
                                            <p:strVal val="#ppt_y"/>
                                          </p:val>
                                        </p:tav>
                                      </p:tavLst>
                                    </p:anim>
                                    <p:animEffect transition="in" filter="wipe(right)" prLst="gradientSize: 0.1">
                                      <p:cBhvr>
                                        <p:cTn id="73" dur="1000"/>
                                        <p:tgtEl>
                                          <p:spTgt spid="6178"/>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8" presetClass="entr" presetSubtype="16" fill="hold" grpId="0" nodeType="clickEffect">
                                  <p:stCondLst>
                                    <p:cond delay="0"/>
                                  </p:stCondLst>
                                  <p:childTnLst>
                                    <p:set>
                                      <p:cBhvr>
                                        <p:cTn id="77" dur="1" fill="hold">
                                          <p:stCondLst>
                                            <p:cond delay="0"/>
                                          </p:stCondLst>
                                        </p:cTn>
                                        <p:tgtEl>
                                          <p:spTgt spid="6177"/>
                                        </p:tgtEl>
                                        <p:attrNameLst>
                                          <p:attrName>style.visibility</p:attrName>
                                        </p:attrNameLst>
                                      </p:cBhvr>
                                      <p:to>
                                        <p:strVal val="visible"/>
                                      </p:to>
                                    </p:set>
                                    <p:animEffect transition="in" filter="diamond(in)">
                                      <p:cBhvr>
                                        <p:cTn id="78" dur="2000"/>
                                        <p:tgtEl>
                                          <p:spTgt spid="6177"/>
                                        </p:tgtEl>
                                      </p:cBhvr>
                                    </p:animEffect>
                                  </p:childTnLst>
                                </p:cTn>
                              </p:par>
                            </p:childTnLst>
                          </p:cTn>
                        </p:par>
                        <p:par>
                          <p:cTn id="79" fill="hold" nodeType="afterGroup">
                            <p:stCondLst>
                              <p:cond delay="2000"/>
                            </p:stCondLst>
                            <p:childTnLst>
                              <p:par>
                                <p:cTn id="80" presetID="8" presetClass="entr" presetSubtype="16" fill="hold" grpId="0" nodeType="afterEffect">
                                  <p:stCondLst>
                                    <p:cond delay="0"/>
                                  </p:stCondLst>
                                  <p:childTnLst>
                                    <p:set>
                                      <p:cBhvr>
                                        <p:cTn id="81" dur="1" fill="hold">
                                          <p:stCondLst>
                                            <p:cond delay="0"/>
                                          </p:stCondLst>
                                        </p:cTn>
                                        <p:tgtEl>
                                          <p:spTgt spid="6180"/>
                                        </p:tgtEl>
                                        <p:attrNameLst>
                                          <p:attrName>style.visibility</p:attrName>
                                        </p:attrNameLst>
                                      </p:cBhvr>
                                      <p:to>
                                        <p:strVal val="visible"/>
                                      </p:to>
                                    </p:set>
                                    <p:animEffect transition="in" filter="diamond(in)">
                                      <p:cBhvr>
                                        <p:cTn id="82" dur="2000"/>
                                        <p:tgtEl>
                                          <p:spTgt spid="6180"/>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8" presetClass="entr" presetSubtype="12" fill="hold" grpId="0" nodeType="clickEffect">
                                  <p:stCondLst>
                                    <p:cond delay="0"/>
                                  </p:stCondLst>
                                  <p:childTnLst>
                                    <p:set>
                                      <p:cBhvr>
                                        <p:cTn id="86" dur="1" fill="hold">
                                          <p:stCondLst>
                                            <p:cond delay="0"/>
                                          </p:stCondLst>
                                        </p:cTn>
                                        <p:tgtEl>
                                          <p:spTgt spid="6181"/>
                                        </p:tgtEl>
                                        <p:attrNameLst>
                                          <p:attrName>style.visibility</p:attrName>
                                        </p:attrNameLst>
                                      </p:cBhvr>
                                      <p:to>
                                        <p:strVal val="visible"/>
                                      </p:to>
                                    </p:set>
                                    <p:animEffect transition="in" filter="strips(downLeft)">
                                      <p:cBhvr>
                                        <p:cTn id="87" dur="1000"/>
                                        <p:tgtEl>
                                          <p:spTgt spid="6181"/>
                                        </p:tgtEl>
                                      </p:cBhvr>
                                    </p:animEffect>
                                  </p:childTnLst>
                                </p:cTn>
                              </p:par>
                              <p:par>
                                <p:cTn id="88" presetID="18" presetClass="entr" presetSubtype="6" fill="hold" grpId="0" nodeType="withEffect">
                                  <p:stCondLst>
                                    <p:cond delay="0"/>
                                  </p:stCondLst>
                                  <p:childTnLst>
                                    <p:set>
                                      <p:cBhvr>
                                        <p:cTn id="89" dur="1" fill="hold">
                                          <p:stCondLst>
                                            <p:cond delay="0"/>
                                          </p:stCondLst>
                                        </p:cTn>
                                        <p:tgtEl>
                                          <p:spTgt spid="6182"/>
                                        </p:tgtEl>
                                        <p:attrNameLst>
                                          <p:attrName>style.visibility</p:attrName>
                                        </p:attrNameLst>
                                      </p:cBhvr>
                                      <p:to>
                                        <p:strVal val="visible"/>
                                      </p:to>
                                    </p:set>
                                    <p:animEffect transition="in" filter="strips(downRight)">
                                      <p:cBhvr>
                                        <p:cTn id="90" dur="1000"/>
                                        <p:tgtEl>
                                          <p:spTgt spid="6182"/>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8" presetClass="entr" presetSubtype="16" fill="hold" grpId="0" nodeType="click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amond(in)">
                                      <p:cBhvr>
                                        <p:cTn id="95" dur="1000"/>
                                        <p:tgtEl>
                                          <p:spTgt spid="6183"/>
                                        </p:tgtEl>
                                      </p:cBhvr>
                                    </p:animEffect>
                                  </p:childTnLst>
                                </p:cTn>
                              </p:par>
                            </p:childTnLst>
                          </p:cTn>
                        </p:par>
                        <p:par>
                          <p:cTn id="96" fill="hold" nodeType="afterGroup">
                            <p:stCondLst>
                              <p:cond delay="1000"/>
                            </p:stCondLst>
                            <p:childTnLst>
                              <p:par>
                                <p:cTn id="97" presetID="8" presetClass="entr" presetSubtype="16" fill="hold" grpId="0" nodeType="afterEffect">
                                  <p:stCondLst>
                                    <p:cond delay="0"/>
                                  </p:stCondLst>
                                  <p:childTnLst>
                                    <p:set>
                                      <p:cBhvr>
                                        <p:cTn id="98" dur="1" fill="hold">
                                          <p:stCondLst>
                                            <p:cond delay="0"/>
                                          </p:stCondLst>
                                        </p:cTn>
                                        <p:tgtEl>
                                          <p:spTgt spid="6184"/>
                                        </p:tgtEl>
                                        <p:attrNameLst>
                                          <p:attrName>style.visibility</p:attrName>
                                        </p:attrNameLst>
                                      </p:cBhvr>
                                      <p:to>
                                        <p:strVal val="visible"/>
                                      </p:to>
                                    </p:set>
                                    <p:animEffect transition="in" filter="diamond(in)">
                                      <p:cBhvr>
                                        <p:cTn id="99" dur="1000"/>
                                        <p:tgtEl>
                                          <p:spTgt spid="6184"/>
                                        </p:tgtEl>
                                      </p:cBhvr>
                                    </p:animEffect>
                                  </p:childTnLst>
                                </p:cTn>
                              </p:par>
                            </p:childTnLst>
                          </p:cTn>
                        </p:par>
                        <p:par>
                          <p:cTn id="100" fill="hold" nodeType="afterGroup">
                            <p:stCondLst>
                              <p:cond delay="2000"/>
                            </p:stCondLst>
                            <p:childTnLst>
                              <p:par>
                                <p:cTn id="101" presetID="8" presetClass="entr" presetSubtype="16" fill="hold" grpId="0" nodeType="afterEffect">
                                  <p:stCondLst>
                                    <p:cond delay="0"/>
                                  </p:stCondLst>
                                  <p:childTnLst>
                                    <p:set>
                                      <p:cBhvr>
                                        <p:cTn id="102" dur="1" fill="hold">
                                          <p:stCondLst>
                                            <p:cond delay="0"/>
                                          </p:stCondLst>
                                        </p:cTn>
                                        <p:tgtEl>
                                          <p:spTgt spid="6185"/>
                                        </p:tgtEl>
                                        <p:attrNameLst>
                                          <p:attrName>style.visibility</p:attrName>
                                        </p:attrNameLst>
                                      </p:cBhvr>
                                      <p:to>
                                        <p:strVal val="visible"/>
                                      </p:to>
                                    </p:set>
                                    <p:animEffect transition="in" filter="diamond(in)">
                                      <p:cBhvr>
                                        <p:cTn id="103" dur="1000"/>
                                        <p:tgtEl>
                                          <p:spTgt spid="6185"/>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8" presetClass="entr" presetSubtype="6" fill="hold" grpId="0" nodeType="clickEffect">
                                  <p:stCondLst>
                                    <p:cond delay="0"/>
                                  </p:stCondLst>
                                  <p:childTnLst>
                                    <p:set>
                                      <p:cBhvr>
                                        <p:cTn id="107" dur="1" fill="hold">
                                          <p:stCondLst>
                                            <p:cond delay="0"/>
                                          </p:stCondLst>
                                        </p:cTn>
                                        <p:tgtEl>
                                          <p:spTgt spid="6186"/>
                                        </p:tgtEl>
                                        <p:attrNameLst>
                                          <p:attrName>style.visibility</p:attrName>
                                        </p:attrNameLst>
                                      </p:cBhvr>
                                      <p:to>
                                        <p:strVal val="visible"/>
                                      </p:to>
                                    </p:set>
                                    <p:animEffect transition="in" filter="strips(downRight)">
                                      <p:cBhvr>
                                        <p:cTn id="108" dur="1000"/>
                                        <p:tgtEl>
                                          <p:spTgt spid="6186"/>
                                        </p:tgtEl>
                                      </p:cBhvr>
                                    </p:animEffect>
                                  </p:childTnLst>
                                </p:cTn>
                              </p:par>
                              <p:par>
                                <p:cTn id="109" presetID="18" presetClass="entr" presetSubtype="12" fill="hold" grpId="0" nodeType="withEffect">
                                  <p:stCondLst>
                                    <p:cond delay="0"/>
                                  </p:stCondLst>
                                  <p:childTnLst>
                                    <p:set>
                                      <p:cBhvr>
                                        <p:cTn id="110" dur="1" fill="hold">
                                          <p:stCondLst>
                                            <p:cond delay="0"/>
                                          </p:stCondLst>
                                        </p:cTn>
                                        <p:tgtEl>
                                          <p:spTgt spid="6187"/>
                                        </p:tgtEl>
                                        <p:attrNameLst>
                                          <p:attrName>style.visibility</p:attrName>
                                        </p:attrNameLst>
                                      </p:cBhvr>
                                      <p:to>
                                        <p:strVal val="visible"/>
                                      </p:to>
                                    </p:set>
                                    <p:animEffect transition="in" filter="strips(downLeft)">
                                      <p:cBhvr>
                                        <p:cTn id="111" dur="1000"/>
                                        <p:tgtEl>
                                          <p:spTgt spid="6187"/>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8" presetClass="entr" presetSubtype="16" fill="hold" grpId="0" nodeType="clickEffect">
                                  <p:stCondLst>
                                    <p:cond delay="0"/>
                                  </p:stCondLst>
                                  <p:childTnLst>
                                    <p:set>
                                      <p:cBhvr>
                                        <p:cTn id="115" dur="1" fill="hold">
                                          <p:stCondLst>
                                            <p:cond delay="0"/>
                                          </p:stCondLst>
                                        </p:cTn>
                                        <p:tgtEl>
                                          <p:spTgt spid="6188"/>
                                        </p:tgtEl>
                                        <p:attrNameLst>
                                          <p:attrName>style.visibility</p:attrName>
                                        </p:attrNameLst>
                                      </p:cBhvr>
                                      <p:to>
                                        <p:strVal val="visible"/>
                                      </p:to>
                                    </p:set>
                                    <p:animEffect transition="in" filter="diamond(in)">
                                      <p:cBhvr>
                                        <p:cTn id="116" dur="1000"/>
                                        <p:tgtEl>
                                          <p:spTgt spid="6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P spid="6156" grpId="0"/>
      <p:bldP spid="6160" grpId="0"/>
      <p:bldP spid="6166" grpId="0"/>
      <p:bldP spid="6167" grpId="0"/>
      <p:bldP spid="6168" grpId="0"/>
      <p:bldP spid="6169" grpId="0"/>
      <p:bldP spid="6170" grpId="0"/>
      <p:bldP spid="6171" grpId="0"/>
      <p:bldP spid="6172" grpId="0"/>
      <p:bldP spid="6173" grpId="0" animBg="1"/>
      <p:bldP spid="6174" grpId="0" animBg="1"/>
      <p:bldP spid="6176" grpId="0" animBg="1"/>
      <p:bldP spid="6177" grpId="0" animBg="1"/>
      <p:bldP spid="6178" grpId="0"/>
      <p:bldP spid="6179" grpId="0" animBg="1"/>
      <p:bldP spid="6180" grpId="0"/>
      <p:bldP spid="6181" grpId="0" animBg="1"/>
      <p:bldP spid="6182" grpId="0" animBg="1"/>
      <p:bldP spid="6183" grpId="0"/>
      <p:bldP spid="6184" grpId="0"/>
      <p:bldP spid="6185" grpId="0"/>
      <p:bldP spid="6186" grpId="0" animBg="1"/>
      <p:bldP spid="6187" grpId="0" animBg="1"/>
      <p:bldP spid="6188" grpId="0" animBg="1"/>
      <p:bldP spid="6189" grpId="0"/>
      <p:bldP spid="6190" grpId="0"/>
      <p:bldP spid="619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1"/>
            <a:ext cx="9144000" cy="68579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Bài 6. ĐỘT BIẾN SỐ L</a:t>
            </a:r>
            <a:r>
              <a:rPr lang="vi-VN"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ƯỢNG</a:t>
            </a:r>
            <a:r>
              <a:rPr lang="en-US"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NHIỄM SẮC THỂ</a:t>
            </a:r>
            <a:endParaRPr lang="en-US" sz="32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
        <p:nvSpPr>
          <p:cNvPr id="4" name="Rectangle 3"/>
          <p:cNvSpPr/>
          <p:nvPr/>
        </p:nvSpPr>
        <p:spPr>
          <a:xfrm>
            <a:off x="40503" y="695980"/>
            <a:ext cx="3177473" cy="523220"/>
          </a:xfrm>
          <a:prstGeom prst="rect">
            <a:avLst/>
          </a:prstGeom>
        </p:spPr>
        <p:txBody>
          <a:bodyPr wrap="none">
            <a:spAutoFit/>
          </a:bodyPr>
          <a:lstStyle/>
          <a:p>
            <a:pPr algn="ctr"/>
            <a:r>
              <a:rPr lang="en-US" sz="2800" b="1" smtClean="0">
                <a:solidFill>
                  <a:srgbClr val="0070C0"/>
                </a:solidFill>
                <a:latin typeface="Arial"/>
                <a:cs typeface="Arial" panose="020B0604020202020204" pitchFamily="34" charset="0"/>
              </a:rPr>
              <a:t>II. </a:t>
            </a:r>
            <a:r>
              <a:rPr lang="en-US" sz="2800" b="1">
                <a:solidFill>
                  <a:srgbClr val="0070C0"/>
                </a:solidFill>
                <a:latin typeface="Arial"/>
                <a:cs typeface="Arial" panose="020B0604020202020204" pitchFamily="34" charset="0"/>
              </a:rPr>
              <a:t>Đột biến </a:t>
            </a:r>
            <a:r>
              <a:rPr lang="vi-VN" sz="2800" b="1">
                <a:solidFill>
                  <a:srgbClr val="0070C0"/>
                </a:solidFill>
                <a:cs typeface="Arial" panose="020B0604020202020204" pitchFamily="34" charset="0"/>
              </a:rPr>
              <a:t>đa</a:t>
            </a:r>
            <a:r>
              <a:rPr lang="en-US" sz="2800" b="1" smtClean="0">
                <a:solidFill>
                  <a:srgbClr val="0070C0"/>
                </a:solidFill>
                <a:latin typeface="Arial"/>
                <a:cs typeface="Arial" panose="020B0604020202020204" pitchFamily="34" charset="0"/>
              </a:rPr>
              <a:t> </a:t>
            </a:r>
            <a:r>
              <a:rPr lang="en-US" sz="2800" b="1">
                <a:solidFill>
                  <a:srgbClr val="0070C0"/>
                </a:solidFill>
                <a:latin typeface="Arial"/>
                <a:cs typeface="Arial" panose="020B0604020202020204" pitchFamily="34" charset="0"/>
              </a:rPr>
              <a:t>bội</a:t>
            </a:r>
          </a:p>
        </p:txBody>
      </p:sp>
      <p:sp>
        <p:nvSpPr>
          <p:cNvPr id="5" name="Text Box 134"/>
          <p:cNvSpPr txBox="1">
            <a:spLocks noChangeArrowheads="1"/>
          </p:cNvSpPr>
          <p:nvPr/>
        </p:nvSpPr>
        <p:spPr bwMode="auto">
          <a:xfrm>
            <a:off x="304800" y="1153180"/>
            <a:ext cx="80922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1" smtClean="0">
                <a:solidFill>
                  <a:prstClr val="black"/>
                </a:solidFill>
                <a:latin typeface="Times New Roman" panose="02020603050405020304" pitchFamily="18" charset="0"/>
                <a:cs typeface="Times New Roman" panose="02020603050405020304" pitchFamily="18" charset="0"/>
              </a:rPr>
              <a:t>2. </a:t>
            </a:r>
            <a:r>
              <a:rPr lang="en-US" altLang="en-US" sz="2800" b="1">
                <a:solidFill>
                  <a:prstClr val="black"/>
                </a:solidFill>
                <a:latin typeface="Times New Roman" panose="02020603050405020304" pitchFamily="18" charset="0"/>
                <a:cs typeface="Times New Roman" panose="02020603050405020304" pitchFamily="18" charset="0"/>
              </a:rPr>
              <a:t>Khái niệm và </a:t>
            </a:r>
            <a:r>
              <a:rPr lang="en-US" altLang="en-US" sz="2800" b="1" smtClean="0">
                <a:solidFill>
                  <a:prstClr val="black"/>
                </a:solidFill>
                <a:latin typeface="Times New Roman" panose="02020603050405020304" pitchFamily="18" charset="0"/>
                <a:cs typeface="Times New Roman" panose="02020603050405020304" pitchFamily="18" charset="0"/>
              </a:rPr>
              <a:t>c</a:t>
            </a:r>
            <a:r>
              <a:rPr lang="vi-VN" altLang="en-US" sz="2800" b="1" smtClean="0">
                <a:solidFill>
                  <a:prstClr val="black"/>
                </a:solidFill>
                <a:latin typeface="Times New Roman" panose="02020603050405020304" pitchFamily="18" charset="0"/>
                <a:cs typeface="Times New Roman" panose="02020603050405020304" pitchFamily="18" charset="0"/>
              </a:rPr>
              <a:t>ơ</a:t>
            </a:r>
            <a:r>
              <a:rPr lang="en-US" altLang="en-US" sz="2800" b="1">
                <a:solidFill>
                  <a:prstClr val="black"/>
                </a:solidFill>
                <a:latin typeface="Times New Roman" panose="02020603050405020304" pitchFamily="18" charset="0"/>
                <a:cs typeface="Times New Roman" panose="02020603050405020304" pitchFamily="18" charset="0"/>
              </a:rPr>
              <a:t> chế phát sinh thể dị </a:t>
            </a:r>
            <a:r>
              <a:rPr lang="vi-VN" altLang="en-US" sz="2800" b="1" smtClean="0">
                <a:solidFill>
                  <a:prstClr val="black"/>
                </a:solidFill>
                <a:latin typeface="Times New Roman" panose="02020603050405020304" pitchFamily="18" charset="0"/>
                <a:cs typeface="Times New Roman" panose="02020603050405020304" pitchFamily="18" charset="0"/>
              </a:rPr>
              <a:t>đa</a:t>
            </a:r>
            <a:r>
              <a:rPr lang="en-US" altLang="en-US" sz="2800" b="1">
                <a:solidFill>
                  <a:prstClr val="black"/>
                </a:solidFill>
                <a:latin typeface="Times New Roman" panose="02020603050405020304" pitchFamily="18" charset="0"/>
                <a:cs typeface="Times New Roman" panose="02020603050405020304" pitchFamily="18" charset="0"/>
              </a:rPr>
              <a:t> bội</a:t>
            </a:r>
          </a:p>
        </p:txBody>
      </p:sp>
      <p:sp>
        <p:nvSpPr>
          <p:cNvPr id="6" name="Text Box 9"/>
          <p:cNvSpPr txBox="1">
            <a:spLocks noChangeArrowheads="1"/>
          </p:cNvSpPr>
          <p:nvPr/>
        </p:nvSpPr>
        <p:spPr bwMode="auto">
          <a:xfrm>
            <a:off x="265858" y="1752600"/>
            <a:ext cx="8573341"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altLang="en-US" sz="2400" b="1" u="sng" dirty="0" smtClean="0">
                <a:latin typeface="Arial" panose="020B0604020202020204" pitchFamily="34" charset="0"/>
                <a:cs typeface="Arial" panose="020B0604020202020204" pitchFamily="34" charset="0"/>
              </a:rPr>
              <a:t>a) </a:t>
            </a:r>
            <a:r>
              <a:rPr lang="fr-FR" altLang="en-US" sz="2400" b="1" u="sng" dirty="0" err="1" smtClean="0">
                <a:latin typeface="Arial" panose="020B0604020202020204" pitchFamily="34" charset="0"/>
                <a:cs typeface="Arial" panose="020B0604020202020204" pitchFamily="34" charset="0"/>
              </a:rPr>
              <a:t>Khái</a:t>
            </a:r>
            <a:r>
              <a:rPr lang="fr-FR" altLang="en-US" sz="2400" b="1" u="sng" dirty="0" smtClean="0">
                <a:latin typeface="Arial" panose="020B0604020202020204" pitchFamily="34" charset="0"/>
                <a:cs typeface="Arial" panose="020B0604020202020204" pitchFamily="34" charset="0"/>
              </a:rPr>
              <a:t> </a:t>
            </a:r>
            <a:r>
              <a:rPr lang="fr-FR" altLang="en-US" sz="2400" b="1" u="sng" dirty="0" err="1" smtClean="0">
                <a:latin typeface="Arial" panose="020B0604020202020204" pitchFamily="34" charset="0"/>
                <a:cs typeface="Arial" panose="020B0604020202020204" pitchFamily="34" charset="0"/>
              </a:rPr>
              <a:t>niệm</a:t>
            </a:r>
            <a:endParaRPr lang="fr-FR" altLang="en-US" sz="2400" b="1" u="sng" dirty="0" smtClean="0">
              <a:latin typeface="Arial" panose="020B0604020202020204" pitchFamily="34" charset="0"/>
              <a:cs typeface="Arial" panose="020B0604020202020204" pitchFamily="34" charset="0"/>
            </a:endParaRPr>
          </a:p>
          <a:p>
            <a:pPr>
              <a:spcBef>
                <a:spcPct val="50000"/>
              </a:spcBef>
            </a:pPr>
            <a:r>
              <a:rPr lang="fr-FR" altLang="en-US" sz="2400" dirty="0" smtClean="0">
                <a:latin typeface="Arial" panose="020B0604020202020204" pitchFamily="34" charset="0"/>
                <a:cs typeface="Arial" panose="020B0604020202020204" pitchFamily="34" charset="0"/>
              </a:rPr>
              <a:t>	Là </a:t>
            </a:r>
            <a:r>
              <a:rPr lang="fr-FR" altLang="en-US" sz="2400" dirty="0" err="1" smtClean="0">
                <a:latin typeface="Arial" panose="020B0604020202020204" pitchFamily="34" charset="0"/>
                <a:cs typeface="Arial" panose="020B0604020202020204" pitchFamily="34" charset="0"/>
              </a:rPr>
              <a:t>sự</a:t>
            </a:r>
            <a:r>
              <a:rPr lang="fr-FR" altLang="en-US" sz="2400" dirty="0" smtClean="0">
                <a:latin typeface="Arial" panose="020B0604020202020204" pitchFamily="34" charset="0"/>
                <a:cs typeface="Arial" panose="020B0604020202020204" pitchFamily="34" charset="0"/>
              </a:rPr>
              <a:t> </a:t>
            </a:r>
            <a:r>
              <a:rPr lang="fr-FR" altLang="en-US" sz="2400" dirty="0" err="1">
                <a:latin typeface="Arial" panose="020B0604020202020204" pitchFamily="34" charset="0"/>
                <a:cs typeface="Arial" panose="020B0604020202020204" pitchFamily="34" charset="0"/>
              </a:rPr>
              <a:t>tăng</a:t>
            </a:r>
            <a:r>
              <a:rPr lang="fr-FR" altLang="en-US" sz="2400" dirty="0">
                <a:latin typeface="Arial" panose="020B0604020202020204" pitchFamily="34" charset="0"/>
                <a:cs typeface="Arial" panose="020B0604020202020204" pitchFamily="34" charset="0"/>
              </a:rPr>
              <a:t> </a:t>
            </a:r>
            <a:r>
              <a:rPr lang="fr-FR" altLang="en-US" sz="2400" dirty="0" err="1">
                <a:latin typeface="Arial" panose="020B0604020202020204" pitchFamily="34" charset="0"/>
                <a:cs typeface="Arial" panose="020B0604020202020204" pitchFamily="34" charset="0"/>
              </a:rPr>
              <a:t>số</a:t>
            </a:r>
            <a:r>
              <a:rPr lang="fr-FR" altLang="en-US" sz="2400" dirty="0">
                <a:latin typeface="Arial" panose="020B0604020202020204" pitchFamily="34" charset="0"/>
                <a:cs typeface="Arial" panose="020B0604020202020204" pitchFamily="34" charset="0"/>
              </a:rPr>
              <a:t> </a:t>
            </a:r>
            <a:r>
              <a:rPr lang="fr-FR" altLang="en-US" sz="2400" dirty="0" err="1">
                <a:latin typeface="Arial" panose="020B0604020202020204" pitchFamily="34" charset="0"/>
                <a:cs typeface="Arial" panose="020B0604020202020204" pitchFamily="34" charset="0"/>
              </a:rPr>
              <a:t>bộ</a:t>
            </a:r>
            <a:r>
              <a:rPr lang="fr-FR" altLang="en-US" sz="2400" dirty="0">
                <a:latin typeface="Arial" panose="020B0604020202020204" pitchFamily="34" charset="0"/>
                <a:cs typeface="Arial" panose="020B0604020202020204" pitchFamily="34" charset="0"/>
              </a:rPr>
              <a:t> NST </a:t>
            </a:r>
            <a:r>
              <a:rPr lang="fr-FR" altLang="en-US" sz="2400" dirty="0" err="1">
                <a:latin typeface="Arial" panose="020B0604020202020204" pitchFamily="34" charset="0"/>
                <a:cs typeface="Arial" panose="020B0604020202020204" pitchFamily="34" charset="0"/>
              </a:rPr>
              <a:t>đơn</a:t>
            </a:r>
            <a:r>
              <a:rPr lang="fr-FR" altLang="en-US" sz="2400" dirty="0">
                <a:latin typeface="Arial" panose="020B0604020202020204" pitchFamily="34" charset="0"/>
                <a:cs typeface="Arial" panose="020B0604020202020204" pitchFamily="34" charset="0"/>
              </a:rPr>
              <a:t> </a:t>
            </a:r>
            <a:r>
              <a:rPr lang="fr-FR" altLang="en-US" sz="2400" dirty="0" err="1">
                <a:latin typeface="Arial" panose="020B0604020202020204" pitchFamily="34" charset="0"/>
                <a:cs typeface="Arial" panose="020B0604020202020204" pitchFamily="34" charset="0"/>
              </a:rPr>
              <a:t>bội</a:t>
            </a:r>
            <a:r>
              <a:rPr lang="fr-FR" altLang="en-US" sz="2400" dirty="0">
                <a:latin typeface="Arial" panose="020B0604020202020204" pitchFamily="34" charset="0"/>
                <a:cs typeface="Arial" panose="020B0604020202020204" pitchFamily="34" charset="0"/>
              </a:rPr>
              <a:t> </a:t>
            </a:r>
            <a:r>
              <a:rPr lang="fr-FR" altLang="en-US" sz="2400" dirty="0" err="1">
                <a:latin typeface="Arial" panose="020B0604020202020204" pitchFamily="34" charset="0"/>
                <a:cs typeface="Arial" panose="020B0604020202020204" pitchFamily="34" charset="0"/>
              </a:rPr>
              <a:t>của</a:t>
            </a:r>
            <a:r>
              <a:rPr lang="fr-FR" altLang="en-US" sz="2400" dirty="0">
                <a:latin typeface="Arial" panose="020B0604020202020204" pitchFamily="34" charset="0"/>
                <a:cs typeface="Arial" panose="020B0604020202020204" pitchFamily="34" charset="0"/>
              </a:rPr>
              <a:t> 2 </a:t>
            </a:r>
            <a:r>
              <a:rPr lang="fr-FR" altLang="en-US" sz="2400" dirty="0" err="1">
                <a:latin typeface="Arial" panose="020B0604020202020204" pitchFamily="34" charset="0"/>
                <a:cs typeface="Arial" panose="020B0604020202020204" pitchFamily="34" charset="0"/>
              </a:rPr>
              <a:t>loài</a:t>
            </a:r>
            <a:r>
              <a:rPr lang="fr-FR" altLang="en-US" sz="2400" dirty="0">
                <a:latin typeface="Arial" panose="020B0604020202020204" pitchFamily="34" charset="0"/>
                <a:cs typeface="Arial" panose="020B0604020202020204" pitchFamily="34" charset="0"/>
              </a:rPr>
              <a:t> </a:t>
            </a:r>
            <a:r>
              <a:rPr lang="fr-FR" altLang="en-US" sz="2400" dirty="0" err="1">
                <a:latin typeface="Arial" panose="020B0604020202020204" pitchFamily="34" charset="0"/>
                <a:cs typeface="Arial" panose="020B0604020202020204" pitchFamily="34" charset="0"/>
              </a:rPr>
              <a:t>khác</a:t>
            </a:r>
            <a:r>
              <a:rPr lang="fr-FR" altLang="en-US" sz="2400" dirty="0">
                <a:latin typeface="Arial" panose="020B0604020202020204" pitchFamily="34" charset="0"/>
                <a:cs typeface="Arial" panose="020B0604020202020204" pitchFamily="34" charset="0"/>
              </a:rPr>
              <a:t> </a:t>
            </a:r>
            <a:r>
              <a:rPr lang="fr-FR" altLang="en-US" sz="2400" dirty="0" err="1">
                <a:latin typeface="Arial" panose="020B0604020202020204" pitchFamily="34" charset="0"/>
                <a:cs typeface="Arial" panose="020B0604020202020204" pitchFamily="34" charset="0"/>
              </a:rPr>
              <a:t>nhau</a:t>
            </a:r>
            <a:r>
              <a:rPr lang="fr-FR" altLang="en-US" sz="2400" dirty="0">
                <a:latin typeface="Arial" panose="020B0604020202020204" pitchFamily="34" charset="0"/>
                <a:cs typeface="Arial" panose="020B0604020202020204" pitchFamily="34" charset="0"/>
              </a:rPr>
              <a:t> </a:t>
            </a:r>
            <a:r>
              <a:rPr lang="fr-FR" altLang="en-US" sz="2400" dirty="0" err="1">
                <a:latin typeface="Arial" panose="020B0604020202020204" pitchFamily="34" charset="0"/>
                <a:cs typeface="Arial" panose="020B0604020202020204" pitchFamily="34" charset="0"/>
              </a:rPr>
              <a:t>trong</a:t>
            </a:r>
            <a:r>
              <a:rPr lang="fr-FR" altLang="en-US" sz="2400" dirty="0">
                <a:latin typeface="Arial" panose="020B0604020202020204" pitchFamily="34" charset="0"/>
                <a:cs typeface="Arial" panose="020B0604020202020204" pitchFamily="34" charset="0"/>
              </a:rPr>
              <a:t> 1 </a:t>
            </a:r>
            <a:r>
              <a:rPr lang="fr-FR" altLang="en-US" sz="2400" dirty="0" err="1">
                <a:latin typeface="Arial" panose="020B0604020202020204" pitchFamily="34" charset="0"/>
                <a:cs typeface="Arial" panose="020B0604020202020204" pitchFamily="34" charset="0"/>
              </a:rPr>
              <a:t>tế</a:t>
            </a:r>
            <a:r>
              <a:rPr lang="fr-FR" altLang="en-US" sz="2400" dirty="0">
                <a:latin typeface="Arial" panose="020B0604020202020204" pitchFamily="34" charset="0"/>
                <a:cs typeface="Arial" panose="020B0604020202020204" pitchFamily="34" charset="0"/>
              </a:rPr>
              <a:t> </a:t>
            </a:r>
            <a:r>
              <a:rPr lang="fr-FR" altLang="en-US" sz="2400" dirty="0" err="1">
                <a:latin typeface="Arial" panose="020B0604020202020204" pitchFamily="34" charset="0"/>
                <a:cs typeface="Arial" panose="020B0604020202020204" pitchFamily="34" charset="0"/>
              </a:rPr>
              <a:t>bào</a:t>
            </a:r>
            <a:r>
              <a:rPr lang="fr-FR" altLang="en-US" sz="2400" dirty="0">
                <a:latin typeface="Arial" panose="020B0604020202020204" pitchFamily="34" charset="0"/>
                <a:cs typeface="Arial" panose="020B0604020202020204" pitchFamily="34" charset="0"/>
              </a:rPr>
              <a:t>.</a:t>
            </a:r>
            <a:endParaRPr lang="en-US" altLang="en-US" sz="2400" dirty="0">
              <a:latin typeface="Arial" panose="020B0604020202020204" pitchFamily="34" charset="0"/>
              <a:cs typeface="Arial" panose="020B0604020202020204" pitchFamily="34" charset="0"/>
            </a:endParaRPr>
          </a:p>
        </p:txBody>
      </p:sp>
      <p:sp>
        <p:nvSpPr>
          <p:cNvPr id="7" name="Text Box 10"/>
          <p:cNvSpPr txBox="1">
            <a:spLocks noChangeArrowheads="1"/>
          </p:cNvSpPr>
          <p:nvPr/>
        </p:nvSpPr>
        <p:spPr bwMode="auto">
          <a:xfrm>
            <a:off x="228600" y="3276600"/>
            <a:ext cx="822960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ts val="1200"/>
              </a:spcAft>
            </a:pPr>
            <a:r>
              <a:rPr lang="fr-FR" altLang="en-US" sz="2400" b="1" u="sng" dirty="0">
                <a:latin typeface="Arial" panose="020B0604020202020204" pitchFamily="34" charset="0"/>
                <a:cs typeface="Arial" panose="020B0604020202020204" pitchFamily="34" charset="0"/>
              </a:rPr>
              <a:t>b</a:t>
            </a:r>
            <a:r>
              <a:rPr lang="fr-FR" altLang="en-US" sz="2400" b="1" u="sng" dirty="0" smtClean="0">
                <a:latin typeface="Arial" panose="020B0604020202020204" pitchFamily="34" charset="0"/>
                <a:cs typeface="Arial" panose="020B0604020202020204" pitchFamily="34" charset="0"/>
              </a:rPr>
              <a:t>) </a:t>
            </a:r>
            <a:r>
              <a:rPr lang="fr-FR" altLang="en-US" sz="2400" b="1" u="sng" dirty="0" err="1" smtClean="0">
                <a:latin typeface="Arial" panose="020B0604020202020204" pitchFamily="34" charset="0"/>
                <a:cs typeface="Arial" panose="020B0604020202020204" pitchFamily="34" charset="0"/>
              </a:rPr>
              <a:t>Cơ</a:t>
            </a:r>
            <a:r>
              <a:rPr lang="fr-FR" altLang="en-US" sz="2400" b="1" u="sng" dirty="0" smtClean="0">
                <a:latin typeface="Arial" panose="020B0604020202020204" pitchFamily="34" charset="0"/>
                <a:cs typeface="Arial" panose="020B0604020202020204" pitchFamily="34" charset="0"/>
              </a:rPr>
              <a:t> </a:t>
            </a:r>
            <a:r>
              <a:rPr lang="fr-FR" altLang="en-US" sz="2400" b="1" u="sng" dirty="0" err="1">
                <a:latin typeface="Arial" panose="020B0604020202020204" pitchFamily="34" charset="0"/>
                <a:cs typeface="Arial" panose="020B0604020202020204" pitchFamily="34" charset="0"/>
              </a:rPr>
              <a:t>chế</a:t>
            </a:r>
            <a:r>
              <a:rPr lang="fr-FR" altLang="en-US" sz="2400" b="1" u="sng" dirty="0">
                <a:latin typeface="Arial" panose="020B0604020202020204" pitchFamily="34" charset="0"/>
                <a:cs typeface="Arial" panose="020B0604020202020204" pitchFamily="34" charset="0"/>
              </a:rPr>
              <a:t> </a:t>
            </a:r>
            <a:r>
              <a:rPr lang="fr-FR" altLang="en-US" sz="2400" b="1" u="sng" dirty="0" err="1">
                <a:latin typeface="Arial" panose="020B0604020202020204" pitchFamily="34" charset="0"/>
                <a:cs typeface="Arial" panose="020B0604020202020204" pitchFamily="34" charset="0"/>
              </a:rPr>
              <a:t>hình</a:t>
            </a:r>
            <a:r>
              <a:rPr lang="fr-FR" altLang="en-US" sz="2400" b="1" u="sng" dirty="0">
                <a:latin typeface="Arial" panose="020B0604020202020204" pitchFamily="34" charset="0"/>
                <a:cs typeface="Arial" panose="020B0604020202020204" pitchFamily="34" charset="0"/>
              </a:rPr>
              <a:t> </a:t>
            </a:r>
            <a:r>
              <a:rPr lang="fr-FR" altLang="en-US" sz="2400" b="1" u="sng" dirty="0" err="1" smtClean="0">
                <a:latin typeface="Arial" panose="020B0604020202020204" pitchFamily="34" charset="0"/>
                <a:cs typeface="Arial" panose="020B0604020202020204" pitchFamily="34" charset="0"/>
              </a:rPr>
              <a:t>thành</a:t>
            </a:r>
            <a:endParaRPr lang="fr-FR" altLang="en-US" sz="2400" b="1" u="sng" dirty="0">
              <a:latin typeface="Arial" panose="020B0604020202020204" pitchFamily="34" charset="0"/>
              <a:cs typeface="Arial" panose="020B0604020202020204" pitchFamily="34" charset="0"/>
            </a:endParaRPr>
          </a:p>
          <a:p>
            <a:r>
              <a:rPr lang="fr-FR" altLang="en-US" sz="2400" dirty="0">
                <a:latin typeface="Arial" panose="020B0604020202020204" pitchFamily="34" charset="0"/>
                <a:cs typeface="Arial" panose="020B0604020202020204" pitchFamily="34" charset="0"/>
              </a:rPr>
              <a:t>	</a:t>
            </a:r>
            <a:r>
              <a:rPr lang="fr-FR" altLang="en-US" sz="2400" dirty="0" smtClean="0">
                <a:latin typeface="Arial" panose="020B0604020202020204" pitchFamily="34" charset="0"/>
                <a:cs typeface="Arial" panose="020B0604020202020204" pitchFamily="34" charset="0"/>
              </a:rPr>
              <a:t>Do </a:t>
            </a:r>
            <a:r>
              <a:rPr lang="fr-FR" altLang="en-US" sz="2400" dirty="0" err="1">
                <a:latin typeface="Arial" panose="020B0604020202020204" pitchFamily="34" charset="0"/>
                <a:cs typeface="Arial" panose="020B0604020202020204" pitchFamily="34" charset="0"/>
              </a:rPr>
              <a:t>hiện</a:t>
            </a:r>
            <a:r>
              <a:rPr lang="fr-FR" altLang="en-US" sz="2400" dirty="0">
                <a:latin typeface="Arial" panose="020B0604020202020204" pitchFamily="34" charset="0"/>
                <a:cs typeface="Arial" panose="020B0604020202020204" pitchFamily="34" charset="0"/>
              </a:rPr>
              <a:t> </a:t>
            </a:r>
            <a:r>
              <a:rPr lang="fr-FR" altLang="en-US" sz="2400" dirty="0" err="1">
                <a:latin typeface="Arial" panose="020B0604020202020204" pitchFamily="34" charset="0"/>
                <a:cs typeface="Arial" panose="020B0604020202020204" pitchFamily="34" charset="0"/>
              </a:rPr>
              <a:t>tượng</a:t>
            </a:r>
            <a:r>
              <a:rPr lang="fr-FR" altLang="en-US" sz="2400" dirty="0">
                <a:latin typeface="Arial" panose="020B0604020202020204" pitchFamily="34" charset="0"/>
                <a:cs typeface="Arial" panose="020B0604020202020204" pitchFamily="34" charset="0"/>
              </a:rPr>
              <a:t> lai </a:t>
            </a:r>
            <a:r>
              <a:rPr lang="fr-FR" altLang="en-US" sz="2400" dirty="0" err="1">
                <a:latin typeface="Arial" panose="020B0604020202020204" pitchFamily="34" charset="0"/>
                <a:cs typeface="Arial" panose="020B0604020202020204" pitchFamily="34" charset="0"/>
              </a:rPr>
              <a:t>xa</a:t>
            </a:r>
            <a:r>
              <a:rPr lang="fr-FR" altLang="en-US" sz="2400" dirty="0">
                <a:latin typeface="Arial" panose="020B0604020202020204" pitchFamily="34" charset="0"/>
                <a:cs typeface="Arial" panose="020B0604020202020204" pitchFamily="34" charset="0"/>
              </a:rPr>
              <a:t> </a:t>
            </a:r>
            <a:r>
              <a:rPr lang="fr-FR" altLang="en-US" sz="2400" dirty="0" err="1">
                <a:latin typeface="Arial" panose="020B0604020202020204" pitchFamily="34" charset="0"/>
                <a:cs typeface="Arial" panose="020B0604020202020204" pitchFamily="34" charset="0"/>
              </a:rPr>
              <a:t>và</a:t>
            </a:r>
            <a:r>
              <a:rPr lang="fr-FR" altLang="en-US" sz="2400" dirty="0">
                <a:latin typeface="Arial" panose="020B0604020202020204" pitchFamily="34" charset="0"/>
                <a:cs typeface="Arial" panose="020B0604020202020204" pitchFamily="34" charset="0"/>
              </a:rPr>
              <a:t> </a:t>
            </a:r>
            <a:r>
              <a:rPr lang="fr-FR" altLang="en-US" sz="2400" dirty="0" err="1">
                <a:latin typeface="Arial" panose="020B0604020202020204" pitchFamily="34" charset="0"/>
                <a:cs typeface="Arial" panose="020B0604020202020204" pitchFamily="34" charset="0"/>
              </a:rPr>
              <a:t>đa</a:t>
            </a:r>
            <a:r>
              <a:rPr lang="fr-FR" altLang="en-US" sz="2400" dirty="0">
                <a:latin typeface="Arial" panose="020B0604020202020204" pitchFamily="34" charset="0"/>
                <a:cs typeface="Arial" panose="020B0604020202020204" pitchFamily="34" charset="0"/>
              </a:rPr>
              <a:t> </a:t>
            </a:r>
            <a:r>
              <a:rPr lang="fr-FR" altLang="en-US" sz="2400" dirty="0" err="1">
                <a:latin typeface="Arial" panose="020B0604020202020204" pitchFamily="34" charset="0"/>
                <a:cs typeface="Arial" panose="020B0604020202020204" pitchFamily="34" charset="0"/>
              </a:rPr>
              <a:t>bội</a:t>
            </a:r>
            <a:r>
              <a:rPr lang="fr-FR" altLang="en-US" sz="2400" dirty="0">
                <a:latin typeface="Arial" panose="020B0604020202020204" pitchFamily="34" charset="0"/>
                <a:cs typeface="Arial" panose="020B0604020202020204" pitchFamily="34" charset="0"/>
              </a:rPr>
              <a:t> </a:t>
            </a:r>
            <a:r>
              <a:rPr lang="fr-FR" altLang="en-US" sz="2400" dirty="0" err="1">
                <a:latin typeface="Arial" panose="020B0604020202020204" pitchFamily="34" charset="0"/>
                <a:cs typeface="Arial" panose="020B0604020202020204" pitchFamily="34" charset="0"/>
              </a:rPr>
              <a:t>hoá</a:t>
            </a:r>
            <a:r>
              <a:rPr lang="fr-FR" altLang="en-US" sz="2400" dirty="0">
                <a:latin typeface="Arial" panose="020B0604020202020204" pitchFamily="34" charset="0"/>
                <a:cs typeface="Arial" panose="020B0604020202020204" pitchFamily="34" charset="0"/>
              </a:rPr>
              <a:t>.</a:t>
            </a: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461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1"/>
            <a:ext cx="9144000" cy="68579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Bài 6. ĐỘT BIẾN SỐ L</a:t>
            </a:r>
            <a:r>
              <a:rPr lang="vi-VN"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ƯỢNG</a:t>
            </a:r>
            <a:r>
              <a:rPr lang="en-US"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NHIỄM SẮC THỂ</a:t>
            </a:r>
            <a:endParaRPr lang="en-US" sz="32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grpSp>
        <p:nvGrpSpPr>
          <p:cNvPr id="3" name="Group 2"/>
          <p:cNvGrpSpPr/>
          <p:nvPr/>
        </p:nvGrpSpPr>
        <p:grpSpPr>
          <a:xfrm>
            <a:off x="40503" y="1828800"/>
            <a:ext cx="8991600" cy="1345287"/>
            <a:chOff x="76200" y="457200"/>
            <a:chExt cx="8991600" cy="1345287"/>
          </a:xfrm>
        </p:grpSpPr>
        <p:sp>
          <p:nvSpPr>
            <p:cNvPr id="4" name="Text Box 12"/>
            <p:cNvSpPr txBox="1">
              <a:spLocks noChangeArrowheads="1"/>
            </p:cNvSpPr>
            <p:nvPr/>
          </p:nvSpPr>
          <p:spPr bwMode="auto">
            <a:xfrm>
              <a:off x="76200" y="457200"/>
              <a:ext cx="12954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200">
                  <a:solidFill>
                    <a:srgbClr val="0000FF"/>
                  </a:solidFill>
                </a:rPr>
                <a:t>TB đa bội</a:t>
              </a:r>
            </a:p>
          </p:txBody>
        </p:sp>
        <p:sp>
          <p:nvSpPr>
            <p:cNvPr id="5" name="Line 13"/>
            <p:cNvSpPr>
              <a:spLocks noChangeShapeType="1"/>
            </p:cNvSpPr>
            <p:nvPr/>
          </p:nvSpPr>
          <p:spPr bwMode="auto">
            <a:xfrm>
              <a:off x="1371600" y="685800"/>
              <a:ext cx="457200" cy="0"/>
            </a:xfrm>
            <a:prstGeom prst="line">
              <a:avLst/>
            </a:prstGeom>
            <a:noFill/>
            <a:ln w="28575">
              <a:solidFill>
                <a:srgbClr val="CC0066"/>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Text Box 14"/>
            <p:cNvSpPr txBox="1">
              <a:spLocks noChangeArrowheads="1"/>
            </p:cNvSpPr>
            <p:nvPr/>
          </p:nvSpPr>
          <p:spPr bwMode="auto">
            <a:xfrm>
              <a:off x="1828800" y="457200"/>
              <a:ext cx="32766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200">
                  <a:solidFill>
                    <a:srgbClr val="0000FF"/>
                  </a:solidFill>
                </a:rPr>
                <a:t>Số lượng  NST tăng gấp bội</a:t>
              </a:r>
            </a:p>
          </p:txBody>
        </p:sp>
        <p:sp>
          <p:nvSpPr>
            <p:cNvPr id="7" name="Line 15"/>
            <p:cNvSpPr>
              <a:spLocks noChangeShapeType="1"/>
            </p:cNvSpPr>
            <p:nvPr/>
          </p:nvSpPr>
          <p:spPr bwMode="auto">
            <a:xfrm>
              <a:off x="5105400" y="685800"/>
              <a:ext cx="457200" cy="0"/>
            </a:xfrm>
            <a:prstGeom prst="line">
              <a:avLst/>
            </a:prstGeom>
            <a:noFill/>
            <a:ln w="28575">
              <a:solidFill>
                <a:srgbClr val="CC0066"/>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Text Box 16"/>
            <p:cNvSpPr txBox="1">
              <a:spLocks noChangeArrowheads="1"/>
            </p:cNvSpPr>
            <p:nvPr/>
          </p:nvSpPr>
          <p:spPr bwMode="auto">
            <a:xfrm>
              <a:off x="5486400" y="457200"/>
              <a:ext cx="35814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200">
                  <a:solidFill>
                    <a:srgbClr val="0000FF"/>
                  </a:solidFill>
                </a:rPr>
                <a:t>Hàm lượng ADN tăng gấp bội</a:t>
              </a:r>
            </a:p>
          </p:txBody>
        </p:sp>
        <p:sp>
          <p:nvSpPr>
            <p:cNvPr id="9" name="Line 17"/>
            <p:cNvSpPr>
              <a:spLocks noChangeShapeType="1"/>
            </p:cNvSpPr>
            <p:nvPr/>
          </p:nvSpPr>
          <p:spPr bwMode="auto">
            <a:xfrm>
              <a:off x="8458200" y="762000"/>
              <a:ext cx="0" cy="304800"/>
            </a:xfrm>
            <a:prstGeom prst="line">
              <a:avLst/>
            </a:prstGeom>
            <a:noFill/>
            <a:ln w="28575">
              <a:solidFill>
                <a:srgbClr val="CC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18"/>
            <p:cNvSpPr>
              <a:spLocks noChangeShapeType="1"/>
            </p:cNvSpPr>
            <p:nvPr/>
          </p:nvSpPr>
          <p:spPr bwMode="auto">
            <a:xfrm>
              <a:off x="7848600" y="1066800"/>
              <a:ext cx="609600" cy="0"/>
            </a:xfrm>
            <a:prstGeom prst="line">
              <a:avLst/>
            </a:prstGeom>
            <a:noFill/>
            <a:ln w="28575">
              <a:solidFill>
                <a:srgbClr val="CC0066"/>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Text Box 19"/>
            <p:cNvSpPr txBox="1">
              <a:spLocks noChangeArrowheads="1"/>
            </p:cNvSpPr>
            <p:nvPr/>
          </p:nvSpPr>
          <p:spPr bwMode="auto">
            <a:xfrm>
              <a:off x="3808413" y="838200"/>
              <a:ext cx="41163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200">
                  <a:solidFill>
                    <a:srgbClr val="0000FF"/>
                  </a:solidFill>
                </a:rPr>
                <a:t>tổng hợp chất hữu cơ tăng gấp bội</a:t>
              </a:r>
            </a:p>
          </p:txBody>
        </p:sp>
        <p:sp>
          <p:nvSpPr>
            <p:cNvPr id="12" name="Line 20"/>
            <p:cNvSpPr>
              <a:spLocks noChangeShapeType="1"/>
            </p:cNvSpPr>
            <p:nvPr/>
          </p:nvSpPr>
          <p:spPr bwMode="auto">
            <a:xfrm flipH="1">
              <a:off x="3443288" y="1066800"/>
              <a:ext cx="457200" cy="0"/>
            </a:xfrm>
            <a:prstGeom prst="line">
              <a:avLst/>
            </a:prstGeom>
            <a:noFill/>
            <a:ln w="28575">
              <a:solidFill>
                <a:srgbClr val="CC0066"/>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Text Box 21"/>
            <p:cNvSpPr txBox="1">
              <a:spLocks noChangeArrowheads="1"/>
            </p:cNvSpPr>
            <p:nvPr/>
          </p:nvSpPr>
          <p:spPr bwMode="auto">
            <a:xfrm>
              <a:off x="2131197" y="838200"/>
              <a:ext cx="14097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200">
                  <a:solidFill>
                    <a:srgbClr val="0000FF"/>
                  </a:solidFill>
                </a:rPr>
                <a:t>tế bào to</a:t>
              </a:r>
            </a:p>
          </p:txBody>
        </p:sp>
        <p:sp>
          <p:nvSpPr>
            <p:cNvPr id="14" name="Rectangle 22"/>
            <p:cNvSpPr>
              <a:spLocks noChangeArrowheads="1"/>
            </p:cNvSpPr>
            <p:nvPr/>
          </p:nvSpPr>
          <p:spPr bwMode="auto">
            <a:xfrm>
              <a:off x="381000" y="1371600"/>
              <a:ext cx="276998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200">
                  <a:solidFill>
                    <a:srgbClr val="0000FF"/>
                  </a:solidFill>
                </a:rPr>
                <a:t>cơ quan sinh dưỡng to</a:t>
              </a:r>
            </a:p>
          </p:txBody>
        </p:sp>
        <p:sp>
          <p:nvSpPr>
            <p:cNvPr id="15" name="Line 24"/>
            <p:cNvSpPr>
              <a:spLocks noChangeShapeType="1"/>
            </p:cNvSpPr>
            <p:nvPr/>
          </p:nvSpPr>
          <p:spPr bwMode="auto">
            <a:xfrm>
              <a:off x="1676400" y="1066800"/>
              <a:ext cx="533400" cy="0"/>
            </a:xfrm>
            <a:prstGeom prst="line">
              <a:avLst/>
            </a:prstGeom>
            <a:noFill/>
            <a:ln w="28575">
              <a:solidFill>
                <a:srgbClr val="CC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Rectangle 25"/>
            <p:cNvSpPr>
              <a:spLocks noChangeArrowheads="1"/>
            </p:cNvSpPr>
            <p:nvPr/>
          </p:nvSpPr>
          <p:spPr bwMode="auto">
            <a:xfrm>
              <a:off x="3657600" y="1371600"/>
              <a:ext cx="3806876"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200">
                  <a:solidFill>
                    <a:srgbClr val="0000FF"/>
                  </a:solidFill>
                </a:rPr>
                <a:t>phát triển mạnh, chống chịu tốt</a:t>
              </a:r>
            </a:p>
          </p:txBody>
        </p:sp>
        <p:sp>
          <p:nvSpPr>
            <p:cNvPr id="17" name="Line 26"/>
            <p:cNvSpPr>
              <a:spLocks noChangeShapeType="1"/>
            </p:cNvSpPr>
            <p:nvPr/>
          </p:nvSpPr>
          <p:spPr bwMode="auto">
            <a:xfrm>
              <a:off x="1676400" y="1066800"/>
              <a:ext cx="0" cy="320675"/>
            </a:xfrm>
            <a:prstGeom prst="line">
              <a:avLst/>
            </a:prstGeom>
            <a:noFill/>
            <a:ln w="28575">
              <a:solidFill>
                <a:srgbClr val="CC0066"/>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27"/>
            <p:cNvSpPr>
              <a:spLocks noChangeShapeType="1"/>
            </p:cNvSpPr>
            <p:nvPr/>
          </p:nvSpPr>
          <p:spPr bwMode="auto">
            <a:xfrm>
              <a:off x="3124200" y="1600200"/>
              <a:ext cx="457200" cy="0"/>
            </a:xfrm>
            <a:prstGeom prst="line">
              <a:avLst/>
            </a:prstGeom>
            <a:noFill/>
            <a:ln w="28575">
              <a:solidFill>
                <a:srgbClr val="CC0066"/>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9" name="Rectangle 18"/>
          <p:cNvSpPr/>
          <p:nvPr/>
        </p:nvSpPr>
        <p:spPr>
          <a:xfrm>
            <a:off x="40503" y="695980"/>
            <a:ext cx="3177473" cy="523220"/>
          </a:xfrm>
          <a:prstGeom prst="rect">
            <a:avLst/>
          </a:prstGeom>
        </p:spPr>
        <p:txBody>
          <a:bodyPr wrap="none">
            <a:spAutoFit/>
          </a:bodyPr>
          <a:lstStyle/>
          <a:p>
            <a:pPr algn="ctr"/>
            <a:r>
              <a:rPr lang="en-US" sz="2800" b="1" smtClean="0">
                <a:solidFill>
                  <a:srgbClr val="0070C0"/>
                </a:solidFill>
                <a:latin typeface="Arial"/>
                <a:cs typeface="Arial" panose="020B0604020202020204" pitchFamily="34" charset="0"/>
              </a:rPr>
              <a:t>II. </a:t>
            </a:r>
            <a:r>
              <a:rPr lang="en-US" sz="2800" b="1">
                <a:solidFill>
                  <a:srgbClr val="0070C0"/>
                </a:solidFill>
                <a:latin typeface="Arial"/>
                <a:cs typeface="Arial" panose="020B0604020202020204" pitchFamily="34" charset="0"/>
              </a:rPr>
              <a:t>Đột biến </a:t>
            </a:r>
            <a:r>
              <a:rPr lang="vi-VN" sz="2800" b="1">
                <a:solidFill>
                  <a:srgbClr val="0070C0"/>
                </a:solidFill>
                <a:cs typeface="Arial" panose="020B0604020202020204" pitchFamily="34" charset="0"/>
              </a:rPr>
              <a:t>đa</a:t>
            </a:r>
            <a:r>
              <a:rPr lang="en-US" sz="2800" b="1" smtClean="0">
                <a:solidFill>
                  <a:srgbClr val="0070C0"/>
                </a:solidFill>
                <a:latin typeface="Arial"/>
                <a:cs typeface="Arial" panose="020B0604020202020204" pitchFamily="34" charset="0"/>
              </a:rPr>
              <a:t> </a:t>
            </a:r>
            <a:r>
              <a:rPr lang="en-US" sz="2800" b="1">
                <a:solidFill>
                  <a:srgbClr val="0070C0"/>
                </a:solidFill>
                <a:latin typeface="Arial"/>
                <a:cs typeface="Arial" panose="020B0604020202020204" pitchFamily="34" charset="0"/>
              </a:rPr>
              <a:t>bội</a:t>
            </a:r>
          </a:p>
        </p:txBody>
      </p:sp>
      <p:sp>
        <p:nvSpPr>
          <p:cNvPr id="20" name="Text Box 134"/>
          <p:cNvSpPr txBox="1">
            <a:spLocks noChangeArrowheads="1"/>
          </p:cNvSpPr>
          <p:nvPr/>
        </p:nvSpPr>
        <p:spPr bwMode="auto">
          <a:xfrm>
            <a:off x="304800" y="1153180"/>
            <a:ext cx="80922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1">
                <a:solidFill>
                  <a:prstClr val="black"/>
                </a:solidFill>
                <a:latin typeface="Times New Roman" panose="02020603050405020304" pitchFamily="18" charset="0"/>
                <a:cs typeface="Times New Roman" panose="02020603050405020304" pitchFamily="18" charset="0"/>
              </a:rPr>
              <a:t>3. Hậu </a:t>
            </a:r>
            <a:r>
              <a:rPr lang="en-US" altLang="en-US" sz="2800" b="1" smtClean="0">
                <a:solidFill>
                  <a:prstClr val="black"/>
                </a:solidFill>
                <a:latin typeface="Times New Roman" panose="02020603050405020304" pitchFamily="18" charset="0"/>
                <a:cs typeface="Times New Roman" panose="02020603050405020304" pitchFamily="18" charset="0"/>
              </a:rPr>
              <a:t>quả và </a:t>
            </a:r>
            <a:r>
              <a:rPr lang="en-US" altLang="en-US" sz="2800" b="1">
                <a:solidFill>
                  <a:prstClr val="black"/>
                </a:solidFill>
                <a:latin typeface="Times New Roman" panose="02020603050405020304" pitchFamily="18" charset="0"/>
                <a:cs typeface="Times New Roman" panose="02020603050405020304" pitchFamily="18" charset="0"/>
              </a:rPr>
              <a:t>vai trò </a:t>
            </a:r>
            <a:r>
              <a:rPr lang="en-US" altLang="en-US" sz="2800" b="1" smtClean="0">
                <a:solidFill>
                  <a:prstClr val="black"/>
                </a:solidFill>
                <a:latin typeface="Times New Roman" panose="02020603050405020304" pitchFamily="18" charset="0"/>
                <a:cs typeface="Times New Roman" panose="02020603050405020304" pitchFamily="18" charset="0"/>
              </a:rPr>
              <a:t>của </a:t>
            </a:r>
            <a:r>
              <a:rPr lang="vi-VN" altLang="en-US" sz="2800" b="1" smtClean="0">
                <a:solidFill>
                  <a:prstClr val="black"/>
                </a:solidFill>
                <a:latin typeface="Times New Roman" panose="02020603050405020304" pitchFamily="18" charset="0"/>
                <a:cs typeface="Times New Roman" panose="02020603050405020304" pitchFamily="18" charset="0"/>
              </a:rPr>
              <a:t>đột</a:t>
            </a:r>
            <a:r>
              <a:rPr lang="en-US" altLang="en-US" sz="2800" b="1">
                <a:solidFill>
                  <a:prstClr val="black"/>
                </a:solidFill>
                <a:latin typeface="Times New Roman" panose="02020603050405020304" pitchFamily="18" charset="0"/>
                <a:cs typeface="Times New Roman" panose="02020603050405020304" pitchFamily="18" charset="0"/>
              </a:rPr>
              <a:t> </a:t>
            </a:r>
            <a:r>
              <a:rPr lang="en-US" altLang="en-US" sz="2800" b="1" smtClean="0">
                <a:solidFill>
                  <a:prstClr val="black"/>
                </a:solidFill>
                <a:latin typeface="Times New Roman" panose="02020603050405020304" pitchFamily="18" charset="0"/>
                <a:cs typeface="Times New Roman" panose="02020603050405020304" pitchFamily="18" charset="0"/>
              </a:rPr>
              <a:t>biến </a:t>
            </a:r>
            <a:r>
              <a:rPr lang="vi-VN" altLang="en-US" sz="2800" b="1" smtClean="0">
                <a:solidFill>
                  <a:prstClr val="black"/>
                </a:solidFill>
                <a:latin typeface="Times New Roman" panose="02020603050405020304" pitchFamily="18" charset="0"/>
                <a:cs typeface="Times New Roman" panose="02020603050405020304" pitchFamily="18" charset="0"/>
              </a:rPr>
              <a:t>đa</a:t>
            </a:r>
            <a:r>
              <a:rPr lang="en-US" altLang="en-US" sz="2800" b="1" smtClean="0">
                <a:solidFill>
                  <a:prstClr val="black"/>
                </a:solidFill>
                <a:latin typeface="Times New Roman" panose="02020603050405020304" pitchFamily="18" charset="0"/>
                <a:cs typeface="Times New Roman" panose="02020603050405020304" pitchFamily="18" charset="0"/>
              </a:rPr>
              <a:t> </a:t>
            </a:r>
            <a:r>
              <a:rPr lang="en-US" altLang="en-US" sz="2800" b="1">
                <a:solidFill>
                  <a:prstClr val="black"/>
                </a:solidFill>
                <a:latin typeface="Times New Roman" panose="02020603050405020304" pitchFamily="18" charset="0"/>
                <a:cs typeface="Times New Roman" panose="02020603050405020304" pitchFamily="18" charset="0"/>
              </a:rPr>
              <a:t>bội</a:t>
            </a:r>
          </a:p>
        </p:txBody>
      </p:sp>
      <p:pic>
        <p:nvPicPr>
          <p:cNvPr id="1026" name="Picture 2" descr="D:\THSP\hinh- so do\60062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2716" y="3174086"/>
            <a:ext cx="5328075" cy="368391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nrg0501_370a_f4"/>
          <p:cNvPicPr>
            <a:picLocks noChangeAspect="1" noChangeArrowheads="1"/>
          </p:cNvPicPr>
          <p:nvPr/>
        </p:nvPicPr>
        <p:blipFill>
          <a:blip r:embed="rId3">
            <a:extLst>
              <a:ext uri="{28A0092B-C50C-407E-A947-70E740481C1C}">
                <a14:useLocalDpi xmlns:a14="http://schemas.microsoft.com/office/drawing/2010/main" val="0"/>
              </a:ext>
            </a:extLst>
          </a:blip>
          <a:srcRect l="20671" r="21448" b="4202"/>
          <a:stretch>
            <a:fillRect/>
          </a:stretch>
        </p:blipFill>
        <p:spPr bwMode="auto">
          <a:xfrm>
            <a:off x="381000" y="3352800"/>
            <a:ext cx="28067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139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amond(i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3"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1752600" y="1447800"/>
            <a:ext cx="579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endParaRPr lang="en-US" altLang="en-US">
              <a:solidFill>
                <a:srgbClr val="000000"/>
              </a:solidFill>
              <a:cs typeface="+mn-cs"/>
            </a:endParaRPr>
          </a:p>
        </p:txBody>
      </p:sp>
      <p:pic>
        <p:nvPicPr>
          <p:cNvPr id="103427" name="Picture 4" descr="Chanh không hạt"/>
          <p:cNvPicPr>
            <a:picLocks noChangeAspect="1" noChangeArrowheads="1"/>
          </p:cNvPicPr>
          <p:nvPr/>
        </p:nvPicPr>
        <p:blipFill>
          <a:blip r:embed="rId2"/>
          <a:srcRect/>
          <a:stretch>
            <a:fillRect/>
          </a:stretch>
        </p:blipFill>
        <p:spPr bwMode="auto">
          <a:xfrm>
            <a:off x="2057400" y="4343400"/>
            <a:ext cx="6781800" cy="2514600"/>
          </a:xfrm>
          <a:prstGeom prst="rect">
            <a:avLst/>
          </a:prstGeom>
          <a:noFill/>
          <a:ln w="9525">
            <a:noFill/>
            <a:miter lim="800000"/>
            <a:headEnd/>
            <a:tailEnd/>
          </a:ln>
        </p:spPr>
      </p:pic>
      <p:pic>
        <p:nvPicPr>
          <p:cNvPr id="103428" name="Picture 5" descr="Chuối tam bội"/>
          <p:cNvPicPr>
            <a:picLocks noChangeAspect="1" noChangeArrowheads="1"/>
          </p:cNvPicPr>
          <p:nvPr/>
        </p:nvPicPr>
        <p:blipFill>
          <a:blip r:embed="rId3"/>
          <a:srcRect/>
          <a:stretch>
            <a:fillRect/>
          </a:stretch>
        </p:blipFill>
        <p:spPr bwMode="auto">
          <a:xfrm>
            <a:off x="0" y="457200"/>
            <a:ext cx="4419600" cy="4267200"/>
          </a:xfrm>
          <a:prstGeom prst="rect">
            <a:avLst/>
          </a:prstGeom>
          <a:noFill/>
          <a:ln w="9525">
            <a:noFill/>
            <a:miter lim="800000"/>
            <a:headEnd/>
            <a:tailEnd/>
          </a:ln>
        </p:spPr>
      </p:pic>
      <p:pic>
        <p:nvPicPr>
          <p:cNvPr id="103429" name="Picture 6" descr="Picture2"/>
          <p:cNvPicPr>
            <a:picLocks noChangeAspect="1" noChangeArrowheads="1"/>
          </p:cNvPicPr>
          <p:nvPr/>
        </p:nvPicPr>
        <p:blipFill>
          <a:blip r:embed="rId4"/>
          <a:srcRect/>
          <a:stretch>
            <a:fillRect/>
          </a:stretch>
        </p:blipFill>
        <p:spPr bwMode="auto">
          <a:xfrm>
            <a:off x="4419600" y="0"/>
            <a:ext cx="4724400" cy="4297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Thể đa bội 3"/>
          <p:cNvPicPr>
            <a:picLocks noChangeAspect="1" noChangeArrowheads="1"/>
          </p:cNvPicPr>
          <p:nvPr/>
        </p:nvPicPr>
        <p:blipFill>
          <a:blip r:embed="rId3"/>
          <a:srcRect/>
          <a:stretch>
            <a:fillRect/>
          </a:stretch>
        </p:blipFill>
        <p:spPr bwMode="auto">
          <a:xfrm>
            <a:off x="4984750" y="0"/>
            <a:ext cx="4159250" cy="6019800"/>
          </a:xfrm>
          <a:prstGeom prst="rect">
            <a:avLst/>
          </a:prstGeom>
          <a:noFill/>
          <a:ln w="9525">
            <a:noFill/>
            <a:miter lim="800000"/>
            <a:headEnd/>
            <a:tailEnd/>
          </a:ln>
        </p:spPr>
      </p:pic>
      <p:sp>
        <p:nvSpPr>
          <p:cNvPr id="30723" name="Text Box 3"/>
          <p:cNvSpPr txBox="1">
            <a:spLocks noChangeArrowheads="1"/>
          </p:cNvSpPr>
          <p:nvPr/>
        </p:nvSpPr>
        <p:spPr bwMode="auto">
          <a:xfrm>
            <a:off x="1828800" y="6019800"/>
            <a:ext cx="6934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en-US" sz="2000" b="1" i="1">
                <a:solidFill>
                  <a:srgbClr val="0000FF"/>
                </a:solidFill>
                <a:cs typeface="+mn-cs"/>
              </a:rPr>
              <a:t>- Cơ thể tứ bội chẵn 4n hoặc dị đa bội có thể tạo giống mới có ý nghĩa trong chọn giống và tiến hóa.</a:t>
            </a:r>
          </a:p>
        </p:txBody>
      </p:sp>
      <p:grpSp>
        <p:nvGrpSpPr>
          <p:cNvPr id="2" name="Group 4"/>
          <p:cNvGrpSpPr>
            <a:grpSpLocks/>
          </p:cNvGrpSpPr>
          <p:nvPr/>
        </p:nvGrpSpPr>
        <p:grpSpPr bwMode="auto">
          <a:xfrm>
            <a:off x="0" y="228600"/>
            <a:ext cx="4911725" cy="5715000"/>
            <a:chOff x="3168" y="711"/>
            <a:chExt cx="2326" cy="3215"/>
          </a:xfrm>
        </p:grpSpPr>
        <p:grpSp>
          <p:nvGrpSpPr>
            <p:cNvPr id="3" name="Group 5"/>
            <p:cNvGrpSpPr>
              <a:grpSpLocks/>
            </p:cNvGrpSpPr>
            <p:nvPr/>
          </p:nvGrpSpPr>
          <p:grpSpPr bwMode="auto">
            <a:xfrm>
              <a:off x="3168" y="711"/>
              <a:ext cx="2326" cy="1785"/>
              <a:chOff x="3168" y="779"/>
              <a:chExt cx="2326" cy="1785"/>
            </a:xfrm>
          </p:grpSpPr>
          <p:pic>
            <p:nvPicPr>
              <p:cNvPr id="104459" name="Picture 6" descr="th7"/>
              <p:cNvPicPr preferRelativeResize="0">
                <a:picLocks noChangeAspect="1" noChangeArrowheads="1"/>
              </p:cNvPicPr>
              <p:nvPr/>
            </p:nvPicPr>
            <p:blipFill>
              <a:blip r:embed="rId4"/>
              <a:srcRect/>
              <a:stretch>
                <a:fillRect/>
              </a:stretch>
            </p:blipFill>
            <p:spPr bwMode="auto">
              <a:xfrm>
                <a:off x="3168" y="779"/>
                <a:ext cx="2326" cy="1525"/>
              </a:xfrm>
              <a:prstGeom prst="rect">
                <a:avLst/>
              </a:prstGeom>
              <a:noFill/>
              <a:ln w="9525">
                <a:noFill/>
                <a:miter lim="800000"/>
                <a:headEnd/>
                <a:tailEnd/>
              </a:ln>
            </p:spPr>
          </p:pic>
          <p:sp>
            <p:nvSpPr>
              <p:cNvPr id="30727" name="Text Box 7"/>
              <p:cNvSpPr txBox="1">
                <a:spLocks noChangeArrowheads="1"/>
              </p:cNvSpPr>
              <p:nvPr/>
            </p:nvSpPr>
            <p:spPr bwMode="auto">
              <a:xfrm>
                <a:off x="3168" y="2161"/>
                <a:ext cx="2326" cy="404"/>
              </a:xfrm>
              <a:prstGeom prst="rect">
                <a:avLst/>
              </a:prstGeom>
              <a:solidFill>
                <a:schemeClr val="tx1"/>
              </a:solidFill>
              <a:ln>
                <a:noFill/>
              </a:ln>
              <a:effectLst/>
              <a:extLst>
                <a:ext uri="{91240B29-F687-4F45-9708-019B960494DF}">
                  <a14:hiddenLine xmlns:a14="http://schemas.microsoft.com/office/drawing/2010/main" w="9525">
                    <a:solidFill>
                      <a:srgbClr val="3399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spcBef>
                    <a:spcPct val="50000"/>
                  </a:spcBef>
                  <a:defRPr/>
                </a:pPr>
                <a:r>
                  <a:rPr lang="en-US" altLang="en-US" b="1">
                    <a:solidFill>
                      <a:srgbClr val="FFFFFF"/>
                    </a:solidFill>
                    <a:latin typeface=".VnTime" panose="020B7200000000000000" pitchFamily="34" charset="0"/>
                    <a:cs typeface="+mn-cs"/>
                  </a:rPr>
                  <a:t>C©y cam l­ìng béi (2n) </a:t>
                </a:r>
                <a:r>
                  <a:rPr lang="en-US" altLang="en-US" b="1" i="1">
                    <a:solidFill>
                      <a:srgbClr val="FFCCCC"/>
                    </a:solidFill>
                    <a:latin typeface=".VnTime" panose="020B7200000000000000" pitchFamily="34" charset="0"/>
                    <a:cs typeface="+mn-cs"/>
                  </a:rPr>
                  <a:t>bªn tr¸i</a:t>
                </a:r>
                <a:r>
                  <a:rPr lang="en-US" altLang="en-US" b="1">
                    <a:solidFill>
                      <a:srgbClr val="FFFFFF"/>
                    </a:solidFill>
                    <a:latin typeface=".VnTime" panose="020B7200000000000000" pitchFamily="34" charset="0"/>
                    <a:cs typeface="+mn-cs"/>
                  </a:rPr>
                  <a:t>; vµ c©y cam tø béi (4n) </a:t>
                </a:r>
                <a:r>
                  <a:rPr lang="en-US" altLang="en-US" b="1" i="1">
                    <a:solidFill>
                      <a:srgbClr val="FFCCCC"/>
                    </a:solidFill>
                    <a:latin typeface=".VnTime" panose="020B7200000000000000" pitchFamily="34" charset="0"/>
                    <a:cs typeface="+mn-cs"/>
                  </a:rPr>
                  <a:t>bªn ph¶i</a:t>
                </a:r>
              </a:p>
            </p:txBody>
          </p:sp>
        </p:grpSp>
        <p:grpSp>
          <p:nvGrpSpPr>
            <p:cNvPr id="4" name="Group 8"/>
            <p:cNvGrpSpPr>
              <a:grpSpLocks/>
            </p:cNvGrpSpPr>
            <p:nvPr/>
          </p:nvGrpSpPr>
          <p:grpSpPr bwMode="auto">
            <a:xfrm>
              <a:off x="3168" y="2544"/>
              <a:ext cx="2326" cy="1382"/>
              <a:chOff x="3177" y="2535"/>
              <a:chExt cx="2326" cy="1382"/>
            </a:xfrm>
          </p:grpSpPr>
          <p:grpSp>
            <p:nvGrpSpPr>
              <p:cNvPr id="5" name="Group 9"/>
              <p:cNvGrpSpPr>
                <a:grpSpLocks/>
              </p:cNvGrpSpPr>
              <p:nvPr/>
            </p:nvGrpSpPr>
            <p:grpSpPr bwMode="auto">
              <a:xfrm>
                <a:off x="3177" y="2535"/>
                <a:ext cx="2326" cy="1009"/>
                <a:chOff x="2523" y="2640"/>
                <a:chExt cx="3002" cy="1201"/>
              </a:xfrm>
            </p:grpSpPr>
            <p:graphicFrame>
              <p:nvGraphicFramePr>
                <p:cNvPr id="104457" name="Object 10"/>
                <p:cNvGraphicFramePr>
                  <a:graphicFrameLocks noChangeAspect="1"/>
                </p:cNvGraphicFramePr>
                <p:nvPr/>
              </p:nvGraphicFramePr>
              <p:xfrm>
                <a:off x="2523" y="2640"/>
                <a:ext cx="1137" cy="1201"/>
              </p:xfrm>
              <a:graphic>
                <a:graphicData uri="http://schemas.openxmlformats.org/presentationml/2006/ole">
                  <mc:AlternateContent xmlns:mc="http://schemas.openxmlformats.org/markup-compatibility/2006">
                    <mc:Choice xmlns:v="urn:schemas-microsoft-com:vml" Requires="v">
                      <p:oleObj spid="_x0000_s2056" name="Image" r:id="rId5" imgW="1805714" imgH="1906286" progId="">
                        <p:embed/>
                      </p:oleObj>
                    </mc:Choice>
                    <mc:Fallback>
                      <p:oleObj name="Image" r:id="rId5" imgW="1805714" imgH="1906286" progId="">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3" y="2640"/>
                              <a:ext cx="1137" cy="1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99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4458" name="Object 11"/>
                <p:cNvGraphicFramePr>
                  <a:graphicFrameLocks noChangeAspect="1"/>
                </p:cNvGraphicFramePr>
                <p:nvPr/>
              </p:nvGraphicFramePr>
              <p:xfrm>
                <a:off x="3696" y="2640"/>
                <a:ext cx="1829" cy="1201"/>
              </p:xfrm>
              <a:graphic>
                <a:graphicData uri="http://schemas.openxmlformats.org/presentationml/2006/ole">
                  <mc:AlternateContent xmlns:mc="http://schemas.openxmlformats.org/markup-compatibility/2006">
                    <mc:Choice xmlns:v="urn:schemas-microsoft-com:vml" Requires="v">
                      <p:oleObj spid="_x0000_s2057" name="Image" r:id="rId7" imgW="2902857" imgH="1906286" progId="">
                        <p:embed/>
                      </p:oleObj>
                    </mc:Choice>
                    <mc:Fallback>
                      <p:oleObj name="Image" r:id="rId7" imgW="2902857" imgH="1906286" progId="">
                        <p:embed/>
                        <p:pic>
                          <p:nvPicPr>
                            <p:cNvPr id="0"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6" y="2640"/>
                              <a:ext cx="1829" cy="1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99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30732" name="Text Box 12"/>
              <p:cNvSpPr txBox="1">
                <a:spLocks noChangeArrowheads="1"/>
              </p:cNvSpPr>
              <p:nvPr/>
            </p:nvSpPr>
            <p:spPr bwMode="auto">
              <a:xfrm>
                <a:off x="3177" y="3513"/>
                <a:ext cx="2326" cy="404"/>
              </a:xfrm>
              <a:prstGeom prst="rect">
                <a:avLst/>
              </a:prstGeom>
              <a:solidFill>
                <a:schemeClr val="tx1"/>
              </a:solidFill>
              <a:ln>
                <a:noFill/>
              </a:ln>
              <a:effectLst/>
              <a:extLst>
                <a:ext uri="{91240B29-F687-4F45-9708-019B960494DF}">
                  <a14:hiddenLine xmlns:a14="http://schemas.microsoft.com/office/drawing/2010/main" w="9525">
                    <a:solidFill>
                      <a:srgbClr val="3399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spcBef>
                    <a:spcPct val="50000"/>
                  </a:spcBef>
                  <a:defRPr/>
                </a:pPr>
                <a:r>
                  <a:rPr lang="en-US" altLang="en-US" sz="1600" b="1">
                    <a:solidFill>
                      <a:srgbClr val="FFFFFF"/>
                    </a:solidFill>
                    <a:latin typeface=".VnTime" panose="020B7200000000000000" pitchFamily="34" charset="0"/>
                    <a:cs typeface="+mn-cs"/>
                  </a:rPr>
                  <a:t>TÕ bµo giao tö cña mét c©y dÞ tø béi ®­îc quan s¸t d­íi kÝnh hiÓn vi</a:t>
                </a:r>
                <a:endParaRPr lang="en-US" altLang="en-US" sz="1600" b="1" i="1">
                  <a:solidFill>
                    <a:srgbClr val="FFCCCC"/>
                  </a:solidFill>
                  <a:latin typeface=".VnTime" panose="020B7200000000000000" pitchFamily="34" charset="0"/>
                  <a:cs typeface="+mn-cs"/>
                </a:endParaRPr>
              </a:p>
            </p:txBody>
          </p:sp>
        </p:grpSp>
      </p:gr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rgbClr val="000000"/>
              </a:solidFill>
              <a:cs typeface="+mn-cs"/>
            </a:endParaRPr>
          </a:p>
        </p:txBody>
      </p:sp>
      <p:pic>
        <p:nvPicPr>
          <p:cNvPr id="105475" name="Picture 3" descr="BAI7"/>
          <p:cNvPicPr>
            <a:picLocks noChangeAspect="1" noChangeArrowheads="1"/>
          </p:cNvPicPr>
          <p:nvPr/>
        </p:nvPicPr>
        <p:blipFill>
          <a:blip r:embed="rId2"/>
          <a:srcRect/>
          <a:stretch>
            <a:fillRect/>
          </a:stretch>
        </p:blipFill>
        <p:spPr bwMode="auto">
          <a:xfrm>
            <a:off x="274638" y="768350"/>
            <a:ext cx="8869362" cy="5784850"/>
          </a:xfrm>
          <a:prstGeom prst="rect">
            <a:avLst/>
          </a:prstGeom>
          <a:noFill/>
          <a:ln w="9525">
            <a:noFill/>
            <a:miter lim="800000"/>
            <a:headEnd/>
            <a:tailEnd/>
          </a:ln>
        </p:spPr>
      </p:pic>
      <p:sp>
        <p:nvSpPr>
          <p:cNvPr id="31748" name="Text Box 4"/>
          <p:cNvSpPr txBox="1">
            <a:spLocks noChangeArrowheads="1"/>
          </p:cNvSpPr>
          <p:nvPr/>
        </p:nvSpPr>
        <p:spPr bwMode="auto">
          <a:xfrm>
            <a:off x="914400" y="152400"/>
            <a:ext cx="617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en-US" sz="2400" b="1" i="1">
                <a:solidFill>
                  <a:srgbClr val="990099"/>
                </a:solidFill>
                <a:cs typeface="+mn-cs"/>
              </a:rPr>
              <a:t>- Sản xuất cây ăn quả có múi không hạt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819400" y="816114"/>
            <a:ext cx="2667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a:solidFill>
                  <a:schemeClr val="tx1"/>
                </a:solidFill>
                <a:latin typeface="Times New Roman" pitchFamily="18" charset="0"/>
              </a:defRPr>
            </a:lvl1pPr>
            <a:lvl2pPr marL="742950" indent="-285750" eaLnBrk="0" hangingPunct="0">
              <a:defRPr sz="2000" b="1">
                <a:solidFill>
                  <a:schemeClr val="tx1"/>
                </a:solidFill>
                <a:latin typeface="Times New Roman" pitchFamily="18" charset="0"/>
              </a:defRPr>
            </a:lvl2pPr>
            <a:lvl3pPr marL="1143000" indent="-228600" eaLnBrk="0" hangingPunct="0">
              <a:defRPr sz="2000" b="1">
                <a:solidFill>
                  <a:schemeClr val="tx1"/>
                </a:solidFill>
                <a:latin typeface="Times New Roman" pitchFamily="18" charset="0"/>
              </a:defRPr>
            </a:lvl3pPr>
            <a:lvl4pPr marL="1600200" indent="-228600" eaLnBrk="0" hangingPunct="0">
              <a:defRPr sz="2000" b="1">
                <a:solidFill>
                  <a:schemeClr val="tx1"/>
                </a:solidFill>
                <a:latin typeface="Times New Roman" pitchFamily="18" charset="0"/>
              </a:defRPr>
            </a:lvl4pPr>
            <a:lvl5pPr marL="2057400" indent="-228600" eaLnBrk="0" hangingPunct="0">
              <a:defRPr sz="2000" b="1">
                <a:solidFill>
                  <a:schemeClr val="tx1"/>
                </a:solidFill>
                <a:latin typeface="Times New Roman" pitchFamily="18" charset="0"/>
              </a:defRPr>
            </a:lvl5pPr>
            <a:lvl6pPr marL="2514600" indent="-228600" eaLnBrk="0" fontAlgn="base" hangingPunct="0">
              <a:spcBef>
                <a:spcPct val="0"/>
              </a:spcBef>
              <a:spcAft>
                <a:spcPct val="0"/>
              </a:spcAft>
              <a:defRPr sz="2000" b="1">
                <a:solidFill>
                  <a:schemeClr val="tx1"/>
                </a:solidFill>
                <a:latin typeface="Times New Roman" pitchFamily="18" charset="0"/>
              </a:defRPr>
            </a:lvl6pPr>
            <a:lvl7pPr marL="2971800" indent="-228600" eaLnBrk="0" fontAlgn="base" hangingPunct="0">
              <a:spcBef>
                <a:spcPct val="0"/>
              </a:spcBef>
              <a:spcAft>
                <a:spcPct val="0"/>
              </a:spcAft>
              <a:defRPr sz="2000" b="1">
                <a:solidFill>
                  <a:schemeClr val="tx1"/>
                </a:solidFill>
                <a:latin typeface="Times New Roman" pitchFamily="18" charset="0"/>
              </a:defRPr>
            </a:lvl7pPr>
            <a:lvl8pPr marL="3429000" indent="-228600" eaLnBrk="0" fontAlgn="base" hangingPunct="0">
              <a:spcBef>
                <a:spcPct val="0"/>
              </a:spcBef>
              <a:spcAft>
                <a:spcPct val="0"/>
              </a:spcAft>
              <a:defRPr sz="2000" b="1">
                <a:solidFill>
                  <a:schemeClr val="tx1"/>
                </a:solidFill>
                <a:latin typeface="Times New Roman" pitchFamily="18" charset="0"/>
              </a:defRPr>
            </a:lvl8pPr>
            <a:lvl9pPr marL="3886200" indent="-228600" eaLnBrk="0" fontAlgn="base" hangingPunct="0">
              <a:spcBef>
                <a:spcPct val="0"/>
              </a:spcBef>
              <a:spcAft>
                <a:spcPct val="0"/>
              </a:spcAft>
              <a:defRPr sz="2000" b="1">
                <a:solidFill>
                  <a:schemeClr val="tx1"/>
                </a:solidFill>
                <a:latin typeface="Times New Roman" pitchFamily="18" charset="0"/>
              </a:defRPr>
            </a:lvl9pPr>
          </a:lstStyle>
          <a:p>
            <a:pPr eaLnBrk="1" hangingPunct="1">
              <a:spcBef>
                <a:spcPct val="50000"/>
              </a:spcBef>
            </a:pPr>
            <a:r>
              <a:rPr lang="en-US" altLang="en-US" sz="400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Times New Roman" pitchFamily="18" charset="0"/>
              </a:rPr>
              <a:t>CỦNG CỐ</a:t>
            </a:r>
          </a:p>
        </p:txBody>
      </p:sp>
      <p:sp>
        <p:nvSpPr>
          <p:cNvPr id="4" name="Text Box 5"/>
          <p:cNvSpPr txBox="1">
            <a:spLocks noChangeArrowheads="1"/>
          </p:cNvSpPr>
          <p:nvPr/>
        </p:nvSpPr>
        <p:spPr bwMode="auto">
          <a:xfrm>
            <a:off x="457200" y="1676400"/>
            <a:ext cx="8458200"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a:solidFill>
                  <a:schemeClr val="tx1"/>
                </a:solidFill>
                <a:latin typeface="Times New Roman" pitchFamily="18" charset="0"/>
              </a:defRPr>
            </a:lvl1pPr>
            <a:lvl2pPr marL="742950" indent="-285750" eaLnBrk="0" hangingPunct="0">
              <a:defRPr sz="2000" b="1">
                <a:solidFill>
                  <a:schemeClr val="tx1"/>
                </a:solidFill>
                <a:latin typeface="Times New Roman" pitchFamily="18" charset="0"/>
              </a:defRPr>
            </a:lvl2pPr>
            <a:lvl3pPr marL="1143000" indent="-228600" eaLnBrk="0" hangingPunct="0">
              <a:defRPr sz="2000" b="1">
                <a:solidFill>
                  <a:schemeClr val="tx1"/>
                </a:solidFill>
                <a:latin typeface="Times New Roman" pitchFamily="18" charset="0"/>
              </a:defRPr>
            </a:lvl3pPr>
            <a:lvl4pPr marL="1600200" indent="-228600" eaLnBrk="0" hangingPunct="0">
              <a:defRPr sz="2000" b="1">
                <a:solidFill>
                  <a:schemeClr val="tx1"/>
                </a:solidFill>
                <a:latin typeface="Times New Roman" pitchFamily="18" charset="0"/>
              </a:defRPr>
            </a:lvl4pPr>
            <a:lvl5pPr marL="2057400" indent="-228600" eaLnBrk="0" hangingPunct="0">
              <a:defRPr sz="2000" b="1">
                <a:solidFill>
                  <a:schemeClr val="tx1"/>
                </a:solidFill>
                <a:latin typeface="Times New Roman" pitchFamily="18" charset="0"/>
              </a:defRPr>
            </a:lvl5pPr>
            <a:lvl6pPr marL="2514600" indent="-228600" eaLnBrk="0" fontAlgn="base" hangingPunct="0">
              <a:spcBef>
                <a:spcPct val="0"/>
              </a:spcBef>
              <a:spcAft>
                <a:spcPct val="0"/>
              </a:spcAft>
              <a:defRPr sz="2000" b="1">
                <a:solidFill>
                  <a:schemeClr val="tx1"/>
                </a:solidFill>
                <a:latin typeface="Times New Roman" pitchFamily="18" charset="0"/>
              </a:defRPr>
            </a:lvl6pPr>
            <a:lvl7pPr marL="2971800" indent="-228600" eaLnBrk="0" fontAlgn="base" hangingPunct="0">
              <a:spcBef>
                <a:spcPct val="0"/>
              </a:spcBef>
              <a:spcAft>
                <a:spcPct val="0"/>
              </a:spcAft>
              <a:defRPr sz="2000" b="1">
                <a:solidFill>
                  <a:schemeClr val="tx1"/>
                </a:solidFill>
                <a:latin typeface="Times New Roman" pitchFamily="18" charset="0"/>
              </a:defRPr>
            </a:lvl7pPr>
            <a:lvl8pPr marL="3429000" indent="-228600" eaLnBrk="0" fontAlgn="base" hangingPunct="0">
              <a:spcBef>
                <a:spcPct val="0"/>
              </a:spcBef>
              <a:spcAft>
                <a:spcPct val="0"/>
              </a:spcAft>
              <a:defRPr sz="2000" b="1">
                <a:solidFill>
                  <a:schemeClr val="tx1"/>
                </a:solidFill>
                <a:latin typeface="Times New Roman" pitchFamily="18" charset="0"/>
              </a:defRPr>
            </a:lvl8pPr>
            <a:lvl9pPr marL="3886200" indent="-228600" eaLnBrk="0" fontAlgn="base" hangingPunct="0">
              <a:spcBef>
                <a:spcPct val="0"/>
              </a:spcBef>
              <a:spcAft>
                <a:spcPct val="0"/>
              </a:spcAft>
              <a:defRPr sz="2000" b="1">
                <a:solidFill>
                  <a:schemeClr val="tx1"/>
                </a:solidFill>
                <a:latin typeface="Times New Roman" pitchFamily="18" charset="0"/>
              </a:defRPr>
            </a:lvl9pPr>
          </a:lstStyle>
          <a:p>
            <a:pPr eaLnBrk="1" fontAlgn="base" hangingPunct="1">
              <a:spcBef>
                <a:spcPct val="0"/>
              </a:spcBef>
              <a:spcAft>
                <a:spcPct val="0"/>
              </a:spcAft>
            </a:pPr>
            <a:r>
              <a:rPr lang="en-US" altLang="en-US" sz="2800" b="0" dirty="0" smtClean="0">
                <a:solidFill>
                  <a:srgbClr val="000000"/>
                </a:solidFill>
                <a:cs typeface="Times New Roman" pitchFamily="18" charset="0"/>
              </a:rPr>
              <a:t>  </a:t>
            </a:r>
            <a:r>
              <a:rPr lang="en-US" altLang="en-US" sz="2800" u="sng" dirty="0" err="1" smtClean="0">
                <a:solidFill>
                  <a:srgbClr val="FF0000"/>
                </a:solidFill>
                <a:cs typeface="Times New Roman" pitchFamily="18" charset="0"/>
              </a:rPr>
              <a:t>Câu</a:t>
            </a:r>
            <a:r>
              <a:rPr lang="en-US" altLang="en-US" sz="2800" u="sng" dirty="0" smtClean="0">
                <a:solidFill>
                  <a:srgbClr val="FF0000"/>
                </a:solidFill>
                <a:cs typeface="Times New Roman" pitchFamily="18" charset="0"/>
              </a:rPr>
              <a:t> 1. </a:t>
            </a:r>
            <a:r>
              <a:rPr lang="en-US" altLang="en-US" sz="2800" b="0" dirty="0" smtClean="0">
                <a:solidFill>
                  <a:srgbClr val="000000"/>
                </a:solidFill>
                <a:cs typeface="Times New Roman" pitchFamily="18" charset="0"/>
              </a:rPr>
              <a:t>Ở </a:t>
            </a:r>
            <a:r>
              <a:rPr lang="en-US" altLang="en-US" sz="2800" b="0" dirty="0" err="1" smtClean="0">
                <a:solidFill>
                  <a:srgbClr val="000000"/>
                </a:solidFill>
                <a:cs typeface="Times New Roman" pitchFamily="18" charset="0"/>
              </a:rPr>
              <a:t>ruồi</a:t>
            </a:r>
            <a:r>
              <a:rPr lang="en-US" altLang="en-US" sz="2800" b="0" dirty="0" smtClean="0">
                <a:solidFill>
                  <a:srgbClr val="000000"/>
                </a:solidFill>
                <a:cs typeface="Times New Roman" pitchFamily="18" charset="0"/>
              </a:rPr>
              <a:t> </a:t>
            </a:r>
            <a:r>
              <a:rPr lang="en-US" altLang="en-US" sz="2800" b="0" dirty="0" err="1" smtClean="0">
                <a:solidFill>
                  <a:srgbClr val="000000"/>
                </a:solidFill>
                <a:cs typeface="Times New Roman" pitchFamily="18" charset="0"/>
              </a:rPr>
              <a:t>giấm</a:t>
            </a:r>
            <a:r>
              <a:rPr lang="en-US" altLang="en-US" sz="2800" b="0" dirty="0" smtClean="0">
                <a:solidFill>
                  <a:srgbClr val="000000"/>
                </a:solidFill>
                <a:cs typeface="Times New Roman" pitchFamily="18" charset="0"/>
              </a:rPr>
              <a:t>, 2n=8. </a:t>
            </a:r>
            <a:r>
              <a:rPr lang="en-US" altLang="en-US" sz="2800" b="0" dirty="0" err="1" smtClean="0">
                <a:solidFill>
                  <a:srgbClr val="000000"/>
                </a:solidFill>
                <a:cs typeface="Times New Roman" pitchFamily="18" charset="0"/>
              </a:rPr>
              <a:t>Một</a:t>
            </a:r>
            <a:r>
              <a:rPr lang="en-US" altLang="en-US" sz="2800" b="0" dirty="0" smtClean="0">
                <a:solidFill>
                  <a:srgbClr val="000000"/>
                </a:solidFill>
                <a:cs typeface="Times New Roman" pitchFamily="18" charset="0"/>
              </a:rPr>
              <a:t> </a:t>
            </a:r>
            <a:r>
              <a:rPr lang="en-US" altLang="en-US" sz="2800" b="0" dirty="0" err="1" smtClean="0">
                <a:solidFill>
                  <a:srgbClr val="000000"/>
                </a:solidFill>
                <a:cs typeface="Times New Roman" pitchFamily="18" charset="0"/>
              </a:rPr>
              <a:t>thể</a:t>
            </a:r>
            <a:r>
              <a:rPr lang="en-US" altLang="en-US" sz="2800" b="0" dirty="0" smtClean="0">
                <a:solidFill>
                  <a:srgbClr val="000000"/>
                </a:solidFill>
                <a:cs typeface="Times New Roman" pitchFamily="18" charset="0"/>
              </a:rPr>
              <a:t> </a:t>
            </a:r>
            <a:r>
              <a:rPr lang="en-US" altLang="en-US" sz="2800" b="0" dirty="0" err="1" smtClean="0">
                <a:solidFill>
                  <a:srgbClr val="000000"/>
                </a:solidFill>
                <a:cs typeface="Times New Roman" pitchFamily="18" charset="0"/>
              </a:rPr>
              <a:t>đột</a:t>
            </a:r>
            <a:r>
              <a:rPr lang="en-US" altLang="en-US" sz="2800" b="0" dirty="0" smtClean="0">
                <a:solidFill>
                  <a:srgbClr val="000000"/>
                </a:solidFill>
                <a:cs typeface="Times New Roman" pitchFamily="18" charset="0"/>
              </a:rPr>
              <a:t> </a:t>
            </a:r>
            <a:r>
              <a:rPr lang="en-US" altLang="en-US" sz="2800" b="0" dirty="0" err="1" smtClean="0">
                <a:solidFill>
                  <a:srgbClr val="000000"/>
                </a:solidFill>
                <a:cs typeface="Times New Roman" pitchFamily="18" charset="0"/>
              </a:rPr>
              <a:t>biến</a:t>
            </a:r>
            <a:r>
              <a:rPr lang="en-US" altLang="en-US" sz="2800" b="0" dirty="0" smtClean="0">
                <a:solidFill>
                  <a:srgbClr val="000000"/>
                </a:solidFill>
                <a:cs typeface="Times New Roman" pitchFamily="18" charset="0"/>
              </a:rPr>
              <a:t> </a:t>
            </a:r>
            <a:r>
              <a:rPr lang="en-US" altLang="en-US" sz="2800" b="0" dirty="0" err="1" smtClean="0">
                <a:solidFill>
                  <a:srgbClr val="000000"/>
                </a:solidFill>
                <a:cs typeface="Times New Roman" pitchFamily="18" charset="0"/>
              </a:rPr>
              <a:t>có</a:t>
            </a:r>
            <a:r>
              <a:rPr lang="en-US" altLang="en-US" sz="2800" b="0" dirty="0" smtClean="0">
                <a:solidFill>
                  <a:srgbClr val="000000"/>
                </a:solidFill>
                <a:cs typeface="Times New Roman" pitchFamily="18" charset="0"/>
              </a:rPr>
              <a:t> </a:t>
            </a:r>
            <a:r>
              <a:rPr lang="en-US" altLang="en-US" sz="2800" b="0" dirty="0" err="1" smtClean="0">
                <a:solidFill>
                  <a:srgbClr val="000000"/>
                </a:solidFill>
                <a:cs typeface="Times New Roman" pitchFamily="18" charset="0"/>
              </a:rPr>
              <a:t>số</a:t>
            </a:r>
            <a:r>
              <a:rPr lang="en-US" altLang="en-US" sz="2800" b="0" dirty="0" smtClean="0">
                <a:solidFill>
                  <a:srgbClr val="000000"/>
                </a:solidFill>
                <a:cs typeface="Times New Roman" pitchFamily="18" charset="0"/>
              </a:rPr>
              <a:t> </a:t>
            </a:r>
            <a:r>
              <a:rPr lang="en-US" altLang="en-US" sz="2800" b="0" dirty="0" err="1" smtClean="0">
                <a:solidFill>
                  <a:srgbClr val="000000"/>
                </a:solidFill>
                <a:cs typeface="Times New Roman" pitchFamily="18" charset="0"/>
              </a:rPr>
              <a:t>lượng</a:t>
            </a:r>
            <a:r>
              <a:rPr lang="en-US" altLang="en-US" sz="2800" b="0" dirty="0" smtClean="0">
                <a:solidFill>
                  <a:srgbClr val="000000"/>
                </a:solidFill>
                <a:cs typeface="Times New Roman" pitchFamily="18" charset="0"/>
              </a:rPr>
              <a:t> </a:t>
            </a:r>
            <a:r>
              <a:rPr lang="en-US" altLang="en-US" sz="2800" b="0" dirty="0" err="1" smtClean="0">
                <a:solidFill>
                  <a:srgbClr val="000000"/>
                </a:solidFill>
                <a:cs typeface="Times New Roman" pitchFamily="18" charset="0"/>
              </a:rPr>
              <a:t>nhiễm</a:t>
            </a:r>
            <a:r>
              <a:rPr lang="en-US" altLang="en-US" sz="2800" b="0" dirty="0" smtClean="0">
                <a:solidFill>
                  <a:srgbClr val="000000"/>
                </a:solidFill>
                <a:cs typeface="Times New Roman" pitchFamily="18" charset="0"/>
              </a:rPr>
              <a:t> </a:t>
            </a:r>
            <a:r>
              <a:rPr lang="en-US" altLang="en-US" sz="2800" b="0" dirty="0" err="1" smtClean="0">
                <a:solidFill>
                  <a:srgbClr val="000000"/>
                </a:solidFill>
                <a:cs typeface="Times New Roman" pitchFamily="18" charset="0"/>
              </a:rPr>
              <a:t>sắc</a:t>
            </a:r>
            <a:r>
              <a:rPr lang="en-US" altLang="en-US" sz="2800" b="0" dirty="0" smtClean="0">
                <a:solidFill>
                  <a:srgbClr val="000000"/>
                </a:solidFill>
                <a:cs typeface="Times New Roman" pitchFamily="18" charset="0"/>
              </a:rPr>
              <a:t> </a:t>
            </a:r>
            <a:r>
              <a:rPr lang="en-US" altLang="en-US" sz="2800" b="0" dirty="0" err="1" smtClean="0">
                <a:solidFill>
                  <a:srgbClr val="000000"/>
                </a:solidFill>
                <a:cs typeface="Times New Roman" pitchFamily="18" charset="0"/>
              </a:rPr>
              <a:t>thể</a:t>
            </a:r>
            <a:r>
              <a:rPr lang="en-US" altLang="en-US" sz="2800" b="0" dirty="0" smtClean="0">
                <a:solidFill>
                  <a:srgbClr val="000000"/>
                </a:solidFill>
                <a:cs typeface="Times New Roman" pitchFamily="18" charset="0"/>
              </a:rPr>
              <a:t> ở </a:t>
            </a:r>
            <a:r>
              <a:rPr lang="en-US" altLang="en-US" sz="2800" b="0" dirty="0" err="1" smtClean="0">
                <a:solidFill>
                  <a:srgbClr val="000000"/>
                </a:solidFill>
                <a:cs typeface="Times New Roman" pitchFamily="18" charset="0"/>
              </a:rPr>
              <a:t>mỗi</a:t>
            </a:r>
            <a:r>
              <a:rPr lang="en-US" altLang="en-US" sz="2800" b="0" dirty="0" smtClean="0">
                <a:solidFill>
                  <a:srgbClr val="000000"/>
                </a:solidFill>
                <a:cs typeface="Times New Roman" pitchFamily="18" charset="0"/>
              </a:rPr>
              <a:t> </a:t>
            </a:r>
            <a:r>
              <a:rPr lang="en-US" altLang="en-US" sz="2800" b="0" dirty="0" err="1" smtClean="0">
                <a:solidFill>
                  <a:srgbClr val="000000"/>
                </a:solidFill>
                <a:cs typeface="Times New Roman" pitchFamily="18" charset="0"/>
              </a:rPr>
              <a:t>cặp</a:t>
            </a:r>
            <a:r>
              <a:rPr lang="en-US" altLang="en-US" sz="2800" b="0" dirty="0" smtClean="0">
                <a:solidFill>
                  <a:srgbClr val="000000"/>
                </a:solidFill>
                <a:cs typeface="Times New Roman" pitchFamily="18" charset="0"/>
              </a:rPr>
              <a:t> </a:t>
            </a:r>
            <a:r>
              <a:rPr lang="en-US" altLang="en-US" sz="2800" b="0" dirty="0" err="1" smtClean="0">
                <a:solidFill>
                  <a:srgbClr val="000000"/>
                </a:solidFill>
                <a:cs typeface="Times New Roman" pitchFamily="18" charset="0"/>
              </a:rPr>
              <a:t>như</a:t>
            </a:r>
            <a:r>
              <a:rPr lang="en-US" altLang="en-US" sz="2800" b="0" dirty="0" smtClean="0">
                <a:solidFill>
                  <a:srgbClr val="000000"/>
                </a:solidFill>
                <a:cs typeface="Times New Roman" pitchFamily="18" charset="0"/>
              </a:rPr>
              <a:t> </a:t>
            </a:r>
            <a:r>
              <a:rPr lang="en-US" altLang="en-US" sz="2800" b="0" dirty="0" err="1" smtClean="0">
                <a:solidFill>
                  <a:srgbClr val="000000"/>
                </a:solidFill>
                <a:cs typeface="Times New Roman" pitchFamily="18" charset="0"/>
              </a:rPr>
              <a:t>sau</a:t>
            </a:r>
            <a:r>
              <a:rPr lang="en-US" altLang="en-US" sz="2800" b="0" dirty="0" smtClean="0">
                <a:solidFill>
                  <a:srgbClr val="000000"/>
                </a:solidFill>
                <a:cs typeface="Times New Roman" pitchFamily="18" charset="0"/>
              </a:rPr>
              <a:t>:</a:t>
            </a:r>
          </a:p>
          <a:p>
            <a:pPr eaLnBrk="1" fontAlgn="base" hangingPunct="1">
              <a:spcBef>
                <a:spcPct val="0"/>
              </a:spcBef>
              <a:spcAft>
                <a:spcPct val="0"/>
              </a:spcAft>
            </a:pPr>
            <a:r>
              <a:rPr lang="en-US" altLang="en-US" sz="2800" b="0" i="1" dirty="0" err="1" smtClean="0">
                <a:solidFill>
                  <a:srgbClr val="000000"/>
                </a:solidFill>
                <a:cs typeface="Times New Roman" pitchFamily="18" charset="0"/>
              </a:rPr>
              <a:t>Cặp</a:t>
            </a:r>
            <a:r>
              <a:rPr lang="en-US" altLang="en-US" sz="2800" b="0" i="1" dirty="0" smtClean="0">
                <a:solidFill>
                  <a:srgbClr val="000000"/>
                </a:solidFill>
                <a:cs typeface="Times New Roman" pitchFamily="18" charset="0"/>
              </a:rPr>
              <a:t> </a:t>
            </a:r>
            <a:r>
              <a:rPr lang="en-US" altLang="en-US" sz="2800" b="0" i="1" dirty="0" err="1" smtClean="0">
                <a:solidFill>
                  <a:srgbClr val="000000"/>
                </a:solidFill>
                <a:cs typeface="Times New Roman" pitchFamily="18" charset="0"/>
              </a:rPr>
              <a:t>số</a:t>
            </a:r>
            <a:r>
              <a:rPr lang="en-US" altLang="en-US" sz="2800" b="0" i="1" dirty="0" smtClean="0">
                <a:solidFill>
                  <a:srgbClr val="000000"/>
                </a:solidFill>
                <a:cs typeface="Times New Roman" pitchFamily="18" charset="0"/>
              </a:rPr>
              <a:t> 1: 3 </a:t>
            </a:r>
            <a:r>
              <a:rPr lang="en-US" altLang="en-US" sz="2800" b="0" i="1" dirty="0" err="1" smtClean="0">
                <a:solidFill>
                  <a:srgbClr val="000000"/>
                </a:solidFill>
                <a:cs typeface="Times New Roman" pitchFamily="18" charset="0"/>
              </a:rPr>
              <a:t>chiếc</a:t>
            </a:r>
            <a:r>
              <a:rPr lang="en-US" altLang="en-US" sz="2800" b="0" i="1" dirty="0" smtClean="0">
                <a:solidFill>
                  <a:srgbClr val="000000"/>
                </a:solidFill>
                <a:cs typeface="Times New Roman" pitchFamily="18" charset="0"/>
              </a:rPr>
              <a:t>.   </a:t>
            </a:r>
            <a:r>
              <a:rPr lang="en-US" altLang="en-US" sz="2800" b="0" i="1" dirty="0" err="1" smtClean="0">
                <a:solidFill>
                  <a:srgbClr val="000000"/>
                </a:solidFill>
                <a:cs typeface="Times New Roman" pitchFamily="18" charset="0"/>
              </a:rPr>
              <a:t>Cặp</a:t>
            </a:r>
            <a:r>
              <a:rPr lang="en-US" altLang="en-US" sz="2800" b="0" i="1" dirty="0" smtClean="0">
                <a:solidFill>
                  <a:srgbClr val="000000"/>
                </a:solidFill>
                <a:cs typeface="Times New Roman" pitchFamily="18" charset="0"/>
              </a:rPr>
              <a:t> </a:t>
            </a:r>
            <a:r>
              <a:rPr lang="en-US" altLang="en-US" sz="2800" b="0" i="1" dirty="0" err="1" smtClean="0">
                <a:solidFill>
                  <a:srgbClr val="000000"/>
                </a:solidFill>
                <a:cs typeface="Times New Roman" pitchFamily="18" charset="0"/>
              </a:rPr>
              <a:t>số</a:t>
            </a:r>
            <a:r>
              <a:rPr lang="en-US" altLang="en-US" sz="2800" b="0" i="1" dirty="0" smtClean="0">
                <a:solidFill>
                  <a:srgbClr val="000000"/>
                </a:solidFill>
                <a:cs typeface="Times New Roman" pitchFamily="18" charset="0"/>
              </a:rPr>
              <a:t> 2, </a:t>
            </a:r>
            <a:r>
              <a:rPr lang="en-US" altLang="en-US" sz="2800" b="0" i="1" dirty="0" err="1" smtClean="0">
                <a:solidFill>
                  <a:srgbClr val="000000"/>
                </a:solidFill>
                <a:cs typeface="Times New Roman" pitchFamily="18" charset="0"/>
              </a:rPr>
              <a:t>số</a:t>
            </a:r>
            <a:r>
              <a:rPr lang="en-US" altLang="en-US" sz="2800" b="0" i="1" dirty="0" smtClean="0">
                <a:solidFill>
                  <a:srgbClr val="000000"/>
                </a:solidFill>
                <a:cs typeface="Times New Roman" pitchFamily="18" charset="0"/>
              </a:rPr>
              <a:t> 3, </a:t>
            </a:r>
            <a:r>
              <a:rPr lang="en-US" altLang="en-US" sz="2800" b="0" i="1" dirty="0" err="1" smtClean="0">
                <a:solidFill>
                  <a:srgbClr val="000000"/>
                </a:solidFill>
                <a:cs typeface="Times New Roman" pitchFamily="18" charset="0"/>
              </a:rPr>
              <a:t>số</a:t>
            </a:r>
            <a:r>
              <a:rPr lang="en-US" altLang="en-US" sz="2800" b="0" i="1" dirty="0" smtClean="0">
                <a:solidFill>
                  <a:srgbClr val="000000"/>
                </a:solidFill>
                <a:cs typeface="Times New Roman" pitchFamily="18" charset="0"/>
              </a:rPr>
              <a:t> 4:đều </a:t>
            </a:r>
            <a:r>
              <a:rPr lang="en-US" altLang="en-US" sz="2800" b="0" i="1" dirty="0" err="1" smtClean="0">
                <a:solidFill>
                  <a:srgbClr val="000000"/>
                </a:solidFill>
                <a:cs typeface="Times New Roman" pitchFamily="18" charset="0"/>
              </a:rPr>
              <a:t>có</a:t>
            </a:r>
            <a:r>
              <a:rPr lang="en-US" altLang="en-US" sz="2800" b="0" i="1" dirty="0" smtClean="0">
                <a:solidFill>
                  <a:srgbClr val="000000"/>
                </a:solidFill>
                <a:cs typeface="Times New Roman" pitchFamily="18" charset="0"/>
              </a:rPr>
              <a:t> 2 </a:t>
            </a:r>
            <a:r>
              <a:rPr lang="en-US" altLang="en-US" sz="2800" b="0" i="1" dirty="0" err="1" smtClean="0">
                <a:solidFill>
                  <a:srgbClr val="000000"/>
                </a:solidFill>
                <a:cs typeface="Times New Roman" pitchFamily="18" charset="0"/>
              </a:rPr>
              <a:t>chiếc</a:t>
            </a:r>
            <a:r>
              <a:rPr lang="en-US" altLang="en-US" sz="2800" b="0" i="1" dirty="0" smtClean="0">
                <a:solidFill>
                  <a:srgbClr val="000000"/>
                </a:solidFill>
                <a:cs typeface="Times New Roman" pitchFamily="18" charset="0"/>
              </a:rPr>
              <a:t>.</a:t>
            </a:r>
            <a:endParaRPr lang="en-US" altLang="en-US" sz="2800" b="0" dirty="0" smtClean="0">
              <a:solidFill>
                <a:srgbClr val="000000"/>
              </a:solidFill>
              <a:cs typeface="Times New Roman" pitchFamily="18" charset="0"/>
            </a:endParaRPr>
          </a:p>
          <a:p>
            <a:pPr eaLnBrk="1" fontAlgn="base" hangingPunct="1">
              <a:spcBef>
                <a:spcPct val="0"/>
              </a:spcBef>
              <a:spcAft>
                <a:spcPct val="0"/>
              </a:spcAft>
            </a:pPr>
            <a:r>
              <a:rPr lang="en-US" altLang="en-US" sz="2800" b="0" dirty="0" err="1" smtClean="0">
                <a:solidFill>
                  <a:srgbClr val="000000"/>
                </a:solidFill>
                <a:cs typeface="Times New Roman" pitchFamily="18" charset="0"/>
              </a:rPr>
              <a:t>Thể</a:t>
            </a:r>
            <a:r>
              <a:rPr lang="en-US" altLang="en-US" sz="2800" b="0" dirty="0" smtClean="0">
                <a:solidFill>
                  <a:srgbClr val="000000"/>
                </a:solidFill>
                <a:cs typeface="Times New Roman" pitchFamily="18" charset="0"/>
              </a:rPr>
              <a:t> </a:t>
            </a:r>
            <a:r>
              <a:rPr lang="en-US" altLang="en-US" sz="2800" b="0" dirty="0" err="1" smtClean="0">
                <a:solidFill>
                  <a:srgbClr val="000000"/>
                </a:solidFill>
                <a:cs typeface="Times New Roman" pitchFamily="18" charset="0"/>
              </a:rPr>
              <a:t>đột</a:t>
            </a:r>
            <a:r>
              <a:rPr lang="en-US" altLang="en-US" sz="2800" b="0" dirty="0" smtClean="0">
                <a:solidFill>
                  <a:srgbClr val="000000"/>
                </a:solidFill>
                <a:cs typeface="Times New Roman" pitchFamily="18" charset="0"/>
              </a:rPr>
              <a:t> </a:t>
            </a:r>
            <a:r>
              <a:rPr lang="en-US" altLang="en-US" sz="2800" b="0" dirty="0" err="1" smtClean="0">
                <a:solidFill>
                  <a:srgbClr val="000000"/>
                </a:solidFill>
                <a:cs typeface="Times New Roman" pitchFamily="18" charset="0"/>
              </a:rPr>
              <a:t>biến</a:t>
            </a:r>
            <a:r>
              <a:rPr lang="en-US" altLang="en-US" sz="2800" b="0" dirty="0" smtClean="0">
                <a:solidFill>
                  <a:srgbClr val="000000"/>
                </a:solidFill>
                <a:cs typeface="Times New Roman" pitchFamily="18" charset="0"/>
              </a:rPr>
              <a:t> </a:t>
            </a:r>
            <a:r>
              <a:rPr lang="en-US" altLang="en-US" sz="2800" b="0" dirty="0" err="1" smtClean="0">
                <a:solidFill>
                  <a:srgbClr val="000000"/>
                </a:solidFill>
                <a:cs typeface="Times New Roman" pitchFamily="18" charset="0"/>
              </a:rPr>
              <a:t>này</a:t>
            </a:r>
            <a:r>
              <a:rPr lang="en-US" altLang="en-US" sz="2800" b="0" dirty="0" smtClean="0">
                <a:solidFill>
                  <a:srgbClr val="000000"/>
                </a:solidFill>
                <a:cs typeface="Times New Roman" pitchFamily="18" charset="0"/>
              </a:rPr>
              <a:t> </a:t>
            </a:r>
            <a:r>
              <a:rPr lang="en-US" altLang="en-US" sz="2800" b="0" dirty="0" err="1" smtClean="0">
                <a:solidFill>
                  <a:srgbClr val="000000"/>
                </a:solidFill>
                <a:cs typeface="Times New Roman" pitchFamily="18" charset="0"/>
              </a:rPr>
              <a:t>thuộc</a:t>
            </a:r>
            <a:r>
              <a:rPr lang="en-US" altLang="en-US" sz="2800" b="0" dirty="0" smtClean="0">
                <a:solidFill>
                  <a:srgbClr val="000000"/>
                </a:solidFill>
                <a:cs typeface="Times New Roman" pitchFamily="18" charset="0"/>
              </a:rPr>
              <a:t> </a:t>
            </a:r>
            <a:r>
              <a:rPr lang="en-US" altLang="en-US" sz="2800" b="0" dirty="0" err="1" smtClean="0">
                <a:solidFill>
                  <a:srgbClr val="000000"/>
                </a:solidFill>
                <a:cs typeface="Times New Roman" pitchFamily="18" charset="0"/>
              </a:rPr>
              <a:t>dạng</a:t>
            </a:r>
            <a:r>
              <a:rPr lang="en-US" altLang="en-US" sz="2800" b="0" dirty="0" smtClean="0">
                <a:solidFill>
                  <a:srgbClr val="000000"/>
                </a:solidFill>
                <a:cs typeface="Times New Roman" pitchFamily="18" charset="0"/>
              </a:rPr>
              <a:t>:</a:t>
            </a:r>
            <a:r>
              <a:rPr lang="en-US" altLang="en-US" sz="2800" b="0" i="1" dirty="0" smtClean="0">
                <a:solidFill>
                  <a:srgbClr val="000000"/>
                </a:solidFill>
                <a:cs typeface="Times New Roman" pitchFamily="18" charset="0"/>
              </a:rPr>
              <a:t> </a:t>
            </a:r>
            <a:endParaRPr lang="en-US" altLang="en-US" sz="2800" b="0" dirty="0" smtClean="0">
              <a:solidFill>
                <a:srgbClr val="000000"/>
              </a:solidFill>
              <a:cs typeface="Times New Roman" pitchFamily="18" charset="0"/>
            </a:endParaRPr>
          </a:p>
          <a:p>
            <a:pPr eaLnBrk="1" fontAlgn="base" hangingPunct="1">
              <a:spcBef>
                <a:spcPct val="0"/>
              </a:spcBef>
              <a:spcAft>
                <a:spcPct val="0"/>
              </a:spcAft>
            </a:pPr>
            <a:r>
              <a:rPr lang="en-US" altLang="en-US" sz="2800" b="0" dirty="0" smtClean="0">
                <a:solidFill>
                  <a:srgbClr val="000000"/>
                </a:solidFill>
                <a:cs typeface="Times New Roman" pitchFamily="18" charset="0"/>
              </a:rPr>
              <a:t>	A. tam </a:t>
            </a:r>
            <a:r>
              <a:rPr lang="en-US" altLang="en-US" sz="2800" b="0" dirty="0" err="1" smtClean="0">
                <a:solidFill>
                  <a:srgbClr val="000000"/>
                </a:solidFill>
                <a:cs typeface="Times New Roman" pitchFamily="18" charset="0"/>
              </a:rPr>
              <a:t>bội</a:t>
            </a:r>
            <a:r>
              <a:rPr lang="en-US" altLang="en-US" sz="2800" b="0" dirty="0" smtClean="0">
                <a:solidFill>
                  <a:srgbClr val="000000"/>
                </a:solidFill>
                <a:cs typeface="Times New Roman" pitchFamily="18" charset="0"/>
              </a:rPr>
              <a:t>.</a:t>
            </a:r>
          </a:p>
          <a:p>
            <a:pPr eaLnBrk="1" fontAlgn="base" hangingPunct="1">
              <a:spcBef>
                <a:spcPct val="0"/>
              </a:spcBef>
              <a:spcAft>
                <a:spcPct val="0"/>
              </a:spcAft>
            </a:pPr>
            <a:r>
              <a:rPr lang="en-US" altLang="en-US" sz="2800" b="0" dirty="0" smtClean="0">
                <a:solidFill>
                  <a:srgbClr val="000000"/>
                </a:solidFill>
                <a:cs typeface="Times New Roman" pitchFamily="18" charset="0"/>
              </a:rPr>
              <a:t>	B. </a:t>
            </a:r>
            <a:r>
              <a:rPr lang="en-US" altLang="en-US" sz="2800" b="0" dirty="0" err="1" smtClean="0">
                <a:solidFill>
                  <a:srgbClr val="000000"/>
                </a:solidFill>
                <a:cs typeface="Times New Roman" pitchFamily="18" charset="0"/>
              </a:rPr>
              <a:t>tứ</a:t>
            </a:r>
            <a:r>
              <a:rPr lang="en-US" altLang="en-US" sz="2800" b="0" dirty="0" smtClean="0">
                <a:solidFill>
                  <a:srgbClr val="000000"/>
                </a:solidFill>
                <a:cs typeface="Times New Roman" pitchFamily="18" charset="0"/>
              </a:rPr>
              <a:t> </a:t>
            </a:r>
            <a:r>
              <a:rPr lang="en-US" altLang="en-US" sz="2800" b="0" dirty="0" err="1" smtClean="0">
                <a:solidFill>
                  <a:srgbClr val="000000"/>
                </a:solidFill>
                <a:cs typeface="Times New Roman" pitchFamily="18" charset="0"/>
              </a:rPr>
              <a:t>bội</a:t>
            </a:r>
            <a:r>
              <a:rPr lang="en-US" altLang="en-US" sz="2800" b="0" dirty="0" smtClean="0">
                <a:solidFill>
                  <a:srgbClr val="000000"/>
                </a:solidFill>
                <a:cs typeface="Times New Roman" pitchFamily="18" charset="0"/>
              </a:rPr>
              <a:t>.</a:t>
            </a:r>
          </a:p>
          <a:p>
            <a:pPr eaLnBrk="1" fontAlgn="base" hangingPunct="1">
              <a:spcBef>
                <a:spcPct val="0"/>
              </a:spcBef>
              <a:spcAft>
                <a:spcPct val="0"/>
              </a:spcAft>
            </a:pPr>
            <a:r>
              <a:rPr lang="en-US" altLang="en-US" sz="2800" b="0" dirty="0" smtClean="0">
                <a:solidFill>
                  <a:srgbClr val="000000"/>
                </a:solidFill>
                <a:cs typeface="Times New Roman" pitchFamily="18" charset="0"/>
              </a:rPr>
              <a:t>	C. </a:t>
            </a:r>
            <a:r>
              <a:rPr lang="en-US" altLang="en-US" sz="2800" b="0" dirty="0" err="1" smtClean="0">
                <a:solidFill>
                  <a:srgbClr val="000000"/>
                </a:solidFill>
                <a:cs typeface="Times New Roman" pitchFamily="18" charset="0"/>
              </a:rPr>
              <a:t>đa</a:t>
            </a:r>
            <a:r>
              <a:rPr lang="en-US" altLang="en-US" sz="2800" b="0" dirty="0" smtClean="0">
                <a:solidFill>
                  <a:srgbClr val="000000"/>
                </a:solidFill>
                <a:cs typeface="Times New Roman" pitchFamily="18" charset="0"/>
              </a:rPr>
              <a:t> </a:t>
            </a:r>
            <a:r>
              <a:rPr lang="en-US" altLang="en-US" sz="2800" b="0" dirty="0" err="1" smtClean="0">
                <a:solidFill>
                  <a:srgbClr val="000000"/>
                </a:solidFill>
                <a:cs typeface="Times New Roman" pitchFamily="18" charset="0"/>
              </a:rPr>
              <a:t>nhiễm</a:t>
            </a:r>
            <a:r>
              <a:rPr lang="en-US" altLang="en-US" sz="2800" b="0" smtClean="0">
                <a:solidFill>
                  <a:srgbClr val="000000"/>
                </a:solidFill>
                <a:cs typeface="Times New Roman" pitchFamily="18" charset="0"/>
              </a:rPr>
              <a:t>.</a:t>
            </a:r>
          </a:p>
          <a:p>
            <a:pPr eaLnBrk="1" fontAlgn="base" hangingPunct="1">
              <a:spcBef>
                <a:spcPct val="0"/>
              </a:spcBef>
              <a:spcAft>
                <a:spcPct val="0"/>
              </a:spcAft>
            </a:pPr>
            <a:r>
              <a:rPr lang="en-US" altLang="en-US" sz="2800" b="0" dirty="0" smtClean="0">
                <a:solidFill>
                  <a:srgbClr val="000000"/>
                </a:solidFill>
                <a:cs typeface="Times New Roman" pitchFamily="18" charset="0"/>
              </a:rPr>
              <a:t>	D. </a:t>
            </a:r>
            <a:r>
              <a:rPr lang="en-US" altLang="en-US" sz="2800" b="0" dirty="0" err="1" smtClean="0">
                <a:solidFill>
                  <a:srgbClr val="000000"/>
                </a:solidFill>
                <a:cs typeface="Times New Roman" pitchFamily="18" charset="0"/>
              </a:rPr>
              <a:t>ba</a:t>
            </a:r>
            <a:r>
              <a:rPr lang="en-US" altLang="en-US" sz="2800" b="0" dirty="0" smtClean="0">
                <a:solidFill>
                  <a:srgbClr val="000000"/>
                </a:solidFill>
                <a:cs typeface="Times New Roman" pitchFamily="18" charset="0"/>
              </a:rPr>
              <a:t> </a:t>
            </a:r>
            <a:r>
              <a:rPr lang="en-US" altLang="en-US" sz="2800" b="0" dirty="0" err="1" smtClean="0">
                <a:solidFill>
                  <a:srgbClr val="000000"/>
                </a:solidFill>
                <a:cs typeface="Times New Roman" pitchFamily="18" charset="0"/>
              </a:rPr>
              <a:t>nhiễm</a:t>
            </a:r>
            <a:r>
              <a:rPr lang="en-US" altLang="en-US" sz="2800" b="0" dirty="0" smtClean="0">
                <a:solidFill>
                  <a:srgbClr val="000000"/>
                </a:solidFill>
                <a:cs typeface="Times New Roman" pitchFamily="18" charset="0"/>
              </a:rPr>
              <a:t>.</a:t>
            </a:r>
          </a:p>
        </p:txBody>
      </p:sp>
      <p:sp>
        <p:nvSpPr>
          <p:cNvPr id="5" name="Donut 4"/>
          <p:cNvSpPr/>
          <p:nvPr/>
        </p:nvSpPr>
        <p:spPr>
          <a:xfrm>
            <a:off x="1371600" y="4724400"/>
            <a:ext cx="381000" cy="460375"/>
          </a:xfrm>
          <a:prstGeom prst="donut">
            <a:avLst>
              <a:gd name="adj" fmla="val 337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ounded Rectangle 5"/>
          <p:cNvSpPr/>
          <p:nvPr/>
        </p:nvSpPr>
        <p:spPr>
          <a:xfrm>
            <a:off x="0" y="1"/>
            <a:ext cx="9144000" cy="68579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Bài 6. ĐỘT BIẾN SỐ L</a:t>
            </a:r>
            <a:r>
              <a:rPr lang="vi-VN"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ƯỢNG</a:t>
            </a:r>
            <a:r>
              <a:rPr lang="en-US"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NHIỄM SẮC THỂ</a:t>
            </a:r>
            <a:endParaRPr lang="en-US" sz="32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167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819400" y="739914"/>
            <a:ext cx="2667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a:solidFill>
                  <a:schemeClr val="tx1"/>
                </a:solidFill>
                <a:latin typeface="Times New Roman" pitchFamily="18" charset="0"/>
              </a:defRPr>
            </a:lvl1pPr>
            <a:lvl2pPr marL="742950" indent="-285750" eaLnBrk="0" hangingPunct="0">
              <a:defRPr sz="2000" b="1">
                <a:solidFill>
                  <a:schemeClr val="tx1"/>
                </a:solidFill>
                <a:latin typeface="Times New Roman" pitchFamily="18" charset="0"/>
              </a:defRPr>
            </a:lvl2pPr>
            <a:lvl3pPr marL="1143000" indent="-228600" eaLnBrk="0" hangingPunct="0">
              <a:defRPr sz="2000" b="1">
                <a:solidFill>
                  <a:schemeClr val="tx1"/>
                </a:solidFill>
                <a:latin typeface="Times New Roman" pitchFamily="18" charset="0"/>
              </a:defRPr>
            </a:lvl3pPr>
            <a:lvl4pPr marL="1600200" indent="-228600" eaLnBrk="0" hangingPunct="0">
              <a:defRPr sz="2000" b="1">
                <a:solidFill>
                  <a:schemeClr val="tx1"/>
                </a:solidFill>
                <a:latin typeface="Times New Roman" pitchFamily="18" charset="0"/>
              </a:defRPr>
            </a:lvl4pPr>
            <a:lvl5pPr marL="2057400" indent="-228600" eaLnBrk="0" hangingPunct="0">
              <a:defRPr sz="2000" b="1">
                <a:solidFill>
                  <a:schemeClr val="tx1"/>
                </a:solidFill>
                <a:latin typeface="Times New Roman" pitchFamily="18" charset="0"/>
              </a:defRPr>
            </a:lvl5pPr>
            <a:lvl6pPr marL="2514600" indent="-228600" eaLnBrk="0" fontAlgn="base" hangingPunct="0">
              <a:spcBef>
                <a:spcPct val="0"/>
              </a:spcBef>
              <a:spcAft>
                <a:spcPct val="0"/>
              </a:spcAft>
              <a:defRPr sz="2000" b="1">
                <a:solidFill>
                  <a:schemeClr val="tx1"/>
                </a:solidFill>
                <a:latin typeface="Times New Roman" pitchFamily="18" charset="0"/>
              </a:defRPr>
            </a:lvl6pPr>
            <a:lvl7pPr marL="2971800" indent="-228600" eaLnBrk="0" fontAlgn="base" hangingPunct="0">
              <a:spcBef>
                <a:spcPct val="0"/>
              </a:spcBef>
              <a:spcAft>
                <a:spcPct val="0"/>
              </a:spcAft>
              <a:defRPr sz="2000" b="1">
                <a:solidFill>
                  <a:schemeClr val="tx1"/>
                </a:solidFill>
                <a:latin typeface="Times New Roman" pitchFamily="18" charset="0"/>
              </a:defRPr>
            </a:lvl7pPr>
            <a:lvl8pPr marL="3429000" indent="-228600" eaLnBrk="0" fontAlgn="base" hangingPunct="0">
              <a:spcBef>
                <a:spcPct val="0"/>
              </a:spcBef>
              <a:spcAft>
                <a:spcPct val="0"/>
              </a:spcAft>
              <a:defRPr sz="2000" b="1">
                <a:solidFill>
                  <a:schemeClr val="tx1"/>
                </a:solidFill>
                <a:latin typeface="Times New Roman" pitchFamily="18" charset="0"/>
              </a:defRPr>
            </a:lvl8pPr>
            <a:lvl9pPr marL="3886200" indent="-228600" eaLnBrk="0" fontAlgn="base" hangingPunct="0">
              <a:spcBef>
                <a:spcPct val="0"/>
              </a:spcBef>
              <a:spcAft>
                <a:spcPct val="0"/>
              </a:spcAft>
              <a:defRPr sz="2000" b="1">
                <a:solidFill>
                  <a:schemeClr val="tx1"/>
                </a:solidFill>
                <a:latin typeface="Times New Roman" pitchFamily="18" charset="0"/>
              </a:defRPr>
            </a:lvl9pPr>
          </a:lstStyle>
          <a:p>
            <a:pPr eaLnBrk="1" hangingPunct="1">
              <a:spcBef>
                <a:spcPct val="50000"/>
              </a:spcBef>
            </a:pPr>
            <a:r>
              <a:rPr lang="en-US" altLang="en-US" sz="400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Times New Roman" pitchFamily="18" charset="0"/>
              </a:rPr>
              <a:t>CỦNG CỐ</a:t>
            </a:r>
          </a:p>
        </p:txBody>
      </p:sp>
      <p:sp>
        <p:nvSpPr>
          <p:cNvPr id="3" name="Rectangle 6"/>
          <p:cNvSpPr>
            <a:spLocks noChangeArrowheads="1"/>
          </p:cNvSpPr>
          <p:nvPr/>
        </p:nvSpPr>
        <p:spPr bwMode="auto">
          <a:xfrm>
            <a:off x="466725" y="1458754"/>
            <a:ext cx="8220075"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sz="2000" b="1">
                <a:solidFill>
                  <a:schemeClr val="tx1"/>
                </a:solidFill>
                <a:latin typeface="Times New Roman" pitchFamily="18" charset="0"/>
              </a:defRPr>
            </a:lvl1pPr>
            <a:lvl2pPr marL="742950" indent="-285750" eaLnBrk="0" hangingPunct="0">
              <a:defRPr sz="2000" b="1">
                <a:solidFill>
                  <a:schemeClr val="tx1"/>
                </a:solidFill>
                <a:latin typeface="Times New Roman" pitchFamily="18" charset="0"/>
              </a:defRPr>
            </a:lvl2pPr>
            <a:lvl3pPr marL="1143000" indent="-228600" eaLnBrk="0" hangingPunct="0">
              <a:defRPr sz="2000" b="1">
                <a:solidFill>
                  <a:schemeClr val="tx1"/>
                </a:solidFill>
                <a:latin typeface="Times New Roman" pitchFamily="18" charset="0"/>
              </a:defRPr>
            </a:lvl3pPr>
            <a:lvl4pPr marL="1600200" indent="-228600" eaLnBrk="0" hangingPunct="0">
              <a:defRPr sz="2000" b="1">
                <a:solidFill>
                  <a:schemeClr val="tx1"/>
                </a:solidFill>
                <a:latin typeface="Times New Roman" pitchFamily="18" charset="0"/>
              </a:defRPr>
            </a:lvl4pPr>
            <a:lvl5pPr marL="2057400" indent="-228600" eaLnBrk="0" hangingPunct="0">
              <a:defRPr sz="2000" b="1">
                <a:solidFill>
                  <a:schemeClr val="tx1"/>
                </a:solidFill>
                <a:latin typeface="Times New Roman" pitchFamily="18" charset="0"/>
              </a:defRPr>
            </a:lvl5pPr>
            <a:lvl6pPr marL="2514600" indent="-228600" eaLnBrk="0" fontAlgn="base" hangingPunct="0">
              <a:spcBef>
                <a:spcPct val="0"/>
              </a:spcBef>
              <a:spcAft>
                <a:spcPct val="0"/>
              </a:spcAft>
              <a:defRPr sz="2000" b="1">
                <a:solidFill>
                  <a:schemeClr val="tx1"/>
                </a:solidFill>
                <a:latin typeface="Times New Roman" pitchFamily="18" charset="0"/>
              </a:defRPr>
            </a:lvl6pPr>
            <a:lvl7pPr marL="2971800" indent="-228600" eaLnBrk="0" fontAlgn="base" hangingPunct="0">
              <a:spcBef>
                <a:spcPct val="0"/>
              </a:spcBef>
              <a:spcAft>
                <a:spcPct val="0"/>
              </a:spcAft>
              <a:defRPr sz="2000" b="1">
                <a:solidFill>
                  <a:schemeClr val="tx1"/>
                </a:solidFill>
                <a:latin typeface="Times New Roman" pitchFamily="18" charset="0"/>
              </a:defRPr>
            </a:lvl7pPr>
            <a:lvl8pPr marL="3429000" indent="-228600" eaLnBrk="0" fontAlgn="base" hangingPunct="0">
              <a:spcBef>
                <a:spcPct val="0"/>
              </a:spcBef>
              <a:spcAft>
                <a:spcPct val="0"/>
              </a:spcAft>
              <a:defRPr sz="2000" b="1">
                <a:solidFill>
                  <a:schemeClr val="tx1"/>
                </a:solidFill>
                <a:latin typeface="Times New Roman" pitchFamily="18" charset="0"/>
              </a:defRPr>
            </a:lvl8pPr>
            <a:lvl9pPr marL="3886200" indent="-228600" eaLnBrk="0" fontAlgn="base" hangingPunct="0">
              <a:spcBef>
                <a:spcPct val="0"/>
              </a:spcBef>
              <a:spcAft>
                <a:spcPct val="0"/>
              </a:spcAft>
              <a:defRPr sz="2000" b="1">
                <a:solidFill>
                  <a:schemeClr val="tx1"/>
                </a:solidFill>
                <a:latin typeface="Times New Roman" pitchFamily="18" charset="0"/>
              </a:defRPr>
            </a:lvl9pPr>
          </a:lstStyle>
          <a:p>
            <a:pPr eaLnBrk="1" hangingPunct="1">
              <a:spcAft>
                <a:spcPts val="1200"/>
              </a:spcAft>
            </a:pPr>
            <a:r>
              <a:rPr lang="sv-SE" altLang="en-US" sz="2800" u="sng" dirty="0">
                <a:solidFill>
                  <a:srgbClr val="FF0000"/>
                </a:solidFill>
                <a:cs typeface="Times New Roman" pitchFamily="18" charset="0"/>
              </a:rPr>
              <a:t>Câu </a:t>
            </a:r>
            <a:r>
              <a:rPr lang="sv-SE" altLang="en-US" sz="2800" u="sng" dirty="0" smtClean="0">
                <a:solidFill>
                  <a:srgbClr val="FF0000"/>
                </a:solidFill>
                <a:cs typeface="Times New Roman" pitchFamily="18" charset="0"/>
              </a:rPr>
              <a:t>2</a:t>
            </a:r>
            <a:r>
              <a:rPr lang="sv-SE" altLang="en-US" sz="2800" b="0" dirty="0" smtClean="0">
                <a:cs typeface="Times New Roman" pitchFamily="18" charset="0"/>
              </a:rPr>
              <a:t>. </a:t>
            </a:r>
            <a:r>
              <a:rPr lang="sv-SE" altLang="en-US" sz="2800" b="0" dirty="0">
                <a:cs typeface="Times New Roman" pitchFamily="18" charset="0"/>
              </a:rPr>
              <a:t>Thể đột biến dị bội, đa bội lẻ thường không tạo được giao tử hoặc giao tử không có khả năng tham gia thụ tinh nên bị bất thụ. Nguyên nhân chủ yếu vì:</a:t>
            </a:r>
            <a:endParaRPr lang="en-US" altLang="en-US" sz="2800" b="0" dirty="0">
              <a:cs typeface="Times New Roman" pitchFamily="18" charset="0"/>
            </a:endParaRPr>
          </a:p>
          <a:p>
            <a:pPr eaLnBrk="1" hangingPunct="1">
              <a:spcAft>
                <a:spcPts val="1200"/>
              </a:spcAft>
            </a:pPr>
            <a:r>
              <a:rPr lang="sv-SE" altLang="en-US" sz="2800" b="0" dirty="0">
                <a:cs typeface="Times New Roman" pitchFamily="18" charset="0"/>
              </a:rPr>
              <a:t>A. không có sự tương quan giữa cơ quan sinh sản đực và cái.</a:t>
            </a:r>
            <a:endParaRPr lang="en-US" altLang="en-US" sz="2800" b="0" dirty="0">
              <a:cs typeface="Times New Roman" pitchFamily="18" charset="0"/>
            </a:endParaRPr>
          </a:p>
          <a:p>
            <a:pPr eaLnBrk="1" hangingPunct="1">
              <a:spcAft>
                <a:spcPts val="1200"/>
              </a:spcAft>
            </a:pPr>
            <a:r>
              <a:rPr lang="sv-SE" altLang="en-US" sz="2800" b="0" dirty="0">
                <a:cs typeface="Times New Roman" pitchFamily="18" charset="0"/>
              </a:rPr>
              <a:t>B. các cặp NST không tồn tại từng cặp tương đồng.</a:t>
            </a:r>
          </a:p>
          <a:p>
            <a:pPr eaLnBrk="1" hangingPunct="1">
              <a:spcAft>
                <a:spcPts val="1200"/>
              </a:spcAft>
            </a:pPr>
            <a:r>
              <a:rPr lang="sv-SE" altLang="en-US" sz="2800" b="0" dirty="0">
                <a:cs typeface="Times New Roman" pitchFamily="18" charset="0"/>
              </a:rPr>
              <a:t>C. có kiểu hình không bình thường, không có cơ quan sinh sản.</a:t>
            </a:r>
            <a:endParaRPr lang="en-US" altLang="en-US" sz="2800" b="0" dirty="0">
              <a:cs typeface="Times New Roman" pitchFamily="18" charset="0"/>
            </a:endParaRPr>
          </a:p>
          <a:p>
            <a:pPr eaLnBrk="1" hangingPunct="1">
              <a:spcAft>
                <a:spcPts val="1200"/>
              </a:spcAft>
            </a:pPr>
            <a:r>
              <a:rPr lang="sv-SE" altLang="en-US" sz="2800" b="0" dirty="0">
                <a:cs typeface="Times New Roman" pitchFamily="18" charset="0"/>
              </a:rPr>
              <a:t>D. sức sống yếu, thường chết trước tuổi sinh sản.</a:t>
            </a:r>
            <a:endParaRPr lang="en-US" altLang="en-US" sz="2800" b="0" dirty="0">
              <a:cs typeface="Times New Roman" pitchFamily="18" charset="0"/>
            </a:endParaRPr>
          </a:p>
          <a:p>
            <a:endParaRPr lang="en-US" altLang="en-US" sz="2800" b="0" dirty="0">
              <a:cs typeface="Times New Roman" pitchFamily="18" charset="0"/>
            </a:endParaRPr>
          </a:p>
        </p:txBody>
      </p:sp>
      <p:sp>
        <p:nvSpPr>
          <p:cNvPr id="4" name="Donut 3"/>
          <p:cNvSpPr/>
          <p:nvPr/>
        </p:nvSpPr>
        <p:spPr>
          <a:xfrm>
            <a:off x="457200" y="3962400"/>
            <a:ext cx="381000" cy="460375"/>
          </a:xfrm>
          <a:prstGeom prst="donut">
            <a:avLst>
              <a:gd name="adj" fmla="val 337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ounded Rectangle 4"/>
          <p:cNvSpPr/>
          <p:nvPr/>
        </p:nvSpPr>
        <p:spPr>
          <a:xfrm>
            <a:off x="0" y="1"/>
            <a:ext cx="9144000" cy="68579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Bài 6. ĐỘT BIẾN SỐ L</a:t>
            </a:r>
            <a:r>
              <a:rPr lang="vi-VN"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ƯỢNG</a:t>
            </a:r>
            <a:r>
              <a:rPr lang="en-US"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NHIỄM SẮC THỂ</a:t>
            </a:r>
            <a:endParaRPr lang="en-US" sz="32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531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7" name="Picture 7" descr="IMG_0072"/>
          <p:cNvPicPr>
            <a:picLocks noChangeAspect="1" noChangeArrowheads="1"/>
          </p:cNvPicPr>
          <p:nvPr/>
        </p:nvPicPr>
        <p:blipFill>
          <a:blip r:embed="rId2">
            <a:extLst>
              <a:ext uri="{28A0092B-C50C-407E-A947-70E740481C1C}">
                <a14:useLocalDpi xmlns:a14="http://schemas.microsoft.com/office/drawing/2010/main" val="0"/>
              </a:ext>
            </a:extLst>
          </a:blip>
          <a:srcRect l="33182" t="33946" r="32524" b="16501"/>
          <a:stretch>
            <a:fillRect/>
          </a:stretch>
        </p:blipFill>
        <p:spPr bwMode="auto">
          <a:xfrm>
            <a:off x="3429000" y="1447800"/>
            <a:ext cx="5715000" cy="541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Text Box 8"/>
          <p:cNvSpPr txBox="1">
            <a:spLocks noChangeArrowheads="1"/>
          </p:cNvSpPr>
          <p:nvPr/>
        </p:nvSpPr>
        <p:spPr bwMode="auto">
          <a:xfrm>
            <a:off x="4914900" y="698500"/>
            <a:ext cx="34290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000000"/>
                </a:solidFill>
                <a:cs typeface="Times New Roman" pitchFamily="18" charset="0"/>
              </a:rPr>
              <a:t>Bộ nhiễm sắc thể</a:t>
            </a:r>
          </a:p>
        </p:txBody>
      </p:sp>
      <p:sp>
        <p:nvSpPr>
          <p:cNvPr id="15370" name="Text Box 10"/>
          <p:cNvSpPr txBox="1">
            <a:spLocks noChangeArrowheads="1"/>
          </p:cNvSpPr>
          <p:nvPr/>
        </p:nvSpPr>
        <p:spPr bwMode="auto">
          <a:xfrm>
            <a:off x="5181600" y="10668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b="1">
                <a:latin typeface="Times New Roman" pitchFamily="18" charset="0"/>
                <a:cs typeface="Times New Roman" pitchFamily="18" charset="0"/>
              </a:rPr>
              <a:t>2</a:t>
            </a:r>
          </a:p>
        </p:txBody>
      </p:sp>
      <p:sp>
        <p:nvSpPr>
          <p:cNvPr id="15371" name="Text Box 11"/>
          <p:cNvSpPr txBox="1">
            <a:spLocks noChangeArrowheads="1"/>
          </p:cNvSpPr>
          <p:nvPr/>
        </p:nvSpPr>
        <p:spPr bwMode="auto">
          <a:xfrm>
            <a:off x="6400800" y="10668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b="1">
                <a:latin typeface="Times New Roman" pitchFamily="18" charset="0"/>
                <a:cs typeface="Times New Roman" pitchFamily="18" charset="0"/>
              </a:rPr>
              <a:t>3</a:t>
            </a:r>
            <a:endParaRPr lang="en-US" altLang="en-US" sz="3600" b="1">
              <a:latin typeface="Times New Roman" pitchFamily="18" charset="0"/>
              <a:cs typeface="Times New Roman" pitchFamily="18" charset="0"/>
            </a:endParaRPr>
          </a:p>
        </p:txBody>
      </p:sp>
      <p:sp>
        <p:nvSpPr>
          <p:cNvPr id="15372" name="Text Box 12"/>
          <p:cNvSpPr txBox="1">
            <a:spLocks noChangeArrowheads="1"/>
          </p:cNvSpPr>
          <p:nvPr/>
        </p:nvSpPr>
        <p:spPr bwMode="auto">
          <a:xfrm>
            <a:off x="7543800" y="107698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b="1">
                <a:latin typeface="Times New Roman" pitchFamily="18" charset="0"/>
                <a:cs typeface="Times New Roman" pitchFamily="18" charset="0"/>
              </a:rPr>
              <a:t>4</a:t>
            </a:r>
          </a:p>
        </p:txBody>
      </p:sp>
      <p:sp>
        <p:nvSpPr>
          <p:cNvPr id="15373" name="Text Box 13"/>
          <p:cNvSpPr txBox="1">
            <a:spLocks noChangeArrowheads="1"/>
          </p:cNvSpPr>
          <p:nvPr/>
        </p:nvSpPr>
        <p:spPr bwMode="auto">
          <a:xfrm>
            <a:off x="3962400" y="107698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b="1">
                <a:latin typeface="Times New Roman" pitchFamily="18" charset="0"/>
                <a:cs typeface="Times New Roman" pitchFamily="18" charset="0"/>
              </a:rPr>
              <a:t>1</a:t>
            </a:r>
            <a:endParaRPr lang="en-US" altLang="en-US" sz="2400" b="1">
              <a:latin typeface="Times New Roman" pitchFamily="18" charset="0"/>
              <a:cs typeface="Times New Roman" pitchFamily="18" charset="0"/>
            </a:endParaRPr>
          </a:p>
        </p:txBody>
      </p:sp>
      <p:sp>
        <p:nvSpPr>
          <p:cNvPr id="15375" name="Text Box 15"/>
          <p:cNvSpPr txBox="1">
            <a:spLocks noChangeArrowheads="1"/>
          </p:cNvSpPr>
          <p:nvPr/>
        </p:nvSpPr>
        <p:spPr bwMode="auto">
          <a:xfrm>
            <a:off x="-228600" y="5410200"/>
            <a:ext cx="25908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000000"/>
                </a:solidFill>
                <a:latin typeface="Times New Roman" pitchFamily="18" charset="0"/>
                <a:cs typeface="Times New Roman" pitchFamily="18" charset="0"/>
              </a:rPr>
              <a:t>Thể bốn (2n+2)</a:t>
            </a:r>
          </a:p>
        </p:txBody>
      </p:sp>
      <p:sp>
        <p:nvSpPr>
          <p:cNvPr id="15376" name="Text Box 16"/>
          <p:cNvSpPr txBox="1">
            <a:spLocks noChangeArrowheads="1"/>
          </p:cNvSpPr>
          <p:nvPr/>
        </p:nvSpPr>
        <p:spPr bwMode="auto">
          <a:xfrm>
            <a:off x="-81238" y="6172200"/>
            <a:ext cx="30530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2400">
                <a:solidFill>
                  <a:srgbClr val="000000"/>
                </a:solidFill>
                <a:latin typeface="Times New Roman" pitchFamily="18" charset="0"/>
                <a:cs typeface="Times New Roman" pitchFamily="18" charset="0"/>
              </a:rPr>
              <a:t>Thể bốn kép (2n+2+2)</a:t>
            </a:r>
          </a:p>
        </p:txBody>
      </p:sp>
      <p:sp>
        <p:nvSpPr>
          <p:cNvPr id="15377" name="Text Box 17"/>
          <p:cNvSpPr txBox="1">
            <a:spLocks noChangeArrowheads="1"/>
          </p:cNvSpPr>
          <p:nvPr/>
        </p:nvSpPr>
        <p:spPr bwMode="auto">
          <a:xfrm>
            <a:off x="-152400" y="2452688"/>
            <a:ext cx="26670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2400">
                <a:solidFill>
                  <a:srgbClr val="000000"/>
                </a:solidFill>
                <a:latin typeface="Times New Roman" pitchFamily="18" charset="0"/>
                <a:cs typeface="Times New Roman" pitchFamily="18" charset="0"/>
              </a:rPr>
              <a:t>Thể không (2n-2)</a:t>
            </a:r>
          </a:p>
        </p:txBody>
      </p:sp>
      <p:sp>
        <p:nvSpPr>
          <p:cNvPr id="15378" name="Text Box 18"/>
          <p:cNvSpPr txBox="1">
            <a:spLocks noChangeArrowheads="1"/>
          </p:cNvSpPr>
          <p:nvPr/>
        </p:nvSpPr>
        <p:spPr bwMode="auto">
          <a:xfrm>
            <a:off x="-228600" y="3200400"/>
            <a:ext cx="25146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000000"/>
                </a:solidFill>
                <a:latin typeface="Times New Roman" pitchFamily="18" charset="0"/>
                <a:cs typeface="Times New Roman" pitchFamily="18" charset="0"/>
              </a:rPr>
              <a:t>Thể một (2n-1)</a:t>
            </a:r>
          </a:p>
        </p:txBody>
      </p:sp>
      <p:sp>
        <p:nvSpPr>
          <p:cNvPr id="15379" name="Text Box 19"/>
          <p:cNvSpPr txBox="1">
            <a:spLocks noChangeArrowheads="1"/>
          </p:cNvSpPr>
          <p:nvPr/>
        </p:nvSpPr>
        <p:spPr bwMode="auto">
          <a:xfrm>
            <a:off x="-76200" y="1416050"/>
            <a:ext cx="3200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Aft>
                <a:spcPct val="0"/>
              </a:spcAft>
            </a:pPr>
            <a:r>
              <a:rPr lang="en-US" altLang="en-US" sz="2400">
                <a:solidFill>
                  <a:srgbClr val="000000"/>
                </a:solidFill>
                <a:latin typeface="Times New Roman" pitchFamily="18" charset="0"/>
                <a:cs typeface="Times New Roman" pitchFamily="18" charset="0"/>
              </a:rPr>
              <a:t>Thể lưỡng bội </a:t>
            </a:r>
            <a:endParaRPr lang="en-US" altLang="en-US" sz="2400" smtClean="0">
              <a:solidFill>
                <a:srgbClr val="000000"/>
              </a:solidFill>
              <a:latin typeface="Times New Roman" pitchFamily="18" charset="0"/>
              <a:cs typeface="Times New Roman" pitchFamily="18" charset="0"/>
            </a:endParaRPr>
          </a:p>
          <a:p>
            <a:pPr algn="ctr" fontAlgn="base">
              <a:spcAft>
                <a:spcPct val="0"/>
              </a:spcAft>
            </a:pPr>
            <a:r>
              <a:rPr lang="en-US" altLang="en-US" sz="2400" smtClean="0">
                <a:solidFill>
                  <a:srgbClr val="000000"/>
                </a:solidFill>
                <a:latin typeface="Times New Roman" pitchFamily="18" charset="0"/>
                <a:cs typeface="Times New Roman" pitchFamily="18" charset="0"/>
              </a:rPr>
              <a:t>bình </a:t>
            </a:r>
            <a:r>
              <a:rPr lang="en-US" altLang="en-US" sz="2400">
                <a:solidFill>
                  <a:srgbClr val="000000"/>
                </a:solidFill>
                <a:latin typeface="Times New Roman" pitchFamily="18" charset="0"/>
                <a:cs typeface="Times New Roman" pitchFamily="18" charset="0"/>
              </a:rPr>
              <a:t>thường (2n)</a:t>
            </a:r>
          </a:p>
        </p:txBody>
      </p:sp>
      <p:sp>
        <p:nvSpPr>
          <p:cNvPr id="15380" name="Text Box 20"/>
          <p:cNvSpPr txBox="1">
            <a:spLocks noChangeArrowheads="1"/>
          </p:cNvSpPr>
          <p:nvPr/>
        </p:nvSpPr>
        <p:spPr bwMode="auto">
          <a:xfrm>
            <a:off x="-76200" y="3886200"/>
            <a:ext cx="30480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2400">
                <a:solidFill>
                  <a:srgbClr val="000000"/>
                </a:solidFill>
                <a:latin typeface="Times New Roman" pitchFamily="18" charset="0"/>
                <a:cs typeface="Times New Roman" pitchFamily="18" charset="0"/>
              </a:rPr>
              <a:t>Thể một kép (2n-1-1)</a:t>
            </a:r>
          </a:p>
        </p:txBody>
      </p:sp>
      <p:sp>
        <p:nvSpPr>
          <p:cNvPr id="15381" name="Text Box 21"/>
          <p:cNvSpPr txBox="1">
            <a:spLocks noChangeArrowheads="1"/>
          </p:cNvSpPr>
          <p:nvPr/>
        </p:nvSpPr>
        <p:spPr bwMode="auto">
          <a:xfrm>
            <a:off x="-304800" y="4662488"/>
            <a:ext cx="25908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000000"/>
                </a:solidFill>
                <a:latin typeface="Times New Roman" pitchFamily="18" charset="0"/>
                <a:cs typeface="Times New Roman" pitchFamily="18" charset="0"/>
              </a:rPr>
              <a:t>Thể ba (2n+1)</a:t>
            </a:r>
          </a:p>
        </p:txBody>
      </p:sp>
      <p:sp>
        <p:nvSpPr>
          <p:cNvPr id="15382" name="Line 22"/>
          <p:cNvSpPr>
            <a:spLocks noChangeShapeType="1"/>
          </p:cNvSpPr>
          <p:nvPr/>
        </p:nvSpPr>
        <p:spPr bwMode="auto">
          <a:xfrm>
            <a:off x="2667000" y="1905000"/>
            <a:ext cx="838200" cy="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15383" name="Line 23"/>
          <p:cNvSpPr>
            <a:spLocks noChangeShapeType="1"/>
          </p:cNvSpPr>
          <p:nvPr/>
        </p:nvSpPr>
        <p:spPr bwMode="auto">
          <a:xfrm>
            <a:off x="2844146" y="6484961"/>
            <a:ext cx="699154" cy="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15384" name="Line 24"/>
          <p:cNvSpPr>
            <a:spLocks noChangeShapeType="1"/>
          </p:cNvSpPr>
          <p:nvPr/>
        </p:nvSpPr>
        <p:spPr bwMode="auto">
          <a:xfrm>
            <a:off x="2819400" y="5638800"/>
            <a:ext cx="685800" cy="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15385" name="Line 25"/>
          <p:cNvSpPr>
            <a:spLocks noChangeShapeType="1"/>
          </p:cNvSpPr>
          <p:nvPr/>
        </p:nvSpPr>
        <p:spPr bwMode="auto">
          <a:xfrm>
            <a:off x="2819400" y="4893469"/>
            <a:ext cx="685800" cy="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15386" name="Line 26"/>
          <p:cNvSpPr>
            <a:spLocks noChangeShapeType="1"/>
          </p:cNvSpPr>
          <p:nvPr/>
        </p:nvSpPr>
        <p:spPr bwMode="auto">
          <a:xfrm flipV="1">
            <a:off x="2819400" y="4148348"/>
            <a:ext cx="685800" cy="455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15387" name="Line 27"/>
          <p:cNvSpPr>
            <a:spLocks noChangeShapeType="1"/>
          </p:cNvSpPr>
          <p:nvPr/>
        </p:nvSpPr>
        <p:spPr bwMode="auto">
          <a:xfrm>
            <a:off x="2819400" y="2743200"/>
            <a:ext cx="685800" cy="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15388" name="Line 28"/>
          <p:cNvSpPr>
            <a:spLocks noChangeShapeType="1"/>
          </p:cNvSpPr>
          <p:nvPr/>
        </p:nvSpPr>
        <p:spPr bwMode="auto">
          <a:xfrm>
            <a:off x="2819400" y="3431379"/>
            <a:ext cx="685800" cy="1"/>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29" name="Rectangle 28"/>
          <p:cNvSpPr/>
          <p:nvPr/>
        </p:nvSpPr>
        <p:spPr>
          <a:xfrm>
            <a:off x="-70434" y="533400"/>
            <a:ext cx="2914580" cy="461665"/>
          </a:xfrm>
          <a:prstGeom prst="rect">
            <a:avLst/>
          </a:prstGeom>
        </p:spPr>
        <p:txBody>
          <a:bodyPr wrap="none">
            <a:spAutoFit/>
          </a:bodyPr>
          <a:lstStyle/>
          <a:p>
            <a:pPr algn="ctr"/>
            <a:r>
              <a:rPr lang="en-US" sz="2400" b="1">
                <a:solidFill>
                  <a:srgbClr val="0070C0"/>
                </a:solidFill>
                <a:cs typeface="Arial" panose="020B0604020202020204" pitchFamily="34" charset="0"/>
              </a:rPr>
              <a:t>I. Đột biến lệch bội</a:t>
            </a:r>
          </a:p>
        </p:txBody>
      </p:sp>
      <p:sp>
        <p:nvSpPr>
          <p:cNvPr id="30" name="Text Box 134"/>
          <p:cNvSpPr txBox="1">
            <a:spLocks noChangeArrowheads="1"/>
          </p:cNvSpPr>
          <p:nvPr/>
        </p:nvSpPr>
        <p:spPr bwMode="auto">
          <a:xfrm>
            <a:off x="228600" y="914400"/>
            <a:ext cx="381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prstClr val="black"/>
                </a:solidFill>
                <a:latin typeface="Times New Roman" panose="02020603050405020304" pitchFamily="18" charset="0"/>
                <a:cs typeface="Times New Roman" panose="02020603050405020304" pitchFamily="18" charset="0"/>
              </a:rPr>
              <a:t>1. Khái niệm và phân loại </a:t>
            </a:r>
          </a:p>
        </p:txBody>
      </p:sp>
      <p:sp>
        <p:nvSpPr>
          <p:cNvPr id="31" name="Rounded Rectangle 30"/>
          <p:cNvSpPr/>
          <p:nvPr/>
        </p:nvSpPr>
        <p:spPr>
          <a:xfrm>
            <a:off x="0" y="1"/>
            <a:ext cx="9144000" cy="533399"/>
          </a:xfrm>
          <a:prstGeom prst="roundRect">
            <a:avLst/>
          </a:prstGeom>
          <a:noFill/>
          <a:ln w="25400" cap="flat" cmpd="sng" algn="ctr">
            <a:noFill/>
            <a:prstDash val="solid"/>
          </a:ln>
          <a:effectLst/>
        </p:spPr>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Bài 6. </a:t>
            </a:r>
            <a:r>
              <a:rPr kumimoji="0" lang="en-US" sz="3200" b="1" i="0" u="none" strike="noStrike" kern="0" cap="none" spc="0" normalizeH="0" baseline="0" noProof="0" smtClean="0">
                <a:ln w="11430">
                  <a:solidFill>
                    <a:srgbClr val="FF0000"/>
                  </a:solidFill>
                </a:ln>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ĐỘT</a:t>
            </a:r>
            <a:r>
              <a:rPr kumimoji="0" lang="en-US" sz="3200" b="1" i="0" u="none" strike="noStrike" kern="0" cap="none" spc="0" normalizeH="0" baseline="0" noProof="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 BIẾN SỐ L</a:t>
            </a:r>
            <a:r>
              <a:rPr kumimoji="0" lang="vi-VN" sz="3200" b="1" i="0" u="none" strike="noStrike" kern="0" cap="none" spc="0" normalizeH="0" baseline="0" noProof="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ƯỢNG</a:t>
            </a:r>
            <a:r>
              <a:rPr kumimoji="0" lang="en-US" sz="3200" b="1" i="0" u="none" strike="noStrike" kern="0" cap="none" spc="0" normalizeH="0" baseline="0" noProof="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 NHIỄM SẮC THỂ</a:t>
            </a:r>
          </a:p>
        </p:txBody>
      </p:sp>
    </p:spTree>
    <p:extLst>
      <p:ext uri="{BB962C8B-B14F-4D97-AF65-F5344CB8AC3E}">
        <p14:creationId xmlns:p14="http://schemas.microsoft.com/office/powerpoint/2010/main" val="17952524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amond(i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382"/>
                                        </p:tgtEl>
                                        <p:attrNameLst>
                                          <p:attrName>style.visibility</p:attrName>
                                        </p:attrNameLst>
                                      </p:cBhvr>
                                      <p:to>
                                        <p:strVal val="visible"/>
                                      </p:to>
                                    </p:set>
                                    <p:animEffect transition="in" filter="box(in)">
                                      <p:cBhvr>
                                        <p:cTn id="12" dur="500"/>
                                        <p:tgtEl>
                                          <p:spTgt spid="15382"/>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153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5387"/>
                                        </p:tgtEl>
                                        <p:attrNameLst>
                                          <p:attrName>style.visibility</p:attrName>
                                        </p:attrNameLst>
                                      </p:cBhvr>
                                      <p:to>
                                        <p:strVal val="visible"/>
                                      </p:to>
                                    </p:set>
                                    <p:animEffect transition="in" filter="circle(in)">
                                      <p:cBhvr>
                                        <p:cTn id="19" dur="2000"/>
                                        <p:tgtEl>
                                          <p:spTgt spid="15387"/>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537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5388"/>
                                        </p:tgtEl>
                                        <p:attrNameLst>
                                          <p:attrName>style.visibility</p:attrName>
                                        </p:attrNameLst>
                                      </p:cBhvr>
                                      <p:to>
                                        <p:strVal val="visible"/>
                                      </p:to>
                                    </p:set>
                                    <p:animEffect transition="in" filter="circle(in)">
                                      <p:cBhvr>
                                        <p:cTn id="26" dur="2000"/>
                                        <p:tgtEl>
                                          <p:spTgt spid="15388"/>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1537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5386"/>
                                        </p:tgtEl>
                                        <p:attrNameLst>
                                          <p:attrName>style.visibility</p:attrName>
                                        </p:attrNameLst>
                                      </p:cBhvr>
                                      <p:to>
                                        <p:strVal val="visible"/>
                                      </p:to>
                                    </p:set>
                                    <p:animEffect transition="in" filter="circle(in)">
                                      <p:cBhvr>
                                        <p:cTn id="33" dur="2000"/>
                                        <p:tgtEl>
                                          <p:spTgt spid="15386"/>
                                        </p:tgtEl>
                                      </p:cBhvr>
                                    </p:animEffect>
                                  </p:childTnLst>
                                </p:cTn>
                              </p:par>
                              <p:par>
                                <p:cTn id="34" presetID="1" presetClass="entr" presetSubtype="0" fill="hold" grpId="0" nodeType="withEffect">
                                  <p:stCondLst>
                                    <p:cond delay="0"/>
                                  </p:stCondLst>
                                  <p:childTnLst>
                                    <p:set>
                                      <p:cBhvr>
                                        <p:cTn id="35" dur="1" fill="hold">
                                          <p:stCondLst>
                                            <p:cond delay="0"/>
                                          </p:stCondLst>
                                        </p:cTn>
                                        <p:tgtEl>
                                          <p:spTgt spid="1538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5385"/>
                                        </p:tgtEl>
                                        <p:attrNameLst>
                                          <p:attrName>style.visibility</p:attrName>
                                        </p:attrNameLst>
                                      </p:cBhvr>
                                      <p:to>
                                        <p:strVal val="visible"/>
                                      </p:to>
                                    </p:set>
                                    <p:animEffect transition="in" filter="circle(in)">
                                      <p:cBhvr>
                                        <p:cTn id="40" dur="2000"/>
                                        <p:tgtEl>
                                          <p:spTgt spid="15385"/>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1538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5384"/>
                                        </p:tgtEl>
                                        <p:attrNameLst>
                                          <p:attrName>style.visibility</p:attrName>
                                        </p:attrNameLst>
                                      </p:cBhvr>
                                      <p:to>
                                        <p:strVal val="visible"/>
                                      </p:to>
                                    </p:set>
                                    <p:animEffect transition="in" filter="circle(in)">
                                      <p:cBhvr>
                                        <p:cTn id="47" dur="2000"/>
                                        <p:tgtEl>
                                          <p:spTgt spid="15384"/>
                                        </p:tgtEl>
                                      </p:cBhvr>
                                    </p:animEffect>
                                  </p:childTnLst>
                                </p:cTn>
                              </p:par>
                              <p:par>
                                <p:cTn id="48" presetID="1" presetClass="entr" presetSubtype="0" fill="hold" grpId="0" nodeType="withEffect">
                                  <p:stCondLst>
                                    <p:cond delay="0"/>
                                  </p:stCondLst>
                                  <p:childTnLst>
                                    <p:set>
                                      <p:cBhvr>
                                        <p:cTn id="49" dur="1" fill="hold">
                                          <p:stCondLst>
                                            <p:cond delay="0"/>
                                          </p:stCondLst>
                                        </p:cTn>
                                        <p:tgtEl>
                                          <p:spTgt spid="1537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15383"/>
                                        </p:tgtEl>
                                        <p:attrNameLst>
                                          <p:attrName>style.visibility</p:attrName>
                                        </p:attrNameLst>
                                      </p:cBhvr>
                                      <p:to>
                                        <p:strVal val="visible"/>
                                      </p:to>
                                    </p:set>
                                    <p:animEffect transition="in" filter="circle(in)">
                                      <p:cBhvr>
                                        <p:cTn id="54" dur="2000"/>
                                        <p:tgtEl>
                                          <p:spTgt spid="15383"/>
                                        </p:tgtEl>
                                      </p:cBhvr>
                                    </p:animEffect>
                                  </p:childTnLst>
                                </p:cTn>
                              </p:par>
                              <p:par>
                                <p:cTn id="55" presetID="1" presetClass="entr" presetSubtype="0" fill="hold" grpId="0" nodeType="withEffect">
                                  <p:stCondLst>
                                    <p:cond delay="0"/>
                                  </p:stCondLst>
                                  <p:childTnLst>
                                    <p:set>
                                      <p:cBhvr>
                                        <p:cTn id="56" dur="1" fill="hold">
                                          <p:stCondLst>
                                            <p:cond delay="0"/>
                                          </p:stCondLst>
                                        </p:cTn>
                                        <p:tgtEl>
                                          <p:spTgt spid="153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5" grpId="0"/>
      <p:bldP spid="15376" grpId="0"/>
      <p:bldP spid="15377" grpId="0"/>
      <p:bldP spid="15378" grpId="0"/>
      <p:bldP spid="15379" grpId="0"/>
      <p:bldP spid="15380" grpId="0"/>
      <p:bldP spid="15381" grpId="0"/>
      <p:bldP spid="15382" grpId="0" animBg="1"/>
      <p:bldP spid="15383" grpId="0" animBg="1"/>
      <p:bldP spid="15384" grpId="0" animBg="1"/>
      <p:bldP spid="15385" grpId="0" animBg="1"/>
      <p:bldP spid="15386" grpId="0" animBg="1"/>
      <p:bldP spid="15387" grpId="0" animBg="1"/>
      <p:bldP spid="15388" grpId="0" animBg="1"/>
      <p:bldP spid="3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819400" y="1044714"/>
            <a:ext cx="2667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a:solidFill>
                  <a:schemeClr val="tx1"/>
                </a:solidFill>
                <a:latin typeface="Times New Roman" pitchFamily="18" charset="0"/>
              </a:defRPr>
            </a:lvl1pPr>
            <a:lvl2pPr marL="742950" indent="-285750" eaLnBrk="0" hangingPunct="0">
              <a:defRPr sz="2000" b="1">
                <a:solidFill>
                  <a:schemeClr val="tx1"/>
                </a:solidFill>
                <a:latin typeface="Times New Roman" pitchFamily="18" charset="0"/>
              </a:defRPr>
            </a:lvl2pPr>
            <a:lvl3pPr marL="1143000" indent="-228600" eaLnBrk="0" hangingPunct="0">
              <a:defRPr sz="2000" b="1">
                <a:solidFill>
                  <a:schemeClr val="tx1"/>
                </a:solidFill>
                <a:latin typeface="Times New Roman" pitchFamily="18" charset="0"/>
              </a:defRPr>
            </a:lvl3pPr>
            <a:lvl4pPr marL="1600200" indent="-228600" eaLnBrk="0" hangingPunct="0">
              <a:defRPr sz="2000" b="1">
                <a:solidFill>
                  <a:schemeClr val="tx1"/>
                </a:solidFill>
                <a:latin typeface="Times New Roman" pitchFamily="18" charset="0"/>
              </a:defRPr>
            </a:lvl4pPr>
            <a:lvl5pPr marL="2057400" indent="-228600" eaLnBrk="0" hangingPunct="0">
              <a:defRPr sz="2000" b="1">
                <a:solidFill>
                  <a:schemeClr val="tx1"/>
                </a:solidFill>
                <a:latin typeface="Times New Roman" pitchFamily="18" charset="0"/>
              </a:defRPr>
            </a:lvl5pPr>
            <a:lvl6pPr marL="2514600" indent="-228600" eaLnBrk="0" fontAlgn="base" hangingPunct="0">
              <a:spcBef>
                <a:spcPct val="0"/>
              </a:spcBef>
              <a:spcAft>
                <a:spcPct val="0"/>
              </a:spcAft>
              <a:defRPr sz="2000" b="1">
                <a:solidFill>
                  <a:schemeClr val="tx1"/>
                </a:solidFill>
                <a:latin typeface="Times New Roman" pitchFamily="18" charset="0"/>
              </a:defRPr>
            </a:lvl6pPr>
            <a:lvl7pPr marL="2971800" indent="-228600" eaLnBrk="0" fontAlgn="base" hangingPunct="0">
              <a:spcBef>
                <a:spcPct val="0"/>
              </a:spcBef>
              <a:spcAft>
                <a:spcPct val="0"/>
              </a:spcAft>
              <a:defRPr sz="2000" b="1">
                <a:solidFill>
                  <a:schemeClr val="tx1"/>
                </a:solidFill>
                <a:latin typeface="Times New Roman" pitchFamily="18" charset="0"/>
              </a:defRPr>
            </a:lvl7pPr>
            <a:lvl8pPr marL="3429000" indent="-228600" eaLnBrk="0" fontAlgn="base" hangingPunct="0">
              <a:spcBef>
                <a:spcPct val="0"/>
              </a:spcBef>
              <a:spcAft>
                <a:spcPct val="0"/>
              </a:spcAft>
              <a:defRPr sz="2000" b="1">
                <a:solidFill>
                  <a:schemeClr val="tx1"/>
                </a:solidFill>
                <a:latin typeface="Times New Roman" pitchFamily="18" charset="0"/>
              </a:defRPr>
            </a:lvl8pPr>
            <a:lvl9pPr marL="3886200" indent="-228600" eaLnBrk="0" fontAlgn="base" hangingPunct="0">
              <a:spcBef>
                <a:spcPct val="0"/>
              </a:spcBef>
              <a:spcAft>
                <a:spcPct val="0"/>
              </a:spcAft>
              <a:defRPr sz="2000" b="1">
                <a:solidFill>
                  <a:schemeClr val="tx1"/>
                </a:solidFill>
                <a:latin typeface="Times New Roman" pitchFamily="18" charset="0"/>
              </a:defRPr>
            </a:lvl9pPr>
          </a:lstStyle>
          <a:p>
            <a:pPr eaLnBrk="1" hangingPunct="1">
              <a:spcBef>
                <a:spcPct val="50000"/>
              </a:spcBef>
            </a:pPr>
            <a:r>
              <a:rPr lang="en-US" altLang="en-US" sz="400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Times New Roman" pitchFamily="18" charset="0"/>
              </a:rPr>
              <a:t>CỦNG CỐ</a:t>
            </a:r>
          </a:p>
        </p:txBody>
      </p:sp>
      <p:sp>
        <p:nvSpPr>
          <p:cNvPr id="3" name="Text Box 5"/>
          <p:cNvSpPr txBox="1">
            <a:spLocks noChangeArrowheads="1"/>
          </p:cNvSpPr>
          <p:nvPr/>
        </p:nvSpPr>
        <p:spPr bwMode="auto">
          <a:xfrm>
            <a:off x="685800" y="1964591"/>
            <a:ext cx="7620000"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a:solidFill>
                  <a:schemeClr val="tx1"/>
                </a:solidFill>
                <a:latin typeface="Times New Roman" pitchFamily="18" charset="0"/>
              </a:defRPr>
            </a:lvl1pPr>
            <a:lvl2pPr marL="742950" indent="-285750" eaLnBrk="0" hangingPunct="0">
              <a:defRPr sz="2000" b="1">
                <a:solidFill>
                  <a:schemeClr val="tx1"/>
                </a:solidFill>
                <a:latin typeface="Times New Roman" pitchFamily="18" charset="0"/>
              </a:defRPr>
            </a:lvl2pPr>
            <a:lvl3pPr marL="1143000" indent="-228600" eaLnBrk="0" hangingPunct="0">
              <a:defRPr sz="2000" b="1">
                <a:solidFill>
                  <a:schemeClr val="tx1"/>
                </a:solidFill>
                <a:latin typeface="Times New Roman" pitchFamily="18" charset="0"/>
              </a:defRPr>
            </a:lvl3pPr>
            <a:lvl4pPr marL="1600200" indent="-228600" eaLnBrk="0" hangingPunct="0">
              <a:defRPr sz="2000" b="1">
                <a:solidFill>
                  <a:schemeClr val="tx1"/>
                </a:solidFill>
                <a:latin typeface="Times New Roman" pitchFamily="18" charset="0"/>
              </a:defRPr>
            </a:lvl4pPr>
            <a:lvl5pPr marL="2057400" indent="-228600" eaLnBrk="0" hangingPunct="0">
              <a:defRPr sz="2000" b="1">
                <a:solidFill>
                  <a:schemeClr val="tx1"/>
                </a:solidFill>
                <a:latin typeface="Times New Roman" pitchFamily="18" charset="0"/>
              </a:defRPr>
            </a:lvl5pPr>
            <a:lvl6pPr marL="2514600" indent="-228600" eaLnBrk="0" fontAlgn="base" hangingPunct="0">
              <a:spcBef>
                <a:spcPct val="0"/>
              </a:spcBef>
              <a:spcAft>
                <a:spcPct val="0"/>
              </a:spcAft>
              <a:defRPr sz="2000" b="1">
                <a:solidFill>
                  <a:schemeClr val="tx1"/>
                </a:solidFill>
                <a:latin typeface="Times New Roman" pitchFamily="18" charset="0"/>
              </a:defRPr>
            </a:lvl6pPr>
            <a:lvl7pPr marL="2971800" indent="-228600" eaLnBrk="0" fontAlgn="base" hangingPunct="0">
              <a:spcBef>
                <a:spcPct val="0"/>
              </a:spcBef>
              <a:spcAft>
                <a:spcPct val="0"/>
              </a:spcAft>
              <a:defRPr sz="2000" b="1">
                <a:solidFill>
                  <a:schemeClr val="tx1"/>
                </a:solidFill>
                <a:latin typeface="Times New Roman" pitchFamily="18" charset="0"/>
              </a:defRPr>
            </a:lvl7pPr>
            <a:lvl8pPr marL="3429000" indent="-228600" eaLnBrk="0" fontAlgn="base" hangingPunct="0">
              <a:spcBef>
                <a:spcPct val="0"/>
              </a:spcBef>
              <a:spcAft>
                <a:spcPct val="0"/>
              </a:spcAft>
              <a:defRPr sz="2000" b="1">
                <a:solidFill>
                  <a:schemeClr val="tx1"/>
                </a:solidFill>
                <a:latin typeface="Times New Roman" pitchFamily="18" charset="0"/>
              </a:defRPr>
            </a:lvl8pPr>
            <a:lvl9pPr marL="3886200" indent="-228600" eaLnBrk="0" fontAlgn="base" hangingPunct="0">
              <a:spcBef>
                <a:spcPct val="0"/>
              </a:spcBef>
              <a:spcAft>
                <a:spcPct val="0"/>
              </a:spcAft>
              <a:defRPr sz="2000" b="1">
                <a:solidFill>
                  <a:schemeClr val="tx1"/>
                </a:solidFill>
                <a:latin typeface="Times New Roman" pitchFamily="18" charset="0"/>
              </a:defRPr>
            </a:lvl9pPr>
          </a:lstStyle>
          <a:p>
            <a:pPr eaLnBrk="1" fontAlgn="base" hangingPunct="1">
              <a:spcBef>
                <a:spcPct val="0"/>
              </a:spcBef>
              <a:spcAft>
                <a:spcPts val="1200"/>
              </a:spcAft>
            </a:pPr>
            <a:r>
              <a:rPr lang="en-US" altLang="en-US" sz="2800" u="sng" smtClean="0">
                <a:solidFill>
                  <a:srgbClr val="FF0000"/>
                </a:solidFill>
                <a:cs typeface="Times New Roman" pitchFamily="18" charset="0"/>
              </a:rPr>
              <a:t>Câu 2</a:t>
            </a:r>
            <a:r>
              <a:rPr lang="en-US" altLang="en-US" sz="2800" b="0" smtClean="0">
                <a:solidFill>
                  <a:srgbClr val="000000"/>
                </a:solidFill>
                <a:cs typeface="Times New Roman" pitchFamily="18" charset="0"/>
              </a:rPr>
              <a:t>. </a:t>
            </a:r>
            <a:r>
              <a:rPr lang="sv-SE" altLang="en-US" sz="2800" b="0" smtClean="0">
                <a:solidFill>
                  <a:srgbClr val="000000"/>
                </a:solidFill>
                <a:cs typeface="Times New Roman" pitchFamily="18" charset="0"/>
              </a:rPr>
              <a:t>Ở đậu Hà Lan (2n=14). Kết luận nào sau đây </a:t>
            </a:r>
            <a:r>
              <a:rPr lang="sv-SE" altLang="en-US" sz="2800" smtClean="0">
                <a:solidFill>
                  <a:srgbClr val="FF0000"/>
                </a:solidFill>
                <a:cs typeface="Times New Roman" pitchFamily="18" charset="0"/>
              </a:rPr>
              <a:t>chưa chính xác</a:t>
            </a:r>
            <a:r>
              <a:rPr lang="sv-SE" altLang="en-US" sz="2800" b="0" smtClean="0">
                <a:solidFill>
                  <a:srgbClr val="000000"/>
                </a:solidFill>
                <a:cs typeface="Times New Roman" pitchFamily="18" charset="0"/>
              </a:rPr>
              <a:t>?</a:t>
            </a:r>
          </a:p>
          <a:p>
            <a:pPr eaLnBrk="1" fontAlgn="base" hangingPunct="1">
              <a:spcBef>
                <a:spcPct val="0"/>
              </a:spcBef>
              <a:spcAft>
                <a:spcPts val="1200"/>
              </a:spcAft>
            </a:pPr>
            <a:r>
              <a:rPr lang="sv-SE" altLang="en-US" sz="2800" b="0" smtClean="0">
                <a:solidFill>
                  <a:srgbClr val="000000"/>
                </a:solidFill>
                <a:cs typeface="Times New Roman" pitchFamily="18" charset="0"/>
              </a:rPr>
              <a:t>	A. Số NST ở thể tứ bội là 28.</a:t>
            </a:r>
            <a:endParaRPr lang="en-US" altLang="en-US" sz="2800" b="0" smtClean="0">
              <a:solidFill>
                <a:srgbClr val="000000"/>
              </a:solidFill>
              <a:cs typeface="Times New Roman" pitchFamily="18" charset="0"/>
            </a:endParaRPr>
          </a:p>
          <a:p>
            <a:pPr eaLnBrk="1" fontAlgn="base" hangingPunct="1">
              <a:spcBef>
                <a:spcPct val="0"/>
              </a:spcBef>
              <a:spcAft>
                <a:spcPts val="1200"/>
              </a:spcAft>
            </a:pPr>
            <a:r>
              <a:rPr lang="sv-SE" altLang="en-US" sz="2800" b="0" smtClean="0">
                <a:solidFill>
                  <a:srgbClr val="000000"/>
                </a:solidFill>
                <a:cs typeface="Times New Roman" pitchFamily="18" charset="0"/>
              </a:rPr>
              <a:t>	B. Số NST ở thể đa nhiễm là 15.</a:t>
            </a:r>
            <a:endParaRPr lang="en-US" altLang="en-US" sz="2800" b="0" smtClean="0">
              <a:solidFill>
                <a:srgbClr val="000000"/>
              </a:solidFill>
              <a:cs typeface="Times New Roman" pitchFamily="18" charset="0"/>
            </a:endParaRPr>
          </a:p>
          <a:p>
            <a:pPr eaLnBrk="1" fontAlgn="base" hangingPunct="1">
              <a:spcBef>
                <a:spcPct val="0"/>
              </a:spcBef>
              <a:spcAft>
                <a:spcPts val="1200"/>
              </a:spcAft>
            </a:pPr>
            <a:r>
              <a:rPr lang="sv-SE" altLang="en-US" sz="2800" b="0" smtClean="0">
                <a:solidFill>
                  <a:srgbClr val="000000"/>
                </a:solidFill>
                <a:cs typeface="Times New Roman" pitchFamily="18" charset="0"/>
              </a:rPr>
              <a:t>	C. Số NST ở thể một là 13.</a:t>
            </a:r>
            <a:endParaRPr lang="en-US" altLang="en-US" sz="2800" b="0" smtClean="0">
              <a:solidFill>
                <a:srgbClr val="000000"/>
              </a:solidFill>
              <a:cs typeface="Times New Roman" pitchFamily="18" charset="0"/>
            </a:endParaRPr>
          </a:p>
          <a:p>
            <a:pPr eaLnBrk="1" fontAlgn="base" hangingPunct="1">
              <a:spcBef>
                <a:spcPct val="0"/>
              </a:spcBef>
              <a:spcAft>
                <a:spcPts val="1200"/>
              </a:spcAft>
            </a:pPr>
            <a:r>
              <a:rPr lang="sv-SE" altLang="en-US" sz="2800" b="0" smtClean="0">
                <a:solidFill>
                  <a:srgbClr val="000000"/>
                </a:solidFill>
                <a:cs typeface="Times New Roman" pitchFamily="18" charset="0"/>
              </a:rPr>
              <a:t>	D. Số NST ở thể tam bội là 21.</a:t>
            </a:r>
            <a:endParaRPr lang="en-US" altLang="en-US" sz="2800" b="0" smtClean="0">
              <a:solidFill>
                <a:srgbClr val="000000"/>
              </a:solidFill>
              <a:cs typeface="Times New Roman" pitchFamily="18" charset="0"/>
            </a:endParaRPr>
          </a:p>
        </p:txBody>
      </p:sp>
      <p:sp>
        <p:nvSpPr>
          <p:cNvPr id="4" name="Donut 3"/>
          <p:cNvSpPr/>
          <p:nvPr/>
        </p:nvSpPr>
        <p:spPr>
          <a:xfrm>
            <a:off x="1600200" y="3578225"/>
            <a:ext cx="381000" cy="460375"/>
          </a:xfrm>
          <a:prstGeom prst="donut">
            <a:avLst>
              <a:gd name="adj" fmla="val 337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ounded Rectangle 4"/>
          <p:cNvSpPr/>
          <p:nvPr/>
        </p:nvSpPr>
        <p:spPr>
          <a:xfrm>
            <a:off x="0" y="1"/>
            <a:ext cx="9144000" cy="68579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Bài 6. ĐỘT BIẾN SỐ L</a:t>
            </a:r>
            <a:r>
              <a:rPr lang="vi-VN"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ƯỢNG</a:t>
            </a:r>
            <a:r>
              <a:rPr lang="en-US"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NHIỄM SẮC THỂ</a:t>
            </a:r>
            <a:endParaRPr lang="en-US" sz="32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676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438400" y="1371600"/>
            <a:ext cx="3657600" cy="6858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smtClean="0">
                <a:solidFill>
                  <a:prstClr val="black"/>
                </a:solidFill>
              </a:rPr>
              <a:t>Dặn dò</a:t>
            </a:r>
            <a:endParaRPr lang="en-US" sz="3200">
              <a:solidFill>
                <a:prstClr val="black"/>
              </a:solidFill>
            </a:endParaRPr>
          </a:p>
        </p:txBody>
      </p:sp>
      <p:sp>
        <p:nvSpPr>
          <p:cNvPr id="4" name="Rectangle 3"/>
          <p:cNvSpPr/>
          <p:nvPr/>
        </p:nvSpPr>
        <p:spPr>
          <a:xfrm>
            <a:off x="685799" y="3200400"/>
            <a:ext cx="7710055"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0070C0"/>
                </a:solidFill>
              </a:rPr>
              <a:t>Về nhà học bài</a:t>
            </a:r>
            <a:endParaRPr lang="en-US" sz="2800">
              <a:solidFill>
                <a:srgbClr val="0070C0"/>
              </a:solidFill>
            </a:endParaRPr>
          </a:p>
        </p:txBody>
      </p:sp>
      <p:pic>
        <p:nvPicPr>
          <p:cNvPr id="5" name="Picture 2" descr="D:\THSP\viec-lam-viet-bai-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2918" y="708980"/>
            <a:ext cx="2334491" cy="249142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a:off x="7467600" y="2057400"/>
            <a:ext cx="762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85800" y="4343400"/>
            <a:ext cx="7710055"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0070C0"/>
                </a:solidFill>
              </a:rPr>
              <a:t>Trả lời các câu hỏi</a:t>
            </a:r>
            <a:endParaRPr lang="en-US" sz="2800">
              <a:solidFill>
                <a:srgbClr val="0070C0"/>
              </a:solidFill>
            </a:endParaRPr>
          </a:p>
        </p:txBody>
      </p:sp>
      <p:sp>
        <p:nvSpPr>
          <p:cNvPr id="9" name="Rectangle 8"/>
          <p:cNvSpPr/>
          <p:nvPr/>
        </p:nvSpPr>
        <p:spPr>
          <a:xfrm>
            <a:off x="699654" y="5455228"/>
            <a:ext cx="7744691" cy="5645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0070C0"/>
                </a:solidFill>
              </a:rPr>
              <a:t>Chuẩn bị trước bài mới</a:t>
            </a:r>
            <a:endParaRPr lang="en-US" sz="2800">
              <a:solidFill>
                <a:srgbClr val="0070C0"/>
              </a:solidFill>
            </a:endParaRPr>
          </a:p>
        </p:txBody>
      </p:sp>
      <p:sp>
        <p:nvSpPr>
          <p:cNvPr id="14" name="Rounded Rectangle 13"/>
          <p:cNvSpPr/>
          <p:nvPr/>
        </p:nvSpPr>
        <p:spPr>
          <a:xfrm>
            <a:off x="0" y="1"/>
            <a:ext cx="9144000" cy="68579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Bài 6. ĐỘT BIẾN SỐ L</a:t>
            </a:r>
            <a:r>
              <a:rPr lang="vi-VN"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ƯỢNG</a:t>
            </a:r>
            <a:r>
              <a:rPr lang="en-US"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NHIỄM SẮC THỂ</a:t>
            </a:r>
            <a:endParaRPr lang="en-US" sz="32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31177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152400" y="1770063"/>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P</a:t>
            </a:r>
          </a:p>
        </p:txBody>
      </p:sp>
      <p:grpSp>
        <p:nvGrpSpPr>
          <p:cNvPr id="2" name="Group 10"/>
          <p:cNvGrpSpPr>
            <a:grpSpLocks/>
          </p:cNvGrpSpPr>
          <p:nvPr/>
        </p:nvGrpSpPr>
        <p:grpSpPr bwMode="auto">
          <a:xfrm>
            <a:off x="552450" y="1785938"/>
            <a:ext cx="290513" cy="320675"/>
            <a:chOff x="144" y="3369"/>
            <a:chExt cx="183" cy="202"/>
          </a:xfrm>
        </p:grpSpPr>
        <p:sp>
          <p:nvSpPr>
            <p:cNvPr id="4107" name="Oval 11"/>
            <p:cNvSpPr>
              <a:spLocks noChangeArrowheads="1"/>
            </p:cNvSpPr>
            <p:nvPr/>
          </p:nvSpPr>
          <p:spPr bwMode="auto">
            <a:xfrm>
              <a:off x="144" y="3456"/>
              <a:ext cx="115" cy="115"/>
            </a:xfrm>
            <a:prstGeom prst="ellipse">
              <a:avLst/>
            </a:prstGeom>
            <a:solidFill>
              <a:schemeClr val="bg1"/>
            </a:solidFill>
            <a:ln w="2857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4108" name="Line 12"/>
            <p:cNvSpPr>
              <a:spLocks noChangeShapeType="1"/>
            </p:cNvSpPr>
            <p:nvPr/>
          </p:nvSpPr>
          <p:spPr bwMode="auto">
            <a:xfrm flipV="1">
              <a:off x="240" y="3369"/>
              <a:ext cx="87" cy="96"/>
            </a:xfrm>
            <a:prstGeom prst="line">
              <a:avLst/>
            </a:prstGeom>
            <a:noFill/>
            <a:ln w="28575">
              <a:solidFill>
                <a:srgbClr val="0000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grpSp>
      <p:sp>
        <p:nvSpPr>
          <p:cNvPr id="4110" name="Oval 14"/>
          <p:cNvSpPr>
            <a:spLocks noChangeArrowheads="1"/>
          </p:cNvSpPr>
          <p:nvPr/>
        </p:nvSpPr>
        <p:spPr bwMode="auto">
          <a:xfrm>
            <a:off x="990600" y="1481138"/>
            <a:ext cx="990600" cy="990600"/>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4112" name="Freeform 16"/>
          <p:cNvSpPr>
            <a:spLocks/>
          </p:cNvSpPr>
          <p:nvPr/>
        </p:nvSpPr>
        <p:spPr bwMode="auto">
          <a:xfrm>
            <a:off x="1066800" y="1785938"/>
            <a:ext cx="109538"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13" name="Freeform 17"/>
          <p:cNvSpPr>
            <a:spLocks/>
          </p:cNvSpPr>
          <p:nvPr/>
        </p:nvSpPr>
        <p:spPr bwMode="auto">
          <a:xfrm>
            <a:off x="1219200" y="1785938"/>
            <a:ext cx="109538"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14" name="Freeform 18"/>
          <p:cNvSpPr>
            <a:spLocks/>
          </p:cNvSpPr>
          <p:nvPr/>
        </p:nvSpPr>
        <p:spPr bwMode="auto">
          <a:xfrm flipH="1">
            <a:off x="1628775" y="1785938"/>
            <a:ext cx="109538"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15" name="Freeform 19"/>
          <p:cNvSpPr>
            <a:spLocks/>
          </p:cNvSpPr>
          <p:nvPr/>
        </p:nvSpPr>
        <p:spPr bwMode="auto">
          <a:xfrm flipH="1">
            <a:off x="1781175" y="1785938"/>
            <a:ext cx="109538"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16" name="Oval 20"/>
          <p:cNvSpPr>
            <a:spLocks noChangeArrowheads="1"/>
          </p:cNvSpPr>
          <p:nvPr/>
        </p:nvSpPr>
        <p:spPr bwMode="auto">
          <a:xfrm>
            <a:off x="1371600" y="1557338"/>
            <a:ext cx="109538" cy="109537"/>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4117" name="Oval 21"/>
          <p:cNvSpPr>
            <a:spLocks noChangeArrowheads="1"/>
          </p:cNvSpPr>
          <p:nvPr/>
        </p:nvSpPr>
        <p:spPr bwMode="auto">
          <a:xfrm>
            <a:off x="1524000" y="1557338"/>
            <a:ext cx="109538" cy="109537"/>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4118" name="Freeform 22"/>
          <p:cNvSpPr>
            <a:spLocks/>
          </p:cNvSpPr>
          <p:nvPr/>
        </p:nvSpPr>
        <p:spPr bwMode="auto">
          <a:xfrm>
            <a:off x="1414463" y="2152650"/>
            <a:ext cx="1587" cy="265113"/>
          </a:xfrm>
          <a:custGeom>
            <a:avLst/>
            <a:gdLst>
              <a:gd name="T0" fmla="*/ 0 w 1"/>
              <a:gd name="T1" fmla="*/ 0 h 144"/>
              <a:gd name="T2" fmla="*/ 0 w 1"/>
              <a:gd name="T3" fmla="*/ 144 h 144"/>
            </a:gdLst>
            <a:ahLst/>
            <a:cxnLst>
              <a:cxn ang="0">
                <a:pos x="T0" y="T1"/>
              </a:cxn>
              <a:cxn ang="0">
                <a:pos x="T2" y="T3"/>
              </a:cxn>
            </a:cxnLst>
            <a:rect l="0" t="0" r="r" b="b"/>
            <a:pathLst>
              <a:path w="1" h="144">
                <a:moveTo>
                  <a:pt x="0" y="0"/>
                </a:moveTo>
                <a:cubicBezTo>
                  <a:pt x="0" y="60"/>
                  <a:pt x="0" y="120"/>
                  <a:pt x="0" y="144"/>
                </a:cubicBezTo>
              </a:path>
            </a:pathLst>
          </a:custGeom>
          <a:solidFill>
            <a:srgbClr val="800080"/>
          </a:solidFill>
          <a:ln w="38100" cmpd="sng">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20" name="Oval 24"/>
          <p:cNvSpPr>
            <a:spLocks noChangeArrowheads="1"/>
          </p:cNvSpPr>
          <p:nvPr/>
        </p:nvSpPr>
        <p:spPr bwMode="auto">
          <a:xfrm>
            <a:off x="7086600" y="1447800"/>
            <a:ext cx="990600" cy="990600"/>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4121" name="Freeform 25"/>
          <p:cNvSpPr>
            <a:spLocks/>
          </p:cNvSpPr>
          <p:nvPr/>
        </p:nvSpPr>
        <p:spPr bwMode="auto">
          <a:xfrm>
            <a:off x="7191375" y="1738313"/>
            <a:ext cx="109538"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22" name="Freeform 26"/>
          <p:cNvSpPr>
            <a:spLocks/>
          </p:cNvSpPr>
          <p:nvPr/>
        </p:nvSpPr>
        <p:spPr bwMode="auto">
          <a:xfrm>
            <a:off x="7343775" y="1738313"/>
            <a:ext cx="109538"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23" name="Freeform 27"/>
          <p:cNvSpPr>
            <a:spLocks/>
          </p:cNvSpPr>
          <p:nvPr/>
        </p:nvSpPr>
        <p:spPr bwMode="auto">
          <a:xfrm flipH="1">
            <a:off x="7753350" y="1738313"/>
            <a:ext cx="109538"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24" name="Freeform 28"/>
          <p:cNvSpPr>
            <a:spLocks/>
          </p:cNvSpPr>
          <p:nvPr/>
        </p:nvSpPr>
        <p:spPr bwMode="auto">
          <a:xfrm flipH="1">
            <a:off x="7905750" y="1738313"/>
            <a:ext cx="109538"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25" name="Oval 29"/>
          <p:cNvSpPr>
            <a:spLocks noChangeArrowheads="1"/>
          </p:cNvSpPr>
          <p:nvPr/>
        </p:nvSpPr>
        <p:spPr bwMode="auto">
          <a:xfrm>
            <a:off x="7496175" y="1509713"/>
            <a:ext cx="109538" cy="109537"/>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4126" name="Oval 30"/>
          <p:cNvSpPr>
            <a:spLocks noChangeArrowheads="1"/>
          </p:cNvSpPr>
          <p:nvPr/>
        </p:nvSpPr>
        <p:spPr bwMode="auto">
          <a:xfrm>
            <a:off x="7648575" y="1509713"/>
            <a:ext cx="109538" cy="109537"/>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4127" name="Freeform 31"/>
          <p:cNvSpPr>
            <a:spLocks/>
          </p:cNvSpPr>
          <p:nvPr/>
        </p:nvSpPr>
        <p:spPr bwMode="auto">
          <a:xfrm>
            <a:off x="7539038" y="2105025"/>
            <a:ext cx="1587" cy="265113"/>
          </a:xfrm>
          <a:custGeom>
            <a:avLst/>
            <a:gdLst>
              <a:gd name="T0" fmla="*/ 0 w 1"/>
              <a:gd name="T1" fmla="*/ 0 h 144"/>
              <a:gd name="T2" fmla="*/ 0 w 1"/>
              <a:gd name="T3" fmla="*/ 144 h 144"/>
            </a:gdLst>
            <a:ahLst/>
            <a:cxnLst>
              <a:cxn ang="0">
                <a:pos x="T0" y="T1"/>
              </a:cxn>
              <a:cxn ang="0">
                <a:pos x="T2" y="T3"/>
              </a:cxn>
            </a:cxnLst>
            <a:rect l="0" t="0" r="r" b="b"/>
            <a:pathLst>
              <a:path w="1" h="144">
                <a:moveTo>
                  <a:pt x="0" y="0"/>
                </a:moveTo>
                <a:cubicBezTo>
                  <a:pt x="0" y="60"/>
                  <a:pt x="0" y="120"/>
                  <a:pt x="0" y="144"/>
                </a:cubicBezTo>
              </a:path>
            </a:pathLst>
          </a:custGeom>
          <a:solidFill>
            <a:srgbClr val="800080"/>
          </a:solidFill>
          <a:ln w="38100" cmpd="sng">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29" name="Text Box 33"/>
          <p:cNvSpPr txBox="1">
            <a:spLocks noChangeArrowheads="1"/>
          </p:cNvSpPr>
          <p:nvPr/>
        </p:nvSpPr>
        <p:spPr bwMode="auto">
          <a:xfrm>
            <a:off x="8610600" y="1720850"/>
            <a:ext cx="38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P</a:t>
            </a:r>
          </a:p>
        </p:txBody>
      </p:sp>
      <p:grpSp>
        <p:nvGrpSpPr>
          <p:cNvPr id="3" name="Group 34"/>
          <p:cNvGrpSpPr>
            <a:grpSpLocks/>
          </p:cNvGrpSpPr>
          <p:nvPr/>
        </p:nvGrpSpPr>
        <p:grpSpPr bwMode="auto">
          <a:xfrm>
            <a:off x="8315325" y="1754188"/>
            <a:ext cx="182563" cy="365125"/>
            <a:chOff x="1449" y="2706"/>
            <a:chExt cx="115" cy="230"/>
          </a:xfrm>
        </p:grpSpPr>
        <p:sp>
          <p:nvSpPr>
            <p:cNvPr id="4131" name="Oval 35"/>
            <p:cNvSpPr>
              <a:spLocks noChangeArrowheads="1"/>
            </p:cNvSpPr>
            <p:nvPr/>
          </p:nvSpPr>
          <p:spPr bwMode="auto">
            <a:xfrm>
              <a:off x="1449" y="2706"/>
              <a:ext cx="115" cy="103"/>
            </a:xfrm>
            <a:prstGeom prst="ellipse">
              <a:avLst/>
            </a:prstGeom>
            <a:solidFill>
              <a:schemeClr val="bg1"/>
            </a:solidFill>
            <a:ln w="2857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4132" name="Line 36"/>
            <p:cNvSpPr>
              <a:spLocks noChangeShapeType="1"/>
            </p:cNvSpPr>
            <p:nvPr/>
          </p:nvSpPr>
          <p:spPr bwMode="auto">
            <a:xfrm>
              <a:off x="1506" y="2808"/>
              <a:ext cx="0" cy="128"/>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33" name="Line 37"/>
            <p:cNvSpPr>
              <a:spLocks noChangeShapeType="1"/>
            </p:cNvSpPr>
            <p:nvPr/>
          </p:nvSpPr>
          <p:spPr bwMode="auto">
            <a:xfrm>
              <a:off x="1458" y="2853"/>
              <a:ext cx="96"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grpSp>
      <p:sp>
        <p:nvSpPr>
          <p:cNvPr id="4134" name="Freeform 38"/>
          <p:cNvSpPr>
            <a:spLocks/>
          </p:cNvSpPr>
          <p:nvPr/>
        </p:nvSpPr>
        <p:spPr bwMode="auto">
          <a:xfrm>
            <a:off x="1524000" y="2228850"/>
            <a:ext cx="92075" cy="182563"/>
          </a:xfrm>
          <a:custGeom>
            <a:avLst/>
            <a:gdLst>
              <a:gd name="T0" fmla="*/ 49 w 346"/>
              <a:gd name="T1" fmla="*/ 1045 h 1045"/>
              <a:gd name="T2" fmla="*/ 49 w 346"/>
              <a:gd name="T3" fmla="*/ 94 h 1045"/>
              <a:gd name="T4" fmla="*/ 346 w 346"/>
              <a:gd name="T5" fmla="*/ 480 h 1045"/>
            </a:gdLst>
            <a:ahLst/>
            <a:cxnLst>
              <a:cxn ang="0">
                <a:pos x="T0" y="T1"/>
              </a:cxn>
              <a:cxn ang="0">
                <a:pos x="T2" y="T3"/>
              </a:cxn>
              <a:cxn ang="0">
                <a:pos x="T4" y="T5"/>
              </a:cxn>
            </a:cxnLst>
            <a:rect l="0" t="0" r="r" b="b"/>
            <a:pathLst>
              <a:path w="346" h="1045">
                <a:moveTo>
                  <a:pt x="49" y="1045"/>
                </a:moveTo>
                <a:cubicBezTo>
                  <a:pt x="48" y="887"/>
                  <a:pt x="0" y="188"/>
                  <a:pt x="49" y="94"/>
                </a:cubicBezTo>
                <a:cubicBezTo>
                  <a:pt x="98" y="0"/>
                  <a:pt x="284" y="400"/>
                  <a:pt x="346" y="48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19" name="Freeform 23"/>
          <p:cNvSpPr>
            <a:spLocks/>
          </p:cNvSpPr>
          <p:nvPr/>
        </p:nvSpPr>
        <p:spPr bwMode="auto">
          <a:xfrm>
            <a:off x="7696200" y="2105025"/>
            <a:ext cx="1588" cy="265113"/>
          </a:xfrm>
          <a:custGeom>
            <a:avLst/>
            <a:gdLst>
              <a:gd name="T0" fmla="*/ 0 w 1"/>
              <a:gd name="T1" fmla="*/ 0 h 144"/>
              <a:gd name="T2" fmla="*/ 0 w 1"/>
              <a:gd name="T3" fmla="*/ 144 h 144"/>
            </a:gdLst>
            <a:ahLst/>
            <a:cxnLst>
              <a:cxn ang="0">
                <a:pos x="T0" y="T1"/>
              </a:cxn>
              <a:cxn ang="0">
                <a:pos x="T2" y="T3"/>
              </a:cxn>
            </a:cxnLst>
            <a:rect l="0" t="0" r="r" b="b"/>
            <a:pathLst>
              <a:path w="1" h="144">
                <a:moveTo>
                  <a:pt x="0" y="0"/>
                </a:moveTo>
                <a:cubicBezTo>
                  <a:pt x="0" y="60"/>
                  <a:pt x="0" y="120"/>
                  <a:pt x="0" y="144"/>
                </a:cubicBezTo>
              </a:path>
            </a:pathLst>
          </a:custGeom>
          <a:solidFill>
            <a:srgbClr val="800080"/>
          </a:solidFill>
          <a:ln w="38100" cmpd="sng">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35" name="Oval 39"/>
          <p:cNvSpPr>
            <a:spLocks noChangeArrowheads="1"/>
          </p:cNvSpPr>
          <p:nvPr/>
        </p:nvSpPr>
        <p:spPr bwMode="auto">
          <a:xfrm>
            <a:off x="5534025" y="2209800"/>
            <a:ext cx="990600" cy="990600"/>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4136" name="Oval 40"/>
          <p:cNvSpPr>
            <a:spLocks noChangeArrowheads="1"/>
          </p:cNvSpPr>
          <p:nvPr/>
        </p:nvSpPr>
        <p:spPr bwMode="auto">
          <a:xfrm>
            <a:off x="4071938" y="762000"/>
            <a:ext cx="990600" cy="990600"/>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4137" name="Oval 41"/>
          <p:cNvSpPr>
            <a:spLocks noChangeArrowheads="1"/>
          </p:cNvSpPr>
          <p:nvPr/>
        </p:nvSpPr>
        <p:spPr bwMode="auto">
          <a:xfrm>
            <a:off x="5514975" y="762000"/>
            <a:ext cx="990600" cy="990600"/>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4138" name="Oval 42"/>
          <p:cNvSpPr>
            <a:spLocks noChangeArrowheads="1"/>
          </p:cNvSpPr>
          <p:nvPr/>
        </p:nvSpPr>
        <p:spPr bwMode="auto">
          <a:xfrm>
            <a:off x="2609850" y="762000"/>
            <a:ext cx="990600" cy="990600"/>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4139" name="Oval 43"/>
          <p:cNvSpPr>
            <a:spLocks noChangeArrowheads="1"/>
          </p:cNvSpPr>
          <p:nvPr/>
        </p:nvSpPr>
        <p:spPr bwMode="auto">
          <a:xfrm>
            <a:off x="2605088" y="2195513"/>
            <a:ext cx="990600" cy="990600"/>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4140" name="Oval 44"/>
          <p:cNvSpPr>
            <a:spLocks noChangeArrowheads="1"/>
          </p:cNvSpPr>
          <p:nvPr/>
        </p:nvSpPr>
        <p:spPr bwMode="auto">
          <a:xfrm>
            <a:off x="4081463" y="2209800"/>
            <a:ext cx="990600" cy="990600"/>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4141" name="Line 45"/>
          <p:cNvSpPr>
            <a:spLocks noChangeShapeType="1"/>
          </p:cNvSpPr>
          <p:nvPr/>
        </p:nvSpPr>
        <p:spPr bwMode="auto">
          <a:xfrm>
            <a:off x="2362200" y="1219200"/>
            <a:ext cx="228600" cy="0"/>
          </a:xfrm>
          <a:prstGeom prst="line">
            <a:avLst/>
          </a:prstGeom>
          <a:noFill/>
          <a:ln w="19050">
            <a:solidFill>
              <a:schemeClr val="accent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42" name="Line 46"/>
          <p:cNvSpPr>
            <a:spLocks noChangeShapeType="1"/>
          </p:cNvSpPr>
          <p:nvPr/>
        </p:nvSpPr>
        <p:spPr bwMode="auto">
          <a:xfrm>
            <a:off x="2362200" y="2667000"/>
            <a:ext cx="228600" cy="0"/>
          </a:xfrm>
          <a:prstGeom prst="line">
            <a:avLst/>
          </a:prstGeom>
          <a:noFill/>
          <a:ln w="19050">
            <a:solidFill>
              <a:schemeClr val="accent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43" name="Line 47"/>
          <p:cNvSpPr>
            <a:spLocks noChangeShapeType="1"/>
          </p:cNvSpPr>
          <p:nvPr/>
        </p:nvSpPr>
        <p:spPr bwMode="auto">
          <a:xfrm>
            <a:off x="2362200" y="1219200"/>
            <a:ext cx="0" cy="144780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44" name="Line 48"/>
          <p:cNvSpPr>
            <a:spLocks noChangeShapeType="1"/>
          </p:cNvSpPr>
          <p:nvPr/>
        </p:nvSpPr>
        <p:spPr bwMode="auto">
          <a:xfrm>
            <a:off x="1981200" y="1928813"/>
            <a:ext cx="381000"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45" name="Line 49"/>
          <p:cNvSpPr>
            <a:spLocks noChangeShapeType="1"/>
          </p:cNvSpPr>
          <p:nvPr/>
        </p:nvSpPr>
        <p:spPr bwMode="auto">
          <a:xfrm>
            <a:off x="6505575" y="1219200"/>
            <a:ext cx="228600" cy="0"/>
          </a:xfrm>
          <a:prstGeom prst="line">
            <a:avLst/>
          </a:prstGeom>
          <a:noFill/>
          <a:ln w="19050">
            <a:solidFill>
              <a:schemeClr val="accent2"/>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46" name="Line 50"/>
          <p:cNvSpPr>
            <a:spLocks noChangeShapeType="1"/>
          </p:cNvSpPr>
          <p:nvPr/>
        </p:nvSpPr>
        <p:spPr bwMode="auto">
          <a:xfrm>
            <a:off x="6505575" y="2667000"/>
            <a:ext cx="228600" cy="0"/>
          </a:xfrm>
          <a:prstGeom prst="line">
            <a:avLst/>
          </a:prstGeom>
          <a:noFill/>
          <a:ln w="19050">
            <a:solidFill>
              <a:schemeClr val="accent2"/>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47" name="Line 51"/>
          <p:cNvSpPr>
            <a:spLocks noChangeShapeType="1"/>
          </p:cNvSpPr>
          <p:nvPr/>
        </p:nvSpPr>
        <p:spPr bwMode="auto">
          <a:xfrm>
            <a:off x="6734175" y="1219200"/>
            <a:ext cx="0" cy="144780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48" name="Line 52"/>
          <p:cNvSpPr>
            <a:spLocks noChangeShapeType="1"/>
          </p:cNvSpPr>
          <p:nvPr/>
        </p:nvSpPr>
        <p:spPr bwMode="auto">
          <a:xfrm flipH="1">
            <a:off x="6734175" y="1928813"/>
            <a:ext cx="381000"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49" name="Line 53"/>
          <p:cNvSpPr>
            <a:spLocks noChangeShapeType="1"/>
          </p:cNvSpPr>
          <p:nvPr/>
        </p:nvSpPr>
        <p:spPr bwMode="auto">
          <a:xfrm>
            <a:off x="3595688" y="1219200"/>
            <a:ext cx="457200" cy="0"/>
          </a:xfrm>
          <a:prstGeom prst="line">
            <a:avLst/>
          </a:prstGeom>
          <a:noFill/>
          <a:ln w="19050">
            <a:solidFill>
              <a:schemeClr val="accent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50" name="Line 54"/>
          <p:cNvSpPr>
            <a:spLocks noChangeShapeType="1"/>
          </p:cNvSpPr>
          <p:nvPr/>
        </p:nvSpPr>
        <p:spPr bwMode="auto">
          <a:xfrm>
            <a:off x="3595688" y="2667000"/>
            <a:ext cx="457200" cy="0"/>
          </a:xfrm>
          <a:prstGeom prst="line">
            <a:avLst/>
          </a:prstGeom>
          <a:noFill/>
          <a:ln w="19050">
            <a:solidFill>
              <a:schemeClr val="accent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51" name="Line 55"/>
          <p:cNvSpPr>
            <a:spLocks noChangeShapeType="1"/>
          </p:cNvSpPr>
          <p:nvPr/>
        </p:nvSpPr>
        <p:spPr bwMode="auto">
          <a:xfrm>
            <a:off x="5043488" y="1219200"/>
            <a:ext cx="457200" cy="0"/>
          </a:xfrm>
          <a:prstGeom prst="line">
            <a:avLst/>
          </a:prstGeom>
          <a:noFill/>
          <a:ln w="19050">
            <a:solidFill>
              <a:schemeClr val="accent2"/>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52" name="Line 56"/>
          <p:cNvSpPr>
            <a:spLocks noChangeShapeType="1"/>
          </p:cNvSpPr>
          <p:nvPr/>
        </p:nvSpPr>
        <p:spPr bwMode="auto">
          <a:xfrm>
            <a:off x="5072063" y="2667000"/>
            <a:ext cx="457200" cy="0"/>
          </a:xfrm>
          <a:prstGeom prst="line">
            <a:avLst/>
          </a:prstGeom>
          <a:noFill/>
          <a:ln w="19050">
            <a:solidFill>
              <a:schemeClr val="accent2"/>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53" name="Freeform 57"/>
          <p:cNvSpPr>
            <a:spLocks/>
          </p:cNvSpPr>
          <p:nvPr/>
        </p:nvSpPr>
        <p:spPr bwMode="auto">
          <a:xfrm>
            <a:off x="2757488" y="1066800"/>
            <a:ext cx="109537"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54" name="Freeform 58"/>
          <p:cNvSpPr>
            <a:spLocks/>
          </p:cNvSpPr>
          <p:nvPr/>
        </p:nvSpPr>
        <p:spPr bwMode="auto">
          <a:xfrm flipH="1">
            <a:off x="3233738" y="1066800"/>
            <a:ext cx="109537"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55" name="Oval 59"/>
          <p:cNvSpPr>
            <a:spLocks noChangeArrowheads="1"/>
          </p:cNvSpPr>
          <p:nvPr/>
        </p:nvSpPr>
        <p:spPr bwMode="auto">
          <a:xfrm>
            <a:off x="3062288" y="838200"/>
            <a:ext cx="109537" cy="109538"/>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4156" name="Freeform 60"/>
          <p:cNvSpPr>
            <a:spLocks/>
          </p:cNvSpPr>
          <p:nvPr/>
        </p:nvSpPr>
        <p:spPr bwMode="auto">
          <a:xfrm>
            <a:off x="3048000" y="1404938"/>
            <a:ext cx="1588" cy="265112"/>
          </a:xfrm>
          <a:custGeom>
            <a:avLst/>
            <a:gdLst>
              <a:gd name="T0" fmla="*/ 0 w 1"/>
              <a:gd name="T1" fmla="*/ 0 h 144"/>
              <a:gd name="T2" fmla="*/ 0 w 1"/>
              <a:gd name="T3" fmla="*/ 144 h 144"/>
            </a:gdLst>
            <a:ahLst/>
            <a:cxnLst>
              <a:cxn ang="0">
                <a:pos x="T0" y="T1"/>
              </a:cxn>
              <a:cxn ang="0">
                <a:pos x="T2" y="T3"/>
              </a:cxn>
            </a:cxnLst>
            <a:rect l="0" t="0" r="r" b="b"/>
            <a:pathLst>
              <a:path w="1" h="144">
                <a:moveTo>
                  <a:pt x="0" y="0"/>
                </a:moveTo>
                <a:cubicBezTo>
                  <a:pt x="0" y="60"/>
                  <a:pt x="0" y="120"/>
                  <a:pt x="0" y="144"/>
                </a:cubicBezTo>
              </a:path>
            </a:pathLst>
          </a:custGeom>
          <a:solidFill>
            <a:srgbClr val="800080"/>
          </a:solidFill>
          <a:ln w="38100" cmpd="sng">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57" name="Freeform 61"/>
          <p:cNvSpPr>
            <a:spLocks/>
          </p:cNvSpPr>
          <p:nvPr/>
        </p:nvSpPr>
        <p:spPr bwMode="auto">
          <a:xfrm>
            <a:off x="5667375" y="1066800"/>
            <a:ext cx="109538"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58" name="Freeform 62"/>
          <p:cNvSpPr>
            <a:spLocks/>
          </p:cNvSpPr>
          <p:nvPr/>
        </p:nvSpPr>
        <p:spPr bwMode="auto">
          <a:xfrm flipH="1">
            <a:off x="6229350" y="1066800"/>
            <a:ext cx="109538"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59" name="Oval 63"/>
          <p:cNvSpPr>
            <a:spLocks noChangeArrowheads="1"/>
          </p:cNvSpPr>
          <p:nvPr/>
        </p:nvSpPr>
        <p:spPr bwMode="auto">
          <a:xfrm>
            <a:off x="5972175" y="838200"/>
            <a:ext cx="109538" cy="109538"/>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4160" name="Freeform 64"/>
          <p:cNvSpPr>
            <a:spLocks/>
          </p:cNvSpPr>
          <p:nvPr/>
        </p:nvSpPr>
        <p:spPr bwMode="auto">
          <a:xfrm>
            <a:off x="6015038" y="1433513"/>
            <a:ext cx="1587" cy="265112"/>
          </a:xfrm>
          <a:custGeom>
            <a:avLst/>
            <a:gdLst>
              <a:gd name="T0" fmla="*/ 0 w 1"/>
              <a:gd name="T1" fmla="*/ 0 h 144"/>
              <a:gd name="T2" fmla="*/ 0 w 1"/>
              <a:gd name="T3" fmla="*/ 144 h 144"/>
            </a:gdLst>
            <a:ahLst/>
            <a:cxnLst>
              <a:cxn ang="0">
                <a:pos x="T0" y="T1"/>
              </a:cxn>
              <a:cxn ang="0">
                <a:pos x="T2" y="T3"/>
              </a:cxn>
            </a:cxnLst>
            <a:rect l="0" t="0" r="r" b="b"/>
            <a:pathLst>
              <a:path w="1" h="144">
                <a:moveTo>
                  <a:pt x="0" y="0"/>
                </a:moveTo>
                <a:cubicBezTo>
                  <a:pt x="0" y="60"/>
                  <a:pt x="0" y="120"/>
                  <a:pt x="0" y="144"/>
                </a:cubicBezTo>
              </a:path>
            </a:pathLst>
          </a:custGeom>
          <a:solidFill>
            <a:srgbClr val="800080"/>
          </a:solidFill>
          <a:ln w="38100" cmpd="sng">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61" name="Freeform 65"/>
          <p:cNvSpPr>
            <a:spLocks/>
          </p:cNvSpPr>
          <p:nvPr/>
        </p:nvSpPr>
        <p:spPr bwMode="auto">
          <a:xfrm>
            <a:off x="2743200" y="2492375"/>
            <a:ext cx="109538"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62" name="Freeform 66"/>
          <p:cNvSpPr>
            <a:spLocks/>
          </p:cNvSpPr>
          <p:nvPr/>
        </p:nvSpPr>
        <p:spPr bwMode="auto">
          <a:xfrm flipH="1">
            <a:off x="3371850" y="1066800"/>
            <a:ext cx="109538"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63" name="Oval 67"/>
          <p:cNvSpPr>
            <a:spLocks noChangeArrowheads="1"/>
          </p:cNvSpPr>
          <p:nvPr/>
        </p:nvSpPr>
        <p:spPr bwMode="auto">
          <a:xfrm>
            <a:off x="3048000" y="2263775"/>
            <a:ext cx="109538" cy="109538"/>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4165" name="Freeform 69"/>
          <p:cNvSpPr>
            <a:spLocks/>
          </p:cNvSpPr>
          <p:nvPr/>
        </p:nvSpPr>
        <p:spPr bwMode="auto">
          <a:xfrm>
            <a:off x="5681663" y="2492375"/>
            <a:ext cx="109537"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66" name="Freeform 70"/>
          <p:cNvSpPr>
            <a:spLocks/>
          </p:cNvSpPr>
          <p:nvPr/>
        </p:nvSpPr>
        <p:spPr bwMode="auto">
          <a:xfrm flipH="1">
            <a:off x="6243638" y="2492375"/>
            <a:ext cx="109537"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67" name="Oval 71"/>
          <p:cNvSpPr>
            <a:spLocks noChangeArrowheads="1"/>
          </p:cNvSpPr>
          <p:nvPr/>
        </p:nvSpPr>
        <p:spPr bwMode="auto">
          <a:xfrm>
            <a:off x="5986463" y="2263775"/>
            <a:ext cx="109537" cy="109538"/>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4168" name="Freeform 72"/>
          <p:cNvSpPr>
            <a:spLocks/>
          </p:cNvSpPr>
          <p:nvPr/>
        </p:nvSpPr>
        <p:spPr bwMode="auto">
          <a:xfrm>
            <a:off x="6029325" y="2859088"/>
            <a:ext cx="1588" cy="265112"/>
          </a:xfrm>
          <a:custGeom>
            <a:avLst/>
            <a:gdLst>
              <a:gd name="T0" fmla="*/ 0 w 1"/>
              <a:gd name="T1" fmla="*/ 0 h 144"/>
              <a:gd name="T2" fmla="*/ 0 w 1"/>
              <a:gd name="T3" fmla="*/ 144 h 144"/>
            </a:gdLst>
            <a:ahLst/>
            <a:cxnLst>
              <a:cxn ang="0">
                <a:pos x="T0" y="T1"/>
              </a:cxn>
              <a:cxn ang="0">
                <a:pos x="T2" y="T3"/>
              </a:cxn>
            </a:cxnLst>
            <a:rect l="0" t="0" r="r" b="b"/>
            <a:pathLst>
              <a:path w="1" h="144">
                <a:moveTo>
                  <a:pt x="0" y="0"/>
                </a:moveTo>
                <a:cubicBezTo>
                  <a:pt x="0" y="60"/>
                  <a:pt x="0" y="120"/>
                  <a:pt x="0" y="144"/>
                </a:cubicBezTo>
              </a:path>
            </a:pathLst>
          </a:custGeom>
          <a:solidFill>
            <a:srgbClr val="800080"/>
          </a:solidFill>
          <a:ln w="38100" cmpd="sng">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69" name="Freeform 73"/>
          <p:cNvSpPr>
            <a:spLocks/>
          </p:cNvSpPr>
          <p:nvPr/>
        </p:nvSpPr>
        <p:spPr bwMode="auto">
          <a:xfrm>
            <a:off x="4157663" y="2492375"/>
            <a:ext cx="109537"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70" name="Freeform 74"/>
          <p:cNvSpPr>
            <a:spLocks/>
          </p:cNvSpPr>
          <p:nvPr/>
        </p:nvSpPr>
        <p:spPr bwMode="auto">
          <a:xfrm>
            <a:off x="4310063" y="2492375"/>
            <a:ext cx="109537"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71" name="Freeform 75"/>
          <p:cNvSpPr>
            <a:spLocks/>
          </p:cNvSpPr>
          <p:nvPr/>
        </p:nvSpPr>
        <p:spPr bwMode="auto">
          <a:xfrm flipH="1">
            <a:off x="4862513" y="1052513"/>
            <a:ext cx="109537"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72" name="Freeform 76"/>
          <p:cNvSpPr>
            <a:spLocks/>
          </p:cNvSpPr>
          <p:nvPr/>
        </p:nvSpPr>
        <p:spPr bwMode="auto">
          <a:xfrm flipH="1">
            <a:off x="4872038" y="2492375"/>
            <a:ext cx="109537"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73" name="Oval 77"/>
          <p:cNvSpPr>
            <a:spLocks noChangeArrowheads="1"/>
          </p:cNvSpPr>
          <p:nvPr/>
        </p:nvSpPr>
        <p:spPr bwMode="auto">
          <a:xfrm>
            <a:off x="4462463" y="2263775"/>
            <a:ext cx="109537" cy="109538"/>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4174" name="Oval 78"/>
          <p:cNvSpPr>
            <a:spLocks noChangeArrowheads="1"/>
          </p:cNvSpPr>
          <p:nvPr/>
        </p:nvSpPr>
        <p:spPr bwMode="auto">
          <a:xfrm>
            <a:off x="4614863" y="2263775"/>
            <a:ext cx="109537" cy="109538"/>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4175" name="Freeform 79"/>
          <p:cNvSpPr>
            <a:spLocks/>
          </p:cNvSpPr>
          <p:nvPr/>
        </p:nvSpPr>
        <p:spPr bwMode="auto">
          <a:xfrm>
            <a:off x="4527550" y="2859088"/>
            <a:ext cx="1588" cy="265112"/>
          </a:xfrm>
          <a:custGeom>
            <a:avLst/>
            <a:gdLst>
              <a:gd name="T0" fmla="*/ 0 w 1"/>
              <a:gd name="T1" fmla="*/ 0 h 144"/>
              <a:gd name="T2" fmla="*/ 0 w 1"/>
              <a:gd name="T3" fmla="*/ 144 h 144"/>
            </a:gdLst>
            <a:ahLst/>
            <a:cxnLst>
              <a:cxn ang="0">
                <a:pos x="T0" y="T1"/>
              </a:cxn>
              <a:cxn ang="0">
                <a:pos x="T2" y="T3"/>
              </a:cxn>
            </a:cxnLst>
            <a:rect l="0" t="0" r="r" b="b"/>
            <a:pathLst>
              <a:path w="1" h="144">
                <a:moveTo>
                  <a:pt x="0" y="0"/>
                </a:moveTo>
                <a:cubicBezTo>
                  <a:pt x="0" y="60"/>
                  <a:pt x="0" y="120"/>
                  <a:pt x="0" y="144"/>
                </a:cubicBezTo>
              </a:path>
            </a:pathLst>
          </a:custGeom>
          <a:solidFill>
            <a:srgbClr val="800080"/>
          </a:solidFill>
          <a:ln w="38100" cmpd="sng">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77" name="Freeform 81"/>
          <p:cNvSpPr>
            <a:spLocks/>
          </p:cNvSpPr>
          <p:nvPr/>
        </p:nvSpPr>
        <p:spPr bwMode="auto">
          <a:xfrm>
            <a:off x="4148138" y="1052513"/>
            <a:ext cx="109537"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78" name="Freeform 82"/>
          <p:cNvSpPr>
            <a:spLocks/>
          </p:cNvSpPr>
          <p:nvPr/>
        </p:nvSpPr>
        <p:spPr bwMode="auto">
          <a:xfrm>
            <a:off x="4300538" y="1052513"/>
            <a:ext cx="109537"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79" name="Freeform 83"/>
          <p:cNvSpPr>
            <a:spLocks/>
          </p:cNvSpPr>
          <p:nvPr/>
        </p:nvSpPr>
        <p:spPr bwMode="auto">
          <a:xfrm flipH="1">
            <a:off x="4638675" y="1052513"/>
            <a:ext cx="109538"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80" name="Freeform 84"/>
          <p:cNvSpPr>
            <a:spLocks/>
          </p:cNvSpPr>
          <p:nvPr/>
        </p:nvSpPr>
        <p:spPr bwMode="auto">
          <a:xfrm flipH="1">
            <a:off x="4748213" y="1052513"/>
            <a:ext cx="109537"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81" name="Oval 85"/>
          <p:cNvSpPr>
            <a:spLocks noChangeArrowheads="1"/>
          </p:cNvSpPr>
          <p:nvPr/>
        </p:nvSpPr>
        <p:spPr bwMode="auto">
          <a:xfrm>
            <a:off x="4452938" y="823913"/>
            <a:ext cx="109537" cy="109537"/>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4182" name="Oval 86"/>
          <p:cNvSpPr>
            <a:spLocks noChangeArrowheads="1"/>
          </p:cNvSpPr>
          <p:nvPr/>
        </p:nvSpPr>
        <p:spPr bwMode="auto">
          <a:xfrm>
            <a:off x="4605338" y="823913"/>
            <a:ext cx="109537" cy="109537"/>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4183" name="Freeform 87"/>
          <p:cNvSpPr>
            <a:spLocks/>
          </p:cNvSpPr>
          <p:nvPr/>
        </p:nvSpPr>
        <p:spPr bwMode="auto">
          <a:xfrm>
            <a:off x="4467225" y="1419225"/>
            <a:ext cx="1588" cy="265113"/>
          </a:xfrm>
          <a:custGeom>
            <a:avLst/>
            <a:gdLst>
              <a:gd name="T0" fmla="*/ 0 w 1"/>
              <a:gd name="T1" fmla="*/ 0 h 144"/>
              <a:gd name="T2" fmla="*/ 0 w 1"/>
              <a:gd name="T3" fmla="*/ 144 h 144"/>
            </a:gdLst>
            <a:ahLst/>
            <a:cxnLst>
              <a:cxn ang="0">
                <a:pos x="T0" y="T1"/>
              </a:cxn>
              <a:cxn ang="0">
                <a:pos x="T2" y="T3"/>
              </a:cxn>
            </a:cxnLst>
            <a:rect l="0" t="0" r="r" b="b"/>
            <a:pathLst>
              <a:path w="1" h="144">
                <a:moveTo>
                  <a:pt x="0" y="0"/>
                </a:moveTo>
                <a:cubicBezTo>
                  <a:pt x="0" y="60"/>
                  <a:pt x="0" y="120"/>
                  <a:pt x="0" y="144"/>
                </a:cubicBezTo>
              </a:path>
            </a:pathLst>
          </a:custGeom>
          <a:solidFill>
            <a:srgbClr val="800080"/>
          </a:solidFill>
          <a:ln w="38100" cmpd="sng">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84" name="Freeform 88"/>
          <p:cNvSpPr>
            <a:spLocks/>
          </p:cNvSpPr>
          <p:nvPr/>
        </p:nvSpPr>
        <p:spPr bwMode="auto">
          <a:xfrm>
            <a:off x="4595813" y="1419225"/>
            <a:ext cx="1587" cy="265113"/>
          </a:xfrm>
          <a:custGeom>
            <a:avLst/>
            <a:gdLst>
              <a:gd name="T0" fmla="*/ 0 w 1"/>
              <a:gd name="T1" fmla="*/ 0 h 144"/>
              <a:gd name="T2" fmla="*/ 0 w 1"/>
              <a:gd name="T3" fmla="*/ 144 h 144"/>
            </a:gdLst>
            <a:ahLst/>
            <a:cxnLst>
              <a:cxn ang="0">
                <a:pos x="T0" y="T1"/>
              </a:cxn>
              <a:cxn ang="0">
                <a:pos x="T2" y="T3"/>
              </a:cxn>
            </a:cxnLst>
            <a:rect l="0" t="0" r="r" b="b"/>
            <a:pathLst>
              <a:path w="1" h="144">
                <a:moveTo>
                  <a:pt x="0" y="0"/>
                </a:moveTo>
                <a:cubicBezTo>
                  <a:pt x="0" y="60"/>
                  <a:pt x="0" y="120"/>
                  <a:pt x="0" y="144"/>
                </a:cubicBezTo>
              </a:path>
            </a:pathLst>
          </a:custGeom>
          <a:solidFill>
            <a:srgbClr val="800080"/>
          </a:solidFill>
          <a:ln w="38100" cmpd="sng">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85" name="Freeform 89"/>
          <p:cNvSpPr>
            <a:spLocks/>
          </p:cNvSpPr>
          <p:nvPr/>
        </p:nvSpPr>
        <p:spPr bwMode="auto">
          <a:xfrm>
            <a:off x="3095625" y="2895600"/>
            <a:ext cx="92075" cy="182563"/>
          </a:xfrm>
          <a:custGeom>
            <a:avLst/>
            <a:gdLst>
              <a:gd name="T0" fmla="*/ 49 w 346"/>
              <a:gd name="T1" fmla="*/ 1045 h 1045"/>
              <a:gd name="T2" fmla="*/ 49 w 346"/>
              <a:gd name="T3" fmla="*/ 94 h 1045"/>
              <a:gd name="T4" fmla="*/ 346 w 346"/>
              <a:gd name="T5" fmla="*/ 480 h 1045"/>
            </a:gdLst>
            <a:ahLst/>
            <a:cxnLst>
              <a:cxn ang="0">
                <a:pos x="T0" y="T1"/>
              </a:cxn>
              <a:cxn ang="0">
                <a:pos x="T2" y="T3"/>
              </a:cxn>
              <a:cxn ang="0">
                <a:pos x="T4" y="T5"/>
              </a:cxn>
            </a:cxnLst>
            <a:rect l="0" t="0" r="r" b="b"/>
            <a:pathLst>
              <a:path w="346" h="1045">
                <a:moveTo>
                  <a:pt x="49" y="1045"/>
                </a:moveTo>
                <a:cubicBezTo>
                  <a:pt x="48" y="887"/>
                  <a:pt x="0" y="188"/>
                  <a:pt x="49" y="94"/>
                </a:cubicBezTo>
                <a:cubicBezTo>
                  <a:pt x="98" y="0"/>
                  <a:pt x="284" y="400"/>
                  <a:pt x="346" y="48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86" name="Freeform 90"/>
          <p:cNvSpPr>
            <a:spLocks/>
          </p:cNvSpPr>
          <p:nvPr/>
        </p:nvSpPr>
        <p:spPr bwMode="auto">
          <a:xfrm>
            <a:off x="4648200" y="2924175"/>
            <a:ext cx="92075" cy="182563"/>
          </a:xfrm>
          <a:custGeom>
            <a:avLst/>
            <a:gdLst>
              <a:gd name="T0" fmla="*/ 49 w 346"/>
              <a:gd name="T1" fmla="*/ 1045 h 1045"/>
              <a:gd name="T2" fmla="*/ 49 w 346"/>
              <a:gd name="T3" fmla="*/ 94 h 1045"/>
              <a:gd name="T4" fmla="*/ 346 w 346"/>
              <a:gd name="T5" fmla="*/ 480 h 1045"/>
            </a:gdLst>
            <a:ahLst/>
            <a:cxnLst>
              <a:cxn ang="0">
                <a:pos x="T0" y="T1"/>
              </a:cxn>
              <a:cxn ang="0">
                <a:pos x="T2" y="T3"/>
              </a:cxn>
              <a:cxn ang="0">
                <a:pos x="T4" y="T5"/>
              </a:cxn>
            </a:cxnLst>
            <a:rect l="0" t="0" r="r" b="b"/>
            <a:pathLst>
              <a:path w="346" h="1045">
                <a:moveTo>
                  <a:pt x="49" y="1045"/>
                </a:moveTo>
                <a:cubicBezTo>
                  <a:pt x="48" y="887"/>
                  <a:pt x="0" y="188"/>
                  <a:pt x="49" y="94"/>
                </a:cubicBezTo>
                <a:cubicBezTo>
                  <a:pt x="98" y="0"/>
                  <a:pt x="284" y="400"/>
                  <a:pt x="346" y="48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187" name="Text Box 91"/>
          <p:cNvSpPr txBox="1">
            <a:spLocks noChangeArrowheads="1"/>
          </p:cNvSpPr>
          <p:nvPr/>
        </p:nvSpPr>
        <p:spPr bwMode="auto">
          <a:xfrm>
            <a:off x="1219200" y="2590800"/>
            <a:ext cx="533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2n</a:t>
            </a:r>
          </a:p>
        </p:txBody>
      </p:sp>
      <p:sp>
        <p:nvSpPr>
          <p:cNvPr id="4188" name="Text Box 92"/>
          <p:cNvSpPr txBox="1">
            <a:spLocks noChangeArrowheads="1"/>
          </p:cNvSpPr>
          <p:nvPr/>
        </p:nvSpPr>
        <p:spPr bwMode="auto">
          <a:xfrm>
            <a:off x="7391400" y="2514600"/>
            <a:ext cx="533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2n</a:t>
            </a:r>
          </a:p>
        </p:txBody>
      </p:sp>
      <p:sp>
        <p:nvSpPr>
          <p:cNvPr id="4189" name="Text Box 93"/>
          <p:cNvSpPr txBox="1">
            <a:spLocks noChangeArrowheads="1"/>
          </p:cNvSpPr>
          <p:nvPr/>
        </p:nvSpPr>
        <p:spPr bwMode="auto">
          <a:xfrm>
            <a:off x="2695575" y="3109913"/>
            <a:ext cx="83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b="1">
                <a:solidFill>
                  <a:srgbClr val="0000FF"/>
                </a:solidFill>
                <a:latin typeface="Times New Roman" pitchFamily="18" charset="0"/>
              </a:rPr>
              <a:t>n - 1</a:t>
            </a:r>
          </a:p>
        </p:txBody>
      </p:sp>
      <p:sp>
        <p:nvSpPr>
          <p:cNvPr id="4190" name="Text Box 94"/>
          <p:cNvSpPr txBox="1">
            <a:spLocks noChangeArrowheads="1"/>
          </p:cNvSpPr>
          <p:nvPr/>
        </p:nvSpPr>
        <p:spPr bwMode="auto">
          <a:xfrm>
            <a:off x="2695575" y="1681163"/>
            <a:ext cx="83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b="1">
                <a:solidFill>
                  <a:srgbClr val="0000FF"/>
                </a:solidFill>
                <a:latin typeface="Times New Roman" pitchFamily="18" charset="0"/>
              </a:rPr>
              <a:t>n + 1</a:t>
            </a:r>
          </a:p>
        </p:txBody>
      </p:sp>
      <p:sp>
        <p:nvSpPr>
          <p:cNvPr id="4191" name="Text Box 95"/>
          <p:cNvSpPr txBox="1">
            <a:spLocks noChangeArrowheads="1"/>
          </p:cNvSpPr>
          <p:nvPr/>
        </p:nvSpPr>
        <p:spPr bwMode="auto">
          <a:xfrm>
            <a:off x="5791200" y="3100388"/>
            <a:ext cx="533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b="1">
                <a:solidFill>
                  <a:srgbClr val="0000FF"/>
                </a:solidFill>
                <a:latin typeface="Times New Roman" pitchFamily="18" charset="0"/>
              </a:rPr>
              <a:t>n </a:t>
            </a:r>
          </a:p>
        </p:txBody>
      </p:sp>
      <p:sp>
        <p:nvSpPr>
          <p:cNvPr id="4192" name="Text Box 96"/>
          <p:cNvSpPr txBox="1">
            <a:spLocks noChangeArrowheads="1"/>
          </p:cNvSpPr>
          <p:nvPr/>
        </p:nvSpPr>
        <p:spPr bwMode="auto">
          <a:xfrm>
            <a:off x="5743575" y="1695450"/>
            <a:ext cx="533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b="1">
                <a:solidFill>
                  <a:srgbClr val="0000FF"/>
                </a:solidFill>
                <a:latin typeface="Times New Roman" pitchFamily="18" charset="0"/>
              </a:rPr>
              <a:t>n </a:t>
            </a:r>
          </a:p>
        </p:txBody>
      </p:sp>
      <p:sp>
        <p:nvSpPr>
          <p:cNvPr id="4193" name="Text Box 97"/>
          <p:cNvSpPr txBox="1">
            <a:spLocks noChangeArrowheads="1"/>
          </p:cNvSpPr>
          <p:nvPr/>
        </p:nvSpPr>
        <p:spPr bwMode="auto">
          <a:xfrm>
            <a:off x="4114800" y="1724025"/>
            <a:ext cx="91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2n + 1</a:t>
            </a:r>
          </a:p>
        </p:txBody>
      </p:sp>
      <p:sp>
        <p:nvSpPr>
          <p:cNvPr id="4194" name="Text Box 98"/>
          <p:cNvSpPr txBox="1">
            <a:spLocks noChangeArrowheads="1"/>
          </p:cNvSpPr>
          <p:nvPr/>
        </p:nvSpPr>
        <p:spPr bwMode="auto">
          <a:xfrm>
            <a:off x="4191000" y="3124200"/>
            <a:ext cx="83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b="1">
                <a:solidFill>
                  <a:srgbClr val="0000FF"/>
                </a:solidFill>
                <a:latin typeface="Times New Roman" pitchFamily="18" charset="0"/>
              </a:rPr>
              <a:t>2n - 1</a:t>
            </a:r>
          </a:p>
        </p:txBody>
      </p:sp>
      <p:sp>
        <p:nvSpPr>
          <p:cNvPr id="4281" name="Text Box 185"/>
          <p:cNvSpPr txBox="1">
            <a:spLocks noChangeArrowheads="1"/>
          </p:cNvSpPr>
          <p:nvPr/>
        </p:nvSpPr>
        <p:spPr bwMode="auto">
          <a:xfrm>
            <a:off x="152400" y="4954588"/>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P</a:t>
            </a:r>
          </a:p>
        </p:txBody>
      </p:sp>
      <p:grpSp>
        <p:nvGrpSpPr>
          <p:cNvPr id="4" name="Group 186"/>
          <p:cNvGrpSpPr>
            <a:grpSpLocks/>
          </p:cNvGrpSpPr>
          <p:nvPr/>
        </p:nvGrpSpPr>
        <p:grpSpPr bwMode="auto">
          <a:xfrm>
            <a:off x="552450" y="4970463"/>
            <a:ext cx="290513" cy="320675"/>
            <a:chOff x="144" y="3369"/>
            <a:chExt cx="183" cy="202"/>
          </a:xfrm>
        </p:grpSpPr>
        <p:sp>
          <p:nvSpPr>
            <p:cNvPr id="4283" name="Oval 187"/>
            <p:cNvSpPr>
              <a:spLocks noChangeArrowheads="1"/>
            </p:cNvSpPr>
            <p:nvPr/>
          </p:nvSpPr>
          <p:spPr bwMode="auto">
            <a:xfrm>
              <a:off x="144" y="3456"/>
              <a:ext cx="115" cy="115"/>
            </a:xfrm>
            <a:prstGeom prst="ellipse">
              <a:avLst/>
            </a:prstGeom>
            <a:solidFill>
              <a:schemeClr val="bg1"/>
            </a:solidFill>
            <a:ln w="2857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4284" name="Line 188"/>
            <p:cNvSpPr>
              <a:spLocks noChangeShapeType="1"/>
            </p:cNvSpPr>
            <p:nvPr/>
          </p:nvSpPr>
          <p:spPr bwMode="auto">
            <a:xfrm flipV="1">
              <a:off x="240" y="3369"/>
              <a:ext cx="87" cy="96"/>
            </a:xfrm>
            <a:prstGeom prst="line">
              <a:avLst/>
            </a:prstGeom>
            <a:noFill/>
            <a:ln w="28575">
              <a:solidFill>
                <a:srgbClr val="0000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grpSp>
      <p:sp>
        <p:nvSpPr>
          <p:cNvPr id="4285" name="Oval 189"/>
          <p:cNvSpPr>
            <a:spLocks noChangeArrowheads="1"/>
          </p:cNvSpPr>
          <p:nvPr/>
        </p:nvSpPr>
        <p:spPr bwMode="auto">
          <a:xfrm>
            <a:off x="990600" y="4665663"/>
            <a:ext cx="990600" cy="990600"/>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4286" name="Freeform 190"/>
          <p:cNvSpPr>
            <a:spLocks/>
          </p:cNvSpPr>
          <p:nvPr/>
        </p:nvSpPr>
        <p:spPr bwMode="auto">
          <a:xfrm>
            <a:off x="1066800" y="4970463"/>
            <a:ext cx="109538"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287" name="Freeform 191"/>
          <p:cNvSpPr>
            <a:spLocks/>
          </p:cNvSpPr>
          <p:nvPr/>
        </p:nvSpPr>
        <p:spPr bwMode="auto">
          <a:xfrm>
            <a:off x="1219200" y="4970463"/>
            <a:ext cx="109538"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288" name="Freeform 192"/>
          <p:cNvSpPr>
            <a:spLocks/>
          </p:cNvSpPr>
          <p:nvPr/>
        </p:nvSpPr>
        <p:spPr bwMode="auto">
          <a:xfrm flipH="1">
            <a:off x="1628775" y="4970463"/>
            <a:ext cx="109538"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289" name="Freeform 193"/>
          <p:cNvSpPr>
            <a:spLocks/>
          </p:cNvSpPr>
          <p:nvPr/>
        </p:nvSpPr>
        <p:spPr bwMode="auto">
          <a:xfrm flipH="1">
            <a:off x="1781175" y="4970463"/>
            <a:ext cx="109538"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290" name="Oval 194"/>
          <p:cNvSpPr>
            <a:spLocks noChangeArrowheads="1"/>
          </p:cNvSpPr>
          <p:nvPr/>
        </p:nvSpPr>
        <p:spPr bwMode="auto">
          <a:xfrm>
            <a:off x="1371600" y="4741863"/>
            <a:ext cx="109538" cy="109537"/>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4291" name="Oval 195"/>
          <p:cNvSpPr>
            <a:spLocks noChangeArrowheads="1"/>
          </p:cNvSpPr>
          <p:nvPr/>
        </p:nvSpPr>
        <p:spPr bwMode="auto">
          <a:xfrm>
            <a:off x="1524000" y="4741863"/>
            <a:ext cx="109538" cy="109537"/>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4292" name="Freeform 196"/>
          <p:cNvSpPr>
            <a:spLocks/>
          </p:cNvSpPr>
          <p:nvPr/>
        </p:nvSpPr>
        <p:spPr bwMode="auto">
          <a:xfrm>
            <a:off x="1414463" y="5337175"/>
            <a:ext cx="1587" cy="265113"/>
          </a:xfrm>
          <a:custGeom>
            <a:avLst/>
            <a:gdLst>
              <a:gd name="T0" fmla="*/ 0 w 1"/>
              <a:gd name="T1" fmla="*/ 0 h 144"/>
              <a:gd name="T2" fmla="*/ 0 w 1"/>
              <a:gd name="T3" fmla="*/ 144 h 144"/>
            </a:gdLst>
            <a:ahLst/>
            <a:cxnLst>
              <a:cxn ang="0">
                <a:pos x="T0" y="T1"/>
              </a:cxn>
              <a:cxn ang="0">
                <a:pos x="T2" y="T3"/>
              </a:cxn>
            </a:cxnLst>
            <a:rect l="0" t="0" r="r" b="b"/>
            <a:pathLst>
              <a:path w="1" h="144">
                <a:moveTo>
                  <a:pt x="0" y="0"/>
                </a:moveTo>
                <a:cubicBezTo>
                  <a:pt x="0" y="60"/>
                  <a:pt x="0" y="120"/>
                  <a:pt x="0" y="144"/>
                </a:cubicBezTo>
              </a:path>
            </a:pathLst>
          </a:custGeom>
          <a:solidFill>
            <a:srgbClr val="800080"/>
          </a:solidFill>
          <a:ln w="38100" cmpd="sng">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293" name="Oval 197"/>
          <p:cNvSpPr>
            <a:spLocks noChangeArrowheads="1"/>
          </p:cNvSpPr>
          <p:nvPr/>
        </p:nvSpPr>
        <p:spPr bwMode="auto">
          <a:xfrm>
            <a:off x="7086600" y="4632325"/>
            <a:ext cx="990600" cy="990600"/>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4294" name="Freeform 198"/>
          <p:cNvSpPr>
            <a:spLocks/>
          </p:cNvSpPr>
          <p:nvPr/>
        </p:nvSpPr>
        <p:spPr bwMode="auto">
          <a:xfrm>
            <a:off x="7191375" y="4922838"/>
            <a:ext cx="109538"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295" name="Freeform 199"/>
          <p:cNvSpPr>
            <a:spLocks/>
          </p:cNvSpPr>
          <p:nvPr/>
        </p:nvSpPr>
        <p:spPr bwMode="auto">
          <a:xfrm>
            <a:off x="7343775" y="4922838"/>
            <a:ext cx="109538"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296" name="Freeform 200"/>
          <p:cNvSpPr>
            <a:spLocks/>
          </p:cNvSpPr>
          <p:nvPr/>
        </p:nvSpPr>
        <p:spPr bwMode="auto">
          <a:xfrm flipH="1">
            <a:off x="7753350" y="4922838"/>
            <a:ext cx="109538"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297" name="Freeform 201"/>
          <p:cNvSpPr>
            <a:spLocks/>
          </p:cNvSpPr>
          <p:nvPr/>
        </p:nvSpPr>
        <p:spPr bwMode="auto">
          <a:xfrm flipH="1">
            <a:off x="7905750" y="4922838"/>
            <a:ext cx="109538"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298" name="Oval 202"/>
          <p:cNvSpPr>
            <a:spLocks noChangeArrowheads="1"/>
          </p:cNvSpPr>
          <p:nvPr/>
        </p:nvSpPr>
        <p:spPr bwMode="auto">
          <a:xfrm>
            <a:off x="7496175" y="4694238"/>
            <a:ext cx="109538" cy="109537"/>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4299" name="Oval 203"/>
          <p:cNvSpPr>
            <a:spLocks noChangeArrowheads="1"/>
          </p:cNvSpPr>
          <p:nvPr/>
        </p:nvSpPr>
        <p:spPr bwMode="auto">
          <a:xfrm>
            <a:off x="7648575" y="4694238"/>
            <a:ext cx="109538" cy="109537"/>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4300" name="Freeform 204"/>
          <p:cNvSpPr>
            <a:spLocks/>
          </p:cNvSpPr>
          <p:nvPr/>
        </p:nvSpPr>
        <p:spPr bwMode="auto">
          <a:xfrm>
            <a:off x="7539038" y="5289550"/>
            <a:ext cx="1587" cy="265113"/>
          </a:xfrm>
          <a:custGeom>
            <a:avLst/>
            <a:gdLst>
              <a:gd name="T0" fmla="*/ 0 w 1"/>
              <a:gd name="T1" fmla="*/ 0 h 144"/>
              <a:gd name="T2" fmla="*/ 0 w 1"/>
              <a:gd name="T3" fmla="*/ 144 h 144"/>
            </a:gdLst>
            <a:ahLst/>
            <a:cxnLst>
              <a:cxn ang="0">
                <a:pos x="T0" y="T1"/>
              </a:cxn>
              <a:cxn ang="0">
                <a:pos x="T2" y="T3"/>
              </a:cxn>
            </a:cxnLst>
            <a:rect l="0" t="0" r="r" b="b"/>
            <a:pathLst>
              <a:path w="1" h="144">
                <a:moveTo>
                  <a:pt x="0" y="0"/>
                </a:moveTo>
                <a:cubicBezTo>
                  <a:pt x="0" y="60"/>
                  <a:pt x="0" y="120"/>
                  <a:pt x="0" y="144"/>
                </a:cubicBezTo>
              </a:path>
            </a:pathLst>
          </a:custGeom>
          <a:solidFill>
            <a:srgbClr val="800080"/>
          </a:solidFill>
          <a:ln w="38100" cmpd="sng">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01" name="Text Box 205"/>
          <p:cNvSpPr txBox="1">
            <a:spLocks noChangeArrowheads="1"/>
          </p:cNvSpPr>
          <p:nvPr/>
        </p:nvSpPr>
        <p:spPr bwMode="auto">
          <a:xfrm>
            <a:off x="8610600" y="4905375"/>
            <a:ext cx="38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P</a:t>
            </a:r>
          </a:p>
        </p:txBody>
      </p:sp>
      <p:grpSp>
        <p:nvGrpSpPr>
          <p:cNvPr id="5" name="Group 206"/>
          <p:cNvGrpSpPr>
            <a:grpSpLocks/>
          </p:cNvGrpSpPr>
          <p:nvPr/>
        </p:nvGrpSpPr>
        <p:grpSpPr bwMode="auto">
          <a:xfrm>
            <a:off x="8315325" y="4938713"/>
            <a:ext cx="182563" cy="365125"/>
            <a:chOff x="1449" y="2706"/>
            <a:chExt cx="115" cy="230"/>
          </a:xfrm>
        </p:grpSpPr>
        <p:sp>
          <p:nvSpPr>
            <p:cNvPr id="4303" name="Oval 207"/>
            <p:cNvSpPr>
              <a:spLocks noChangeArrowheads="1"/>
            </p:cNvSpPr>
            <p:nvPr/>
          </p:nvSpPr>
          <p:spPr bwMode="auto">
            <a:xfrm>
              <a:off x="1449" y="2706"/>
              <a:ext cx="115" cy="103"/>
            </a:xfrm>
            <a:prstGeom prst="ellipse">
              <a:avLst/>
            </a:prstGeom>
            <a:solidFill>
              <a:schemeClr val="bg1"/>
            </a:solidFill>
            <a:ln w="2857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4304" name="Line 208"/>
            <p:cNvSpPr>
              <a:spLocks noChangeShapeType="1"/>
            </p:cNvSpPr>
            <p:nvPr/>
          </p:nvSpPr>
          <p:spPr bwMode="auto">
            <a:xfrm>
              <a:off x="1506" y="2808"/>
              <a:ext cx="0" cy="128"/>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05" name="Line 209"/>
            <p:cNvSpPr>
              <a:spLocks noChangeShapeType="1"/>
            </p:cNvSpPr>
            <p:nvPr/>
          </p:nvSpPr>
          <p:spPr bwMode="auto">
            <a:xfrm>
              <a:off x="1458" y="2853"/>
              <a:ext cx="96"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grpSp>
      <p:sp>
        <p:nvSpPr>
          <p:cNvPr id="4306" name="Freeform 210"/>
          <p:cNvSpPr>
            <a:spLocks/>
          </p:cNvSpPr>
          <p:nvPr/>
        </p:nvSpPr>
        <p:spPr bwMode="auto">
          <a:xfrm>
            <a:off x="1524000" y="5413375"/>
            <a:ext cx="92075" cy="182563"/>
          </a:xfrm>
          <a:custGeom>
            <a:avLst/>
            <a:gdLst>
              <a:gd name="T0" fmla="*/ 49 w 346"/>
              <a:gd name="T1" fmla="*/ 1045 h 1045"/>
              <a:gd name="T2" fmla="*/ 49 w 346"/>
              <a:gd name="T3" fmla="*/ 94 h 1045"/>
              <a:gd name="T4" fmla="*/ 346 w 346"/>
              <a:gd name="T5" fmla="*/ 480 h 1045"/>
            </a:gdLst>
            <a:ahLst/>
            <a:cxnLst>
              <a:cxn ang="0">
                <a:pos x="T0" y="T1"/>
              </a:cxn>
              <a:cxn ang="0">
                <a:pos x="T2" y="T3"/>
              </a:cxn>
              <a:cxn ang="0">
                <a:pos x="T4" y="T5"/>
              </a:cxn>
            </a:cxnLst>
            <a:rect l="0" t="0" r="r" b="b"/>
            <a:pathLst>
              <a:path w="346" h="1045">
                <a:moveTo>
                  <a:pt x="49" y="1045"/>
                </a:moveTo>
                <a:cubicBezTo>
                  <a:pt x="48" y="887"/>
                  <a:pt x="0" y="188"/>
                  <a:pt x="49" y="94"/>
                </a:cubicBezTo>
                <a:cubicBezTo>
                  <a:pt x="98" y="0"/>
                  <a:pt x="284" y="400"/>
                  <a:pt x="346" y="48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07" name="Freeform 211"/>
          <p:cNvSpPr>
            <a:spLocks/>
          </p:cNvSpPr>
          <p:nvPr/>
        </p:nvSpPr>
        <p:spPr bwMode="auto">
          <a:xfrm>
            <a:off x="7696200" y="5289550"/>
            <a:ext cx="1588" cy="265113"/>
          </a:xfrm>
          <a:custGeom>
            <a:avLst/>
            <a:gdLst>
              <a:gd name="T0" fmla="*/ 0 w 1"/>
              <a:gd name="T1" fmla="*/ 0 h 144"/>
              <a:gd name="T2" fmla="*/ 0 w 1"/>
              <a:gd name="T3" fmla="*/ 144 h 144"/>
            </a:gdLst>
            <a:ahLst/>
            <a:cxnLst>
              <a:cxn ang="0">
                <a:pos x="T0" y="T1"/>
              </a:cxn>
              <a:cxn ang="0">
                <a:pos x="T2" y="T3"/>
              </a:cxn>
            </a:cxnLst>
            <a:rect l="0" t="0" r="r" b="b"/>
            <a:pathLst>
              <a:path w="1" h="144">
                <a:moveTo>
                  <a:pt x="0" y="0"/>
                </a:moveTo>
                <a:cubicBezTo>
                  <a:pt x="0" y="60"/>
                  <a:pt x="0" y="120"/>
                  <a:pt x="0" y="144"/>
                </a:cubicBezTo>
              </a:path>
            </a:pathLst>
          </a:custGeom>
          <a:solidFill>
            <a:srgbClr val="800080"/>
          </a:solidFill>
          <a:ln w="38100" cmpd="sng">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08" name="Oval 212"/>
          <p:cNvSpPr>
            <a:spLocks noChangeArrowheads="1"/>
          </p:cNvSpPr>
          <p:nvPr/>
        </p:nvSpPr>
        <p:spPr bwMode="auto">
          <a:xfrm>
            <a:off x="5534025" y="5394325"/>
            <a:ext cx="990600" cy="990600"/>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4309" name="Oval 213"/>
          <p:cNvSpPr>
            <a:spLocks noChangeArrowheads="1"/>
          </p:cNvSpPr>
          <p:nvPr/>
        </p:nvSpPr>
        <p:spPr bwMode="auto">
          <a:xfrm>
            <a:off x="4071938" y="3946525"/>
            <a:ext cx="990600" cy="990600"/>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4310" name="Oval 214"/>
          <p:cNvSpPr>
            <a:spLocks noChangeArrowheads="1"/>
          </p:cNvSpPr>
          <p:nvPr/>
        </p:nvSpPr>
        <p:spPr bwMode="auto">
          <a:xfrm>
            <a:off x="5514975" y="3946525"/>
            <a:ext cx="990600" cy="990600"/>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4311" name="Oval 215"/>
          <p:cNvSpPr>
            <a:spLocks noChangeArrowheads="1"/>
          </p:cNvSpPr>
          <p:nvPr/>
        </p:nvSpPr>
        <p:spPr bwMode="auto">
          <a:xfrm>
            <a:off x="2609850" y="3946525"/>
            <a:ext cx="990600" cy="990600"/>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4312" name="Oval 216"/>
          <p:cNvSpPr>
            <a:spLocks noChangeArrowheads="1"/>
          </p:cNvSpPr>
          <p:nvPr/>
        </p:nvSpPr>
        <p:spPr bwMode="auto">
          <a:xfrm>
            <a:off x="2605088" y="5380038"/>
            <a:ext cx="990600" cy="990600"/>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4313" name="Oval 217"/>
          <p:cNvSpPr>
            <a:spLocks noChangeArrowheads="1"/>
          </p:cNvSpPr>
          <p:nvPr/>
        </p:nvSpPr>
        <p:spPr bwMode="auto">
          <a:xfrm>
            <a:off x="4081463" y="5394325"/>
            <a:ext cx="990600" cy="990600"/>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4314" name="Line 218"/>
          <p:cNvSpPr>
            <a:spLocks noChangeShapeType="1"/>
          </p:cNvSpPr>
          <p:nvPr/>
        </p:nvSpPr>
        <p:spPr bwMode="auto">
          <a:xfrm>
            <a:off x="2362200" y="4403725"/>
            <a:ext cx="228600" cy="0"/>
          </a:xfrm>
          <a:prstGeom prst="line">
            <a:avLst/>
          </a:prstGeom>
          <a:noFill/>
          <a:ln w="19050">
            <a:solidFill>
              <a:schemeClr val="accent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15" name="Line 219"/>
          <p:cNvSpPr>
            <a:spLocks noChangeShapeType="1"/>
          </p:cNvSpPr>
          <p:nvPr/>
        </p:nvSpPr>
        <p:spPr bwMode="auto">
          <a:xfrm>
            <a:off x="2362200" y="5851525"/>
            <a:ext cx="228600" cy="0"/>
          </a:xfrm>
          <a:prstGeom prst="line">
            <a:avLst/>
          </a:prstGeom>
          <a:noFill/>
          <a:ln w="19050">
            <a:solidFill>
              <a:schemeClr val="accent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16" name="Line 220"/>
          <p:cNvSpPr>
            <a:spLocks noChangeShapeType="1"/>
          </p:cNvSpPr>
          <p:nvPr/>
        </p:nvSpPr>
        <p:spPr bwMode="auto">
          <a:xfrm>
            <a:off x="2362200" y="4403725"/>
            <a:ext cx="0" cy="144780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17" name="Line 221"/>
          <p:cNvSpPr>
            <a:spLocks noChangeShapeType="1"/>
          </p:cNvSpPr>
          <p:nvPr/>
        </p:nvSpPr>
        <p:spPr bwMode="auto">
          <a:xfrm>
            <a:off x="1981200" y="5113338"/>
            <a:ext cx="381000"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18" name="Line 222"/>
          <p:cNvSpPr>
            <a:spLocks noChangeShapeType="1"/>
          </p:cNvSpPr>
          <p:nvPr/>
        </p:nvSpPr>
        <p:spPr bwMode="auto">
          <a:xfrm>
            <a:off x="6505575" y="4403725"/>
            <a:ext cx="228600" cy="0"/>
          </a:xfrm>
          <a:prstGeom prst="line">
            <a:avLst/>
          </a:prstGeom>
          <a:noFill/>
          <a:ln w="19050">
            <a:solidFill>
              <a:schemeClr val="accent2"/>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19" name="Line 223"/>
          <p:cNvSpPr>
            <a:spLocks noChangeShapeType="1"/>
          </p:cNvSpPr>
          <p:nvPr/>
        </p:nvSpPr>
        <p:spPr bwMode="auto">
          <a:xfrm>
            <a:off x="6505575" y="5851525"/>
            <a:ext cx="228600" cy="0"/>
          </a:xfrm>
          <a:prstGeom prst="line">
            <a:avLst/>
          </a:prstGeom>
          <a:noFill/>
          <a:ln w="19050">
            <a:solidFill>
              <a:schemeClr val="accent2"/>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20" name="Line 224"/>
          <p:cNvSpPr>
            <a:spLocks noChangeShapeType="1"/>
          </p:cNvSpPr>
          <p:nvPr/>
        </p:nvSpPr>
        <p:spPr bwMode="auto">
          <a:xfrm>
            <a:off x="6734175" y="4403725"/>
            <a:ext cx="0" cy="144780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21" name="Line 225"/>
          <p:cNvSpPr>
            <a:spLocks noChangeShapeType="1"/>
          </p:cNvSpPr>
          <p:nvPr/>
        </p:nvSpPr>
        <p:spPr bwMode="auto">
          <a:xfrm flipH="1">
            <a:off x="6734175" y="5113338"/>
            <a:ext cx="381000"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22" name="Line 226"/>
          <p:cNvSpPr>
            <a:spLocks noChangeShapeType="1"/>
          </p:cNvSpPr>
          <p:nvPr/>
        </p:nvSpPr>
        <p:spPr bwMode="auto">
          <a:xfrm>
            <a:off x="3595688" y="4403725"/>
            <a:ext cx="457200" cy="0"/>
          </a:xfrm>
          <a:prstGeom prst="line">
            <a:avLst/>
          </a:prstGeom>
          <a:noFill/>
          <a:ln w="19050">
            <a:solidFill>
              <a:schemeClr val="accent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23" name="Line 227"/>
          <p:cNvSpPr>
            <a:spLocks noChangeShapeType="1"/>
          </p:cNvSpPr>
          <p:nvPr/>
        </p:nvSpPr>
        <p:spPr bwMode="auto">
          <a:xfrm>
            <a:off x="3595688" y="5851525"/>
            <a:ext cx="457200" cy="0"/>
          </a:xfrm>
          <a:prstGeom prst="line">
            <a:avLst/>
          </a:prstGeom>
          <a:noFill/>
          <a:ln w="19050">
            <a:solidFill>
              <a:schemeClr val="accent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24" name="Line 228"/>
          <p:cNvSpPr>
            <a:spLocks noChangeShapeType="1"/>
          </p:cNvSpPr>
          <p:nvPr/>
        </p:nvSpPr>
        <p:spPr bwMode="auto">
          <a:xfrm>
            <a:off x="5043488" y="4403725"/>
            <a:ext cx="457200" cy="0"/>
          </a:xfrm>
          <a:prstGeom prst="line">
            <a:avLst/>
          </a:prstGeom>
          <a:noFill/>
          <a:ln w="19050">
            <a:solidFill>
              <a:schemeClr val="accent2"/>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25" name="Line 229"/>
          <p:cNvSpPr>
            <a:spLocks noChangeShapeType="1"/>
          </p:cNvSpPr>
          <p:nvPr/>
        </p:nvSpPr>
        <p:spPr bwMode="auto">
          <a:xfrm>
            <a:off x="5072063" y="5851525"/>
            <a:ext cx="457200" cy="0"/>
          </a:xfrm>
          <a:prstGeom prst="line">
            <a:avLst/>
          </a:prstGeom>
          <a:noFill/>
          <a:ln w="19050">
            <a:solidFill>
              <a:schemeClr val="accent2"/>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26" name="Freeform 230"/>
          <p:cNvSpPr>
            <a:spLocks/>
          </p:cNvSpPr>
          <p:nvPr/>
        </p:nvSpPr>
        <p:spPr bwMode="auto">
          <a:xfrm>
            <a:off x="2757488" y="4251325"/>
            <a:ext cx="109537"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27" name="Freeform 231"/>
          <p:cNvSpPr>
            <a:spLocks/>
          </p:cNvSpPr>
          <p:nvPr/>
        </p:nvSpPr>
        <p:spPr bwMode="auto">
          <a:xfrm flipH="1">
            <a:off x="3233738" y="4251325"/>
            <a:ext cx="109537"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28" name="Oval 232"/>
          <p:cNvSpPr>
            <a:spLocks noChangeArrowheads="1"/>
          </p:cNvSpPr>
          <p:nvPr/>
        </p:nvSpPr>
        <p:spPr bwMode="auto">
          <a:xfrm>
            <a:off x="3062288" y="4022725"/>
            <a:ext cx="109537" cy="109538"/>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4329" name="Freeform 233"/>
          <p:cNvSpPr>
            <a:spLocks/>
          </p:cNvSpPr>
          <p:nvPr/>
        </p:nvSpPr>
        <p:spPr bwMode="auto">
          <a:xfrm>
            <a:off x="3048000" y="4589463"/>
            <a:ext cx="1588" cy="265112"/>
          </a:xfrm>
          <a:custGeom>
            <a:avLst/>
            <a:gdLst>
              <a:gd name="T0" fmla="*/ 0 w 1"/>
              <a:gd name="T1" fmla="*/ 0 h 144"/>
              <a:gd name="T2" fmla="*/ 0 w 1"/>
              <a:gd name="T3" fmla="*/ 144 h 144"/>
            </a:gdLst>
            <a:ahLst/>
            <a:cxnLst>
              <a:cxn ang="0">
                <a:pos x="T0" y="T1"/>
              </a:cxn>
              <a:cxn ang="0">
                <a:pos x="T2" y="T3"/>
              </a:cxn>
            </a:cxnLst>
            <a:rect l="0" t="0" r="r" b="b"/>
            <a:pathLst>
              <a:path w="1" h="144">
                <a:moveTo>
                  <a:pt x="0" y="0"/>
                </a:moveTo>
                <a:cubicBezTo>
                  <a:pt x="0" y="60"/>
                  <a:pt x="0" y="120"/>
                  <a:pt x="0" y="144"/>
                </a:cubicBezTo>
              </a:path>
            </a:pathLst>
          </a:custGeom>
          <a:solidFill>
            <a:srgbClr val="800080"/>
          </a:solidFill>
          <a:ln w="38100" cmpd="sng">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30" name="Freeform 234"/>
          <p:cNvSpPr>
            <a:spLocks/>
          </p:cNvSpPr>
          <p:nvPr/>
        </p:nvSpPr>
        <p:spPr bwMode="auto">
          <a:xfrm>
            <a:off x="5667375" y="4251325"/>
            <a:ext cx="109538"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31" name="Freeform 235"/>
          <p:cNvSpPr>
            <a:spLocks/>
          </p:cNvSpPr>
          <p:nvPr/>
        </p:nvSpPr>
        <p:spPr bwMode="auto">
          <a:xfrm flipH="1">
            <a:off x="6096000" y="4251325"/>
            <a:ext cx="109538"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32" name="Oval 236"/>
          <p:cNvSpPr>
            <a:spLocks noChangeArrowheads="1"/>
          </p:cNvSpPr>
          <p:nvPr/>
        </p:nvSpPr>
        <p:spPr bwMode="auto">
          <a:xfrm>
            <a:off x="5972175" y="4022725"/>
            <a:ext cx="109538" cy="109538"/>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4333" name="Freeform 237"/>
          <p:cNvSpPr>
            <a:spLocks/>
          </p:cNvSpPr>
          <p:nvPr/>
        </p:nvSpPr>
        <p:spPr bwMode="auto">
          <a:xfrm>
            <a:off x="6015038" y="4618038"/>
            <a:ext cx="1587" cy="265112"/>
          </a:xfrm>
          <a:custGeom>
            <a:avLst/>
            <a:gdLst>
              <a:gd name="T0" fmla="*/ 0 w 1"/>
              <a:gd name="T1" fmla="*/ 0 h 144"/>
              <a:gd name="T2" fmla="*/ 0 w 1"/>
              <a:gd name="T3" fmla="*/ 144 h 144"/>
            </a:gdLst>
            <a:ahLst/>
            <a:cxnLst>
              <a:cxn ang="0">
                <a:pos x="T0" y="T1"/>
              </a:cxn>
              <a:cxn ang="0">
                <a:pos x="T2" y="T3"/>
              </a:cxn>
            </a:cxnLst>
            <a:rect l="0" t="0" r="r" b="b"/>
            <a:pathLst>
              <a:path w="1" h="144">
                <a:moveTo>
                  <a:pt x="0" y="0"/>
                </a:moveTo>
                <a:cubicBezTo>
                  <a:pt x="0" y="60"/>
                  <a:pt x="0" y="120"/>
                  <a:pt x="0" y="144"/>
                </a:cubicBezTo>
              </a:path>
            </a:pathLst>
          </a:custGeom>
          <a:solidFill>
            <a:srgbClr val="800080"/>
          </a:solidFill>
          <a:ln w="38100" cmpd="sng">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34" name="Freeform 238"/>
          <p:cNvSpPr>
            <a:spLocks/>
          </p:cNvSpPr>
          <p:nvPr/>
        </p:nvSpPr>
        <p:spPr bwMode="auto">
          <a:xfrm>
            <a:off x="2743200" y="5676900"/>
            <a:ext cx="109538"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35" name="Freeform 239"/>
          <p:cNvSpPr>
            <a:spLocks/>
          </p:cNvSpPr>
          <p:nvPr/>
        </p:nvSpPr>
        <p:spPr bwMode="auto">
          <a:xfrm flipH="1">
            <a:off x="3371850" y="4251325"/>
            <a:ext cx="109538"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36" name="Oval 240"/>
          <p:cNvSpPr>
            <a:spLocks noChangeArrowheads="1"/>
          </p:cNvSpPr>
          <p:nvPr/>
        </p:nvSpPr>
        <p:spPr bwMode="auto">
          <a:xfrm>
            <a:off x="3048000" y="5448300"/>
            <a:ext cx="109538" cy="109538"/>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4337" name="Freeform 241"/>
          <p:cNvSpPr>
            <a:spLocks/>
          </p:cNvSpPr>
          <p:nvPr/>
        </p:nvSpPr>
        <p:spPr bwMode="auto">
          <a:xfrm>
            <a:off x="5681663" y="5676900"/>
            <a:ext cx="109537"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38" name="Freeform 242"/>
          <p:cNvSpPr>
            <a:spLocks/>
          </p:cNvSpPr>
          <p:nvPr/>
        </p:nvSpPr>
        <p:spPr bwMode="auto">
          <a:xfrm flipH="1">
            <a:off x="6248400" y="4237038"/>
            <a:ext cx="109538"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39" name="Oval 243"/>
          <p:cNvSpPr>
            <a:spLocks noChangeArrowheads="1"/>
          </p:cNvSpPr>
          <p:nvPr/>
        </p:nvSpPr>
        <p:spPr bwMode="auto">
          <a:xfrm>
            <a:off x="5986463" y="5448300"/>
            <a:ext cx="109537" cy="109538"/>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4340" name="Freeform 244"/>
          <p:cNvSpPr>
            <a:spLocks/>
          </p:cNvSpPr>
          <p:nvPr/>
        </p:nvSpPr>
        <p:spPr bwMode="auto">
          <a:xfrm>
            <a:off x="6029325" y="6043613"/>
            <a:ext cx="1588" cy="265112"/>
          </a:xfrm>
          <a:custGeom>
            <a:avLst/>
            <a:gdLst>
              <a:gd name="T0" fmla="*/ 0 w 1"/>
              <a:gd name="T1" fmla="*/ 0 h 144"/>
              <a:gd name="T2" fmla="*/ 0 w 1"/>
              <a:gd name="T3" fmla="*/ 144 h 144"/>
            </a:gdLst>
            <a:ahLst/>
            <a:cxnLst>
              <a:cxn ang="0">
                <a:pos x="T0" y="T1"/>
              </a:cxn>
              <a:cxn ang="0">
                <a:pos x="T2" y="T3"/>
              </a:cxn>
            </a:cxnLst>
            <a:rect l="0" t="0" r="r" b="b"/>
            <a:pathLst>
              <a:path w="1" h="144">
                <a:moveTo>
                  <a:pt x="0" y="0"/>
                </a:moveTo>
                <a:cubicBezTo>
                  <a:pt x="0" y="60"/>
                  <a:pt x="0" y="120"/>
                  <a:pt x="0" y="144"/>
                </a:cubicBezTo>
              </a:path>
            </a:pathLst>
          </a:custGeom>
          <a:solidFill>
            <a:srgbClr val="800080"/>
          </a:solidFill>
          <a:ln w="38100" cmpd="sng">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41" name="Freeform 245"/>
          <p:cNvSpPr>
            <a:spLocks/>
          </p:cNvSpPr>
          <p:nvPr/>
        </p:nvSpPr>
        <p:spPr bwMode="auto">
          <a:xfrm>
            <a:off x="4157663" y="5676900"/>
            <a:ext cx="109537"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42" name="Freeform 246"/>
          <p:cNvSpPr>
            <a:spLocks/>
          </p:cNvSpPr>
          <p:nvPr/>
        </p:nvSpPr>
        <p:spPr bwMode="auto">
          <a:xfrm>
            <a:off x="4310063" y="5676900"/>
            <a:ext cx="109537"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43" name="Freeform 247"/>
          <p:cNvSpPr>
            <a:spLocks/>
          </p:cNvSpPr>
          <p:nvPr/>
        </p:nvSpPr>
        <p:spPr bwMode="auto">
          <a:xfrm flipH="1">
            <a:off x="4762500" y="4237038"/>
            <a:ext cx="109538"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44" name="Freeform 248"/>
          <p:cNvSpPr>
            <a:spLocks/>
          </p:cNvSpPr>
          <p:nvPr/>
        </p:nvSpPr>
        <p:spPr bwMode="auto">
          <a:xfrm flipH="1">
            <a:off x="4862513" y="4224338"/>
            <a:ext cx="109537"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45" name="Oval 249"/>
          <p:cNvSpPr>
            <a:spLocks noChangeArrowheads="1"/>
          </p:cNvSpPr>
          <p:nvPr/>
        </p:nvSpPr>
        <p:spPr bwMode="auto">
          <a:xfrm>
            <a:off x="4462463" y="5448300"/>
            <a:ext cx="109537" cy="109538"/>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4346" name="Oval 250"/>
          <p:cNvSpPr>
            <a:spLocks noChangeArrowheads="1"/>
          </p:cNvSpPr>
          <p:nvPr/>
        </p:nvSpPr>
        <p:spPr bwMode="auto">
          <a:xfrm>
            <a:off x="4614863" y="5448300"/>
            <a:ext cx="109537" cy="109538"/>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4347" name="Freeform 251"/>
          <p:cNvSpPr>
            <a:spLocks/>
          </p:cNvSpPr>
          <p:nvPr/>
        </p:nvSpPr>
        <p:spPr bwMode="auto">
          <a:xfrm>
            <a:off x="4527550" y="6043613"/>
            <a:ext cx="1588" cy="265112"/>
          </a:xfrm>
          <a:custGeom>
            <a:avLst/>
            <a:gdLst>
              <a:gd name="T0" fmla="*/ 0 w 1"/>
              <a:gd name="T1" fmla="*/ 0 h 144"/>
              <a:gd name="T2" fmla="*/ 0 w 1"/>
              <a:gd name="T3" fmla="*/ 144 h 144"/>
            </a:gdLst>
            <a:ahLst/>
            <a:cxnLst>
              <a:cxn ang="0">
                <a:pos x="T0" y="T1"/>
              </a:cxn>
              <a:cxn ang="0">
                <a:pos x="T2" y="T3"/>
              </a:cxn>
            </a:cxnLst>
            <a:rect l="0" t="0" r="r" b="b"/>
            <a:pathLst>
              <a:path w="1" h="144">
                <a:moveTo>
                  <a:pt x="0" y="0"/>
                </a:moveTo>
                <a:cubicBezTo>
                  <a:pt x="0" y="60"/>
                  <a:pt x="0" y="120"/>
                  <a:pt x="0" y="144"/>
                </a:cubicBezTo>
              </a:path>
            </a:pathLst>
          </a:custGeom>
          <a:solidFill>
            <a:srgbClr val="800080"/>
          </a:solidFill>
          <a:ln w="38100" cmpd="sng">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48" name="Freeform 252"/>
          <p:cNvSpPr>
            <a:spLocks/>
          </p:cNvSpPr>
          <p:nvPr/>
        </p:nvSpPr>
        <p:spPr bwMode="auto">
          <a:xfrm>
            <a:off x="4148138" y="4237038"/>
            <a:ext cx="109537"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49" name="Freeform 253"/>
          <p:cNvSpPr>
            <a:spLocks/>
          </p:cNvSpPr>
          <p:nvPr/>
        </p:nvSpPr>
        <p:spPr bwMode="auto">
          <a:xfrm>
            <a:off x="4300538" y="4237038"/>
            <a:ext cx="109537"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50" name="Freeform 254"/>
          <p:cNvSpPr>
            <a:spLocks/>
          </p:cNvSpPr>
          <p:nvPr/>
        </p:nvSpPr>
        <p:spPr bwMode="auto">
          <a:xfrm flipH="1">
            <a:off x="4581525" y="4237038"/>
            <a:ext cx="109538"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51" name="Freeform 255"/>
          <p:cNvSpPr>
            <a:spLocks/>
          </p:cNvSpPr>
          <p:nvPr/>
        </p:nvSpPr>
        <p:spPr bwMode="auto">
          <a:xfrm flipH="1">
            <a:off x="4676775" y="4237038"/>
            <a:ext cx="109538" cy="292100"/>
          </a:xfrm>
          <a:custGeom>
            <a:avLst/>
            <a:gdLst>
              <a:gd name="T0" fmla="*/ 96 w 96"/>
              <a:gd name="T1" fmla="*/ 0 h 240"/>
              <a:gd name="T2" fmla="*/ 0 w 96"/>
              <a:gd name="T3" fmla="*/ 96 h 240"/>
              <a:gd name="T4" fmla="*/ 96 w 96"/>
              <a:gd name="T5" fmla="*/ 240 h 240"/>
            </a:gdLst>
            <a:ahLst/>
            <a:cxnLst>
              <a:cxn ang="0">
                <a:pos x="T0" y="T1"/>
              </a:cxn>
              <a:cxn ang="0">
                <a:pos x="T2" y="T3"/>
              </a:cxn>
              <a:cxn ang="0">
                <a:pos x="T4" y="T5"/>
              </a:cxn>
            </a:cxnLst>
            <a:rect l="0" t="0" r="r" b="b"/>
            <a:pathLst>
              <a:path w="96" h="240">
                <a:moveTo>
                  <a:pt x="96" y="0"/>
                </a:moveTo>
                <a:cubicBezTo>
                  <a:pt x="48" y="28"/>
                  <a:pt x="0" y="56"/>
                  <a:pt x="0" y="96"/>
                </a:cubicBezTo>
                <a:cubicBezTo>
                  <a:pt x="0" y="136"/>
                  <a:pt x="80" y="216"/>
                  <a:pt x="96" y="24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52" name="Oval 256"/>
          <p:cNvSpPr>
            <a:spLocks noChangeArrowheads="1"/>
          </p:cNvSpPr>
          <p:nvPr/>
        </p:nvSpPr>
        <p:spPr bwMode="auto">
          <a:xfrm>
            <a:off x="4452938" y="4008438"/>
            <a:ext cx="109537" cy="109537"/>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4353" name="Oval 257"/>
          <p:cNvSpPr>
            <a:spLocks noChangeArrowheads="1"/>
          </p:cNvSpPr>
          <p:nvPr/>
        </p:nvSpPr>
        <p:spPr bwMode="auto">
          <a:xfrm>
            <a:off x="4605338" y="4008438"/>
            <a:ext cx="109537" cy="109537"/>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4354" name="Freeform 258"/>
          <p:cNvSpPr>
            <a:spLocks/>
          </p:cNvSpPr>
          <p:nvPr/>
        </p:nvSpPr>
        <p:spPr bwMode="auto">
          <a:xfrm>
            <a:off x="4467225" y="4603750"/>
            <a:ext cx="1588" cy="265113"/>
          </a:xfrm>
          <a:custGeom>
            <a:avLst/>
            <a:gdLst>
              <a:gd name="T0" fmla="*/ 0 w 1"/>
              <a:gd name="T1" fmla="*/ 0 h 144"/>
              <a:gd name="T2" fmla="*/ 0 w 1"/>
              <a:gd name="T3" fmla="*/ 144 h 144"/>
            </a:gdLst>
            <a:ahLst/>
            <a:cxnLst>
              <a:cxn ang="0">
                <a:pos x="T0" y="T1"/>
              </a:cxn>
              <a:cxn ang="0">
                <a:pos x="T2" y="T3"/>
              </a:cxn>
            </a:cxnLst>
            <a:rect l="0" t="0" r="r" b="b"/>
            <a:pathLst>
              <a:path w="1" h="144">
                <a:moveTo>
                  <a:pt x="0" y="0"/>
                </a:moveTo>
                <a:cubicBezTo>
                  <a:pt x="0" y="60"/>
                  <a:pt x="0" y="120"/>
                  <a:pt x="0" y="144"/>
                </a:cubicBezTo>
              </a:path>
            </a:pathLst>
          </a:custGeom>
          <a:solidFill>
            <a:srgbClr val="800080"/>
          </a:solidFill>
          <a:ln w="38100" cmpd="sng">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55" name="Freeform 259"/>
          <p:cNvSpPr>
            <a:spLocks/>
          </p:cNvSpPr>
          <p:nvPr/>
        </p:nvSpPr>
        <p:spPr bwMode="auto">
          <a:xfrm>
            <a:off x="4595813" y="4603750"/>
            <a:ext cx="1587" cy="265113"/>
          </a:xfrm>
          <a:custGeom>
            <a:avLst/>
            <a:gdLst>
              <a:gd name="T0" fmla="*/ 0 w 1"/>
              <a:gd name="T1" fmla="*/ 0 h 144"/>
              <a:gd name="T2" fmla="*/ 0 w 1"/>
              <a:gd name="T3" fmla="*/ 144 h 144"/>
            </a:gdLst>
            <a:ahLst/>
            <a:cxnLst>
              <a:cxn ang="0">
                <a:pos x="T0" y="T1"/>
              </a:cxn>
              <a:cxn ang="0">
                <a:pos x="T2" y="T3"/>
              </a:cxn>
            </a:cxnLst>
            <a:rect l="0" t="0" r="r" b="b"/>
            <a:pathLst>
              <a:path w="1" h="144">
                <a:moveTo>
                  <a:pt x="0" y="0"/>
                </a:moveTo>
                <a:cubicBezTo>
                  <a:pt x="0" y="60"/>
                  <a:pt x="0" y="120"/>
                  <a:pt x="0" y="144"/>
                </a:cubicBezTo>
              </a:path>
            </a:pathLst>
          </a:custGeom>
          <a:solidFill>
            <a:srgbClr val="800080"/>
          </a:solidFill>
          <a:ln w="38100" cmpd="sng">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56" name="Freeform 260"/>
          <p:cNvSpPr>
            <a:spLocks/>
          </p:cNvSpPr>
          <p:nvPr/>
        </p:nvSpPr>
        <p:spPr bwMode="auto">
          <a:xfrm>
            <a:off x="3095625" y="6080125"/>
            <a:ext cx="92075" cy="182563"/>
          </a:xfrm>
          <a:custGeom>
            <a:avLst/>
            <a:gdLst>
              <a:gd name="T0" fmla="*/ 49 w 346"/>
              <a:gd name="T1" fmla="*/ 1045 h 1045"/>
              <a:gd name="T2" fmla="*/ 49 w 346"/>
              <a:gd name="T3" fmla="*/ 94 h 1045"/>
              <a:gd name="T4" fmla="*/ 346 w 346"/>
              <a:gd name="T5" fmla="*/ 480 h 1045"/>
            </a:gdLst>
            <a:ahLst/>
            <a:cxnLst>
              <a:cxn ang="0">
                <a:pos x="T0" y="T1"/>
              </a:cxn>
              <a:cxn ang="0">
                <a:pos x="T2" y="T3"/>
              </a:cxn>
              <a:cxn ang="0">
                <a:pos x="T4" y="T5"/>
              </a:cxn>
            </a:cxnLst>
            <a:rect l="0" t="0" r="r" b="b"/>
            <a:pathLst>
              <a:path w="346" h="1045">
                <a:moveTo>
                  <a:pt x="49" y="1045"/>
                </a:moveTo>
                <a:cubicBezTo>
                  <a:pt x="48" y="887"/>
                  <a:pt x="0" y="188"/>
                  <a:pt x="49" y="94"/>
                </a:cubicBezTo>
                <a:cubicBezTo>
                  <a:pt x="98" y="0"/>
                  <a:pt x="284" y="400"/>
                  <a:pt x="346" y="48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57" name="Freeform 261"/>
          <p:cNvSpPr>
            <a:spLocks/>
          </p:cNvSpPr>
          <p:nvPr/>
        </p:nvSpPr>
        <p:spPr bwMode="auto">
          <a:xfrm>
            <a:off x="4648200" y="6108700"/>
            <a:ext cx="92075" cy="182563"/>
          </a:xfrm>
          <a:custGeom>
            <a:avLst/>
            <a:gdLst>
              <a:gd name="T0" fmla="*/ 49 w 346"/>
              <a:gd name="T1" fmla="*/ 1045 h 1045"/>
              <a:gd name="T2" fmla="*/ 49 w 346"/>
              <a:gd name="T3" fmla="*/ 94 h 1045"/>
              <a:gd name="T4" fmla="*/ 346 w 346"/>
              <a:gd name="T5" fmla="*/ 480 h 1045"/>
            </a:gdLst>
            <a:ahLst/>
            <a:cxnLst>
              <a:cxn ang="0">
                <a:pos x="T0" y="T1"/>
              </a:cxn>
              <a:cxn ang="0">
                <a:pos x="T2" y="T3"/>
              </a:cxn>
              <a:cxn ang="0">
                <a:pos x="T4" y="T5"/>
              </a:cxn>
            </a:cxnLst>
            <a:rect l="0" t="0" r="r" b="b"/>
            <a:pathLst>
              <a:path w="346" h="1045">
                <a:moveTo>
                  <a:pt x="49" y="1045"/>
                </a:moveTo>
                <a:cubicBezTo>
                  <a:pt x="48" y="887"/>
                  <a:pt x="0" y="188"/>
                  <a:pt x="49" y="94"/>
                </a:cubicBezTo>
                <a:cubicBezTo>
                  <a:pt x="98" y="0"/>
                  <a:pt x="284" y="400"/>
                  <a:pt x="346" y="480"/>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58" name="Text Box 262"/>
          <p:cNvSpPr txBox="1">
            <a:spLocks noChangeArrowheads="1"/>
          </p:cNvSpPr>
          <p:nvPr/>
        </p:nvSpPr>
        <p:spPr bwMode="auto">
          <a:xfrm>
            <a:off x="1219200" y="5775325"/>
            <a:ext cx="533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2n</a:t>
            </a:r>
          </a:p>
        </p:txBody>
      </p:sp>
      <p:sp>
        <p:nvSpPr>
          <p:cNvPr id="4359" name="Text Box 263"/>
          <p:cNvSpPr txBox="1">
            <a:spLocks noChangeArrowheads="1"/>
          </p:cNvSpPr>
          <p:nvPr/>
        </p:nvSpPr>
        <p:spPr bwMode="auto">
          <a:xfrm>
            <a:off x="7391400" y="5699125"/>
            <a:ext cx="533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2n</a:t>
            </a:r>
          </a:p>
        </p:txBody>
      </p:sp>
      <p:sp>
        <p:nvSpPr>
          <p:cNvPr id="4360" name="Text Box 264"/>
          <p:cNvSpPr txBox="1">
            <a:spLocks noChangeArrowheads="1"/>
          </p:cNvSpPr>
          <p:nvPr/>
        </p:nvSpPr>
        <p:spPr bwMode="auto">
          <a:xfrm>
            <a:off x="2695575" y="6294438"/>
            <a:ext cx="83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b="1">
                <a:solidFill>
                  <a:srgbClr val="0000FF"/>
                </a:solidFill>
                <a:latin typeface="Times New Roman" pitchFamily="18" charset="0"/>
              </a:rPr>
              <a:t>n - 1</a:t>
            </a:r>
          </a:p>
        </p:txBody>
      </p:sp>
      <p:sp>
        <p:nvSpPr>
          <p:cNvPr id="4361" name="Text Box 265"/>
          <p:cNvSpPr txBox="1">
            <a:spLocks noChangeArrowheads="1"/>
          </p:cNvSpPr>
          <p:nvPr/>
        </p:nvSpPr>
        <p:spPr bwMode="auto">
          <a:xfrm>
            <a:off x="2695575" y="4865688"/>
            <a:ext cx="83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b="1">
                <a:solidFill>
                  <a:srgbClr val="0000FF"/>
                </a:solidFill>
                <a:latin typeface="Times New Roman" pitchFamily="18" charset="0"/>
              </a:rPr>
              <a:t>n + 1</a:t>
            </a:r>
          </a:p>
        </p:txBody>
      </p:sp>
      <p:sp>
        <p:nvSpPr>
          <p:cNvPr id="4362" name="Text Box 266"/>
          <p:cNvSpPr txBox="1">
            <a:spLocks noChangeArrowheads="1"/>
          </p:cNvSpPr>
          <p:nvPr/>
        </p:nvSpPr>
        <p:spPr bwMode="auto">
          <a:xfrm>
            <a:off x="5624513" y="6299200"/>
            <a:ext cx="76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b="1">
                <a:solidFill>
                  <a:srgbClr val="0000FF"/>
                </a:solidFill>
                <a:latin typeface="Times New Roman" pitchFamily="18" charset="0"/>
              </a:rPr>
              <a:t>n - 1 </a:t>
            </a:r>
          </a:p>
        </p:txBody>
      </p:sp>
      <p:sp>
        <p:nvSpPr>
          <p:cNvPr id="4363" name="Text Box 267"/>
          <p:cNvSpPr txBox="1">
            <a:spLocks noChangeArrowheads="1"/>
          </p:cNvSpPr>
          <p:nvPr/>
        </p:nvSpPr>
        <p:spPr bwMode="auto">
          <a:xfrm>
            <a:off x="5629275" y="4879975"/>
            <a:ext cx="733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b="1">
                <a:solidFill>
                  <a:srgbClr val="0000FF"/>
                </a:solidFill>
                <a:latin typeface="Times New Roman" pitchFamily="18" charset="0"/>
              </a:rPr>
              <a:t>n + 1</a:t>
            </a:r>
          </a:p>
        </p:txBody>
      </p:sp>
      <p:sp>
        <p:nvSpPr>
          <p:cNvPr id="4364" name="Text Box 268"/>
          <p:cNvSpPr txBox="1">
            <a:spLocks noChangeArrowheads="1"/>
          </p:cNvSpPr>
          <p:nvPr/>
        </p:nvSpPr>
        <p:spPr bwMode="auto">
          <a:xfrm>
            <a:off x="4114800" y="4908550"/>
            <a:ext cx="91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2n + 2</a:t>
            </a:r>
          </a:p>
        </p:txBody>
      </p:sp>
      <p:sp>
        <p:nvSpPr>
          <p:cNvPr id="4365" name="Text Box 269"/>
          <p:cNvSpPr txBox="1">
            <a:spLocks noChangeArrowheads="1"/>
          </p:cNvSpPr>
          <p:nvPr/>
        </p:nvSpPr>
        <p:spPr bwMode="auto">
          <a:xfrm>
            <a:off x="4191000" y="6308725"/>
            <a:ext cx="83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b="1">
                <a:solidFill>
                  <a:srgbClr val="0000FF"/>
                </a:solidFill>
                <a:latin typeface="Times New Roman" pitchFamily="18" charset="0"/>
              </a:rPr>
              <a:t>2n - 2</a:t>
            </a:r>
          </a:p>
        </p:txBody>
      </p:sp>
      <p:sp>
        <p:nvSpPr>
          <p:cNvPr id="4366" name="Text Box 270"/>
          <p:cNvSpPr txBox="1">
            <a:spLocks noChangeArrowheads="1"/>
          </p:cNvSpPr>
          <p:nvPr/>
        </p:nvSpPr>
        <p:spPr bwMode="auto">
          <a:xfrm>
            <a:off x="-95250" y="815596"/>
            <a:ext cx="320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a:latin typeface="Times New Roman" pitchFamily="18" charset="0"/>
              </a:rPr>
              <a:t>2. Cơ chế phát </a:t>
            </a:r>
            <a:r>
              <a:rPr lang="en-US" altLang="en-US" sz="2400" b="1" smtClean="0">
                <a:latin typeface="Times New Roman" pitchFamily="18" charset="0"/>
              </a:rPr>
              <a:t>sinh</a:t>
            </a:r>
            <a:endParaRPr lang="en-US" altLang="en-US" sz="2400" b="1">
              <a:latin typeface="Times New Roman" pitchFamily="18" charset="0"/>
            </a:endParaRPr>
          </a:p>
        </p:txBody>
      </p:sp>
      <p:sp>
        <p:nvSpPr>
          <p:cNvPr id="4367" name="Text Box 271"/>
          <p:cNvSpPr txBox="1">
            <a:spLocks noChangeArrowheads="1"/>
          </p:cNvSpPr>
          <p:nvPr/>
        </p:nvSpPr>
        <p:spPr bwMode="auto">
          <a:xfrm>
            <a:off x="6934200" y="762000"/>
            <a:ext cx="990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b="1">
                <a:solidFill>
                  <a:srgbClr val="FF3300"/>
                </a:solidFill>
                <a:latin typeface="Times New Roman" pitchFamily="18" charset="0"/>
              </a:rPr>
              <a:t>Thể ba</a:t>
            </a:r>
          </a:p>
        </p:txBody>
      </p:sp>
      <p:sp>
        <p:nvSpPr>
          <p:cNvPr id="4368" name="Text Box 272"/>
          <p:cNvSpPr txBox="1">
            <a:spLocks noChangeArrowheads="1"/>
          </p:cNvSpPr>
          <p:nvPr/>
        </p:nvSpPr>
        <p:spPr bwMode="auto">
          <a:xfrm>
            <a:off x="6746875" y="3048000"/>
            <a:ext cx="12541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b="1">
                <a:solidFill>
                  <a:srgbClr val="FF3300"/>
                </a:solidFill>
                <a:latin typeface="Times New Roman" pitchFamily="18" charset="0"/>
              </a:rPr>
              <a:t>Thể một</a:t>
            </a:r>
          </a:p>
        </p:txBody>
      </p:sp>
      <p:sp>
        <p:nvSpPr>
          <p:cNvPr id="4369" name="Text Box 273"/>
          <p:cNvSpPr txBox="1">
            <a:spLocks noChangeArrowheads="1"/>
          </p:cNvSpPr>
          <p:nvPr/>
        </p:nvSpPr>
        <p:spPr bwMode="auto">
          <a:xfrm>
            <a:off x="609600" y="3560763"/>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b="1">
                <a:solidFill>
                  <a:srgbClr val="FF3300"/>
                </a:solidFill>
                <a:latin typeface="Times New Roman" pitchFamily="18" charset="0"/>
              </a:rPr>
              <a:t>Thể bốn</a:t>
            </a:r>
          </a:p>
        </p:txBody>
      </p:sp>
      <p:sp>
        <p:nvSpPr>
          <p:cNvPr id="4370" name="Text Box 274"/>
          <p:cNvSpPr txBox="1">
            <a:spLocks noChangeArrowheads="1"/>
          </p:cNvSpPr>
          <p:nvPr/>
        </p:nvSpPr>
        <p:spPr bwMode="auto">
          <a:xfrm>
            <a:off x="533400" y="6330950"/>
            <a:ext cx="14192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b="1">
                <a:solidFill>
                  <a:srgbClr val="FF3300"/>
                </a:solidFill>
                <a:latin typeface="Times New Roman" pitchFamily="18" charset="0"/>
              </a:rPr>
              <a:t>Thể không</a:t>
            </a:r>
          </a:p>
        </p:txBody>
      </p:sp>
      <p:sp>
        <p:nvSpPr>
          <p:cNvPr id="4371" name="Line 275"/>
          <p:cNvSpPr>
            <a:spLocks noChangeShapeType="1"/>
          </p:cNvSpPr>
          <p:nvPr/>
        </p:nvSpPr>
        <p:spPr bwMode="auto">
          <a:xfrm flipV="1">
            <a:off x="4572000" y="609599"/>
            <a:ext cx="0" cy="142875"/>
          </a:xfrm>
          <a:prstGeom prst="line">
            <a:avLst/>
          </a:prstGeom>
          <a:noFill/>
          <a:ln w="28575">
            <a:solidFill>
              <a:srgbClr val="CC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72" name="Line 276"/>
          <p:cNvSpPr>
            <a:spLocks noChangeShapeType="1"/>
          </p:cNvSpPr>
          <p:nvPr/>
        </p:nvSpPr>
        <p:spPr bwMode="auto">
          <a:xfrm>
            <a:off x="4572000" y="609600"/>
            <a:ext cx="2590800" cy="0"/>
          </a:xfrm>
          <a:prstGeom prst="line">
            <a:avLst/>
          </a:prstGeom>
          <a:noFill/>
          <a:ln w="28575">
            <a:solidFill>
              <a:srgbClr val="CC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73" name="Line 277"/>
          <p:cNvSpPr>
            <a:spLocks noChangeShapeType="1"/>
          </p:cNvSpPr>
          <p:nvPr/>
        </p:nvSpPr>
        <p:spPr bwMode="auto">
          <a:xfrm>
            <a:off x="7162800" y="609600"/>
            <a:ext cx="0" cy="205996"/>
          </a:xfrm>
          <a:prstGeom prst="line">
            <a:avLst/>
          </a:prstGeom>
          <a:noFill/>
          <a:ln w="28575">
            <a:solidFill>
              <a:srgbClr val="CC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74" name="Line 278"/>
          <p:cNvSpPr>
            <a:spLocks noChangeShapeType="1"/>
          </p:cNvSpPr>
          <p:nvPr/>
        </p:nvSpPr>
        <p:spPr bwMode="auto">
          <a:xfrm flipH="1" flipV="1">
            <a:off x="4917281" y="3109913"/>
            <a:ext cx="35719" cy="582612"/>
          </a:xfrm>
          <a:prstGeom prst="line">
            <a:avLst/>
          </a:prstGeom>
          <a:noFill/>
          <a:ln w="28575">
            <a:solidFill>
              <a:srgbClr val="CC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75" name="Line 279"/>
          <p:cNvSpPr>
            <a:spLocks noChangeShapeType="1"/>
          </p:cNvSpPr>
          <p:nvPr/>
        </p:nvSpPr>
        <p:spPr bwMode="auto">
          <a:xfrm>
            <a:off x="4972050" y="3684588"/>
            <a:ext cx="2190750" cy="0"/>
          </a:xfrm>
          <a:prstGeom prst="line">
            <a:avLst/>
          </a:prstGeom>
          <a:noFill/>
          <a:ln w="28575">
            <a:solidFill>
              <a:srgbClr val="CC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76" name="Line 280"/>
          <p:cNvSpPr>
            <a:spLocks noChangeShapeType="1"/>
          </p:cNvSpPr>
          <p:nvPr/>
        </p:nvSpPr>
        <p:spPr bwMode="auto">
          <a:xfrm>
            <a:off x="7162800" y="3532188"/>
            <a:ext cx="0" cy="152400"/>
          </a:xfrm>
          <a:prstGeom prst="line">
            <a:avLst/>
          </a:prstGeom>
          <a:noFill/>
          <a:ln w="28575">
            <a:solidFill>
              <a:srgbClr val="CC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78" name="Line 282"/>
          <p:cNvSpPr>
            <a:spLocks noChangeShapeType="1"/>
          </p:cNvSpPr>
          <p:nvPr/>
        </p:nvSpPr>
        <p:spPr bwMode="auto">
          <a:xfrm>
            <a:off x="1925638" y="3763963"/>
            <a:ext cx="2590800" cy="0"/>
          </a:xfrm>
          <a:prstGeom prst="line">
            <a:avLst/>
          </a:prstGeom>
          <a:noFill/>
          <a:ln w="28575">
            <a:solidFill>
              <a:srgbClr val="CC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79" name="Line 283"/>
          <p:cNvSpPr>
            <a:spLocks noChangeShapeType="1"/>
          </p:cNvSpPr>
          <p:nvPr/>
        </p:nvSpPr>
        <p:spPr bwMode="auto">
          <a:xfrm>
            <a:off x="4516438" y="3770313"/>
            <a:ext cx="0" cy="152400"/>
          </a:xfrm>
          <a:prstGeom prst="line">
            <a:avLst/>
          </a:prstGeom>
          <a:noFill/>
          <a:ln w="28575">
            <a:solidFill>
              <a:srgbClr val="CC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80" name="Line 284"/>
          <p:cNvSpPr>
            <a:spLocks noChangeShapeType="1"/>
          </p:cNvSpPr>
          <p:nvPr/>
        </p:nvSpPr>
        <p:spPr bwMode="auto">
          <a:xfrm flipV="1">
            <a:off x="1981201" y="6656386"/>
            <a:ext cx="2071688" cy="7938"/>
          </a:xfrm>
          <a:prstGeom prst="line">
            <a:avLst/>
          </a:prstGeom>
          <a:noFill/>
          <a:ln w="28575">
            <a:solidFill>
              <a:srgbClr val="CC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4381" name="Line 285"/>
          <p:cNvSpPr>
            <a:spLocks noChangeShapeType="1"/>
          </p:cNvSpPr>
          <p:nvPr/>
        </p:nvSpPr>
        <p:spPr bwMode="auto">
          <a:xfrm flipH="1">
            <a:off x="4052888" y="6171406"/>
            <a:ext cx="138112" cy="492917"/>
          </a:xfrm>
          <a:prstGeom prst="line">
            <a:avLst/>
          </a:prstGeom>
          <a:noFill/>
          <a:ln w="28575">
            <a:solidFill>
              <a:srgbClr val="CC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189" name="Rounded Rectangle 188"/>
          <p:cNvSpPr/>
          <p:nvPr/>
        </p:nvSpPr>
        <p:spPr>
          <a:xfrm>
            <a:off x="0" y="1"/>
            <a:ext cx="9144000" cy="533399"/>
          </a:xfrm>
          <a:prstGeom prst="roundRect">
            <a:avLst/>
          </a:prstGeom>
          <a:noFill/>
          <a:ln w="25400" cap="flat" cmpd="sng" algn="ctr">
            <a:noFill/>
            <a:prstDash val="solid"/>
          </a:ln>
          <a:effectLst/>
        </p:spPr>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Bài 6. </a:t>
            </a:r>
            <a:r>
              <a:rPr kumimoji="0" lang="en-US" sz="3200" b="1" i="0" u="none" strike="noStrike" kern="0" cap="none" spc="0" normalizeH="0" baseline="0" noProof="0" smtClean="0">
                <a:ln w="11430">
                  <a:solidFill>
                    <a:srgbClr val="FF0000"/>
                  </a:solidFill>
                </a:ln>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ĐỘT</a:t>
            </a:r>
            <a:r>
              <a:rPr kumimoji="0" lang="en-US" sz="3200" b="1" i="0" u="none" strike="noStrike" kern="0" cap="none" spc="0" normalizeH="0" baseline="0" noProof="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 BIẾN SỐ L</a:t>
            </a:r>
            <a:r>
              <a:rPr kumimoji="0" lang="vi-VN" sz="3200" b="1" i="0" u="none" strike="noStrike" kern="0" cap="none" spc="0" normalizeH="0" baseline="0" noProof="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ƯỢNG</a:t>
            </a:r>
            <a:r>
              <a:rPr kumimoji="0" lang="en-US" sz="3200" b="1" i="0" u="none" strike="noStrike" kern="0" cap="none" spc="0" normalizeH="0" baseline="0" noProof="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 NHIỄM SẮC THỂ</a:t>
            </a:r>
          </a:p>
        </p:txBody>
      </p:sp>
      <p:sp>
        <p:nvSpPr>
          <p:cNvPr id="190" name="Rectangle 189"/>
          <p:cNvSpPr/>
          <p:nvPr/>
        </p:nvSpPr>
        <p:spPr>
          <a:xfrm>
            <a:off x="-70434" y="454967"/>
            <a:ext cx="2914580" cy="461665"/>
          </a:xfrm>
          <a:prstGeom prst="rect">
            <a:avLst/>
          </a:prstGeom>
        </p:spPr>
        <p:txBody>
          <a:bodyPr wrap="none">
            <a:spAutoFit/>
          </a:bodyPr>
          <a:lstStyle/>
          <a:p>
            <a:pPr algn="ctr"/>
            <a:r>
              <a:rPr lang="en-US" sz="2400" b="1">
                <a:solidFill>
                  <a:srgbClr val="0070C0"/>
                </a:solidFill>
                <a:cs typeface="Arial" panose="020B0604020202020204" pitchFamily="34" charset="0"/>
              </a:rPr>
              <a:t>I. Đột biến lệch bội</a:t>
            </a:r>
          </a:p>
        </p:txBody>
      </p:sp>
    </p:spTree>
    <p:extLst>
      <p:ext uri="{BB962C8B-B14F-4D97-AF65-F5344CB8AC3E}">
        <p14:creationId xmlns:p14="http://schemas.microsoft.com/office/powerpoint/2010/main" val="40190729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diamond(in)">
                                      <p:cBhvr>
                                        <p:cTn id="7" dur="500"/>
                                        <p:tgtEl>
                                          <p:spTgt spid="4098"/>
                                        </p:tgtEl>
                                      </p:cBhvr>
                                    </p:animEffect>
                                  </p:childTnLst>
                                </p:cTn>
                              </p:par>
                              <p:par>
                                <p:cTn id="8" presetID="53"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129"/>
                                        </p:tgtEl>
                                        <p:attrNameLst>
                                          <p:attrName>style.visibility</p:attrName>
                                        </p:attrNameLst>
                                      </p:cBhvr>
                                      <p:to>
                                        <p:strVal val="visible"/>
                                      </p:to>
                                    </p:set>
                                    <p:animEffect transition="in" filter="diamond(in)">
                                      <p:cBhvr>
                                        <p:cTn id="17" dur="500"/>
                                        <p:tgtEl>
                                          <p:spTgt spid="4129"/>
                                        </p:tgtEl>
                                      </p:cBhvr>
                                    </p:animEffect>
                                  </p:childTnLst>
                                </p:cTn>
                              </p:par>
                              <p:par>
                                <p:cTn id="18" presetID="53"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4110"/>
                                        </p:tgtEl>
                                        <p:attrNameLst>
                                          <p:attrName>style.visibility</p:attrName>
                                        </p:attrNameLst>
                                      </p:cBhvr>
                                      <p:to>
                                        <p:strVal val="visible"/>
                                      </p:to>
                                    </p:set>
                                    <p:animEffect transition="in" filter="diamond(in)">
                                      <p:cBhvr>
                                        <p:cTn id="27" dur="1000"/>
                                        <p:tgtEl>
                                          <p:spTgt spid="4110"/>
                                        </p:tgtEl>
                                      </p:cBhvr>
                                    </p:animEffect>
                                  </p:childTnLst>
                                </p:cTn>
                              </p:par>
                              <p:par>
                                <p:cTn id="28" presetID="8" presetClass="entr" presetSubtype="16" fill="hold" grpId="0" nodeType="withEffect">
                                  <p:stCondLst>
                                    <p:cond delay="0"/>
                                  </p:stCondLst>
                                  <p:childTnLst>
                                    <p:set>
                                      <p:cBhvr>
                                        <p:cTn id="29" dur="1" fill="hold">
                                          <p:stCondLst>
                                            <p:cond delay="0"/>
                                          </p:stCondLst>
                                        </p:cTn>
                                        <p:tgtEl>
                                          <p:spTgt spid="4112"/>
                                        </p:tgtEl>
                                        <p:attrNameLst>
                                          <p:attrName>style.visibility</p:attrName>
                                        </p:attrNameLst>
                                      </p:cBhvr>
                                      <p:to>
                                        <p:strVal val="visible"/>
                                      </p:to>
                                    </p:set>
                                    <p:animEffect transition="in" filter="diamond(in)">
                                      <p:cBhvr>
                                        <p:cTn id="30" dur="1000"/>
                                        <p:tgtEl>
                                          <p:spTgt spid="4112"/>
                                        </p:tgtEl>
                                      </p:cBhvr>
                                    </p:animEffect>
                                  </p:childTnLst>
                                </p:cTn>
                              </p:par>
                              <p:par>
                                <p:cTn id="31" presetID="8" presetClass="entr" presetSubtype="16" fill="hold" grpId="0" nodeType="withEffect">
                                  <p:stCondLst>
                                    <p:cond delay="0"/>
                                  </p:stCondLst>
                                  <p:childTnLst>
                                    <p:set>
                                      <p:cBhvr>
                                        <p:cTn id="32" dur="1" fill="hold">
                                          <p:stCondLst>
                                            <p:cond delay="0"/>
                                          </p:stCondLst>
                                        </p:cTn>
                                        <p:tgtEl>
                                          <p:spTgt spid="4113"/>
                                        </p:tgtEl>
                                        <p:attrNameLst>
                                          <p:attrName>style.visibility</p:attrName>
                                        </p:attrNameLst>
                                      </p:cBhvr>
                                      <p:to>
                                        <p:strVal val="visible"/>
                                      </p:to>
                                    </p:set>
                                    <p:animEffect transition="in" filter="diamond(in)">
                                      <p:cBhvr>
                                        <p:cTn id="33" dur="1000"/>
                                        <p:tgtEl>
                                          <p:spTgt spid="4113"/>
                                        </p:tgtEl>
                                      </p:cBhvr>
                                    </p:animEffect>
                                  </p:childTnLst>
                                </p:cTn>
                              </p:par>
                              <p:par>
                                <p:cTn id="34" presetID="8" presetClass="entr" presetSubtype="16" fill="hold" grpId="0" nodeType="withEffect">
                                  <p:stCondLst>
                                    <p:cond delay="0"/>
                                  </p:stCondLst>
                                  <p:childTnLst>
                                    <p:set>
                                      <p:cBhvr>
                                        <p:cTn id="35" dur="1" fill="hold">
                                          <p:stCondLst>
                                            <p:cond delay="0"/>
                                          </p:stCondLst>
                                        </p:cTn>
                                        <p:tgtEl>
                                          <p:spTgt spid="4114"/>
                                        </p:tgtEl>
                                        <p:attrNameLst>
                                          <p:attrName>style.visibility</p:attrName>
                                        </p:attrNameLst>
                                      </p:cBhvr>
                                      <p:to>
                                        <p:strVal val="visible"/>
                                      </p:to>
                                    </p:set>
                                    <p:animEffect transition="in" filter="diamond(in)">
                                      <p:cBhvr>
                                        <p:cTn id="36" dur="1000"/>
                                        <p:tgtEl>
                                          <p:spTgt spid="4114"/>
                                        </p:tgtEl>
                                      </p:cBhvr>
                                    </p:animEffect>
                                  </p:childTnLst>
                                </p:cTn>
                              </p:par>
                              <p:par>
                                <p:cTn id="37" presetID="8" presetClass="entr" presetSubtype="16" fill="hold" grpId="0" nodeType="withEffect">
                                  <p:stCondLst>
                                    <p:cond delay="0"/>
                                  </p:stCondLst>
                                  <p:childTnLst>
                                    <p:set>
                                      <p:cBhvr>
                                        <p:cTn id="38" dur="1" fill="hold">
                                          <p:stCondLst>
                                            <p:cond delay="0"/>
                                          </p:stCondLst>
                                        </p:cTn>
                                        <p:tgtEl>
                                          <p:spTgt spid="4115"/>
                                        </p:tgtEl>
                                        <p:attrNameLst>
                                          <p:attrName>style.visibility</p:attrName>
                                        </p:attrNameLst>
                                      </p:cBhvr>
                                      <p:to>
                                        <p:strVal val="visible"/>
                                      </p:to>
                                    </p:set>
                                    <p:animEffect transition="in" filter="diamond(in)">
                                      <p:cBhvr>
                                        <p:cTn id="39" dur="1000"/>
                                        <p:tgtEl>
                                          <p:spTgt spid="4115"/>
                                        </p:tgtEl>
                                      </p:cBhvr>
                                    </p:animEffect>
                                  </p:childTnLst>
                                </p:cTn>
                              </p:par>
                              <p:par>
                                <p:cTn id="40" presetID="8" presetClass="entr" presetSubtype="16" fill="hold" grpId="0" nodeType="withEffect">
                                  <p:stCondLst>
                                    <p:cond delay="0"/>
                                  </p:stCondLst>
                                  <p:childTnLst>
                                    <p:set>
                                      <p:cBhvr>
                                        <p:cTn id="41" dur="1" fill="hold">
                                          <p:stCondLst>
                                            <p:cond delay="0"/>
                                          </p:stCondLst>
                                        </p:cTn>
                                        <p:tgtEl>
                                          <p:spTgt spid="4116"/>
                                        </p:tgtEl>
                                        <p:attrNameLst>
                                          <p:attrName>style.visibility</p:attrName>
                                        </p:attrNameLst>
                                      </p:cBhvr>
                                      <p:to>
                                        <p:strVal val="visible"/>
                                      </p:to>
                                    </p:set>
                                    <p:animEffect transition="in" filter="diamond(in)">
                                      <p:cBhvr>
                                        <p:cTn id="42" dur="1000"/>
                                        <p:tgtEl>
                                          <p:spTgt spid="4116"/>
                                        </p:tgtEl>
                                      </p:cBhvr>
                                    </p:animEffect>
                                  </p:childTnLst>
                                </p:cTn>
                              </p:par>
                              <p:par>
                                <p:cTn id="43" presetID="8" presetClass="entr" presetSubtype="16" fill="hold" grpId="0" nodeType="withEffect">
                                  <p:stCondLst>
                                    <p:cond delay="0"/>
                                  </p:stCondLst>
                                  <p:childTnLst>
                                    <p:set>
                                      <p:cBhvr>
                                        <p:cTn id="44" dur="1" fill="hold">
                                          <p:stCondLst>
                                            <p:cond delay="0"/>
                                          </p:stCondLst>
                                        </p:cTn>
                                        <p:tgtEl>
                                          <p:spTgt spid="4117"/>
                                        </p:tgtEl>
                                        <p:attrNameLst>
                                          <p:attrName>style.visibility</p:attrName>
                                        </p:attrNameLst>
                                      </p:cBhvr>
                                      <p:to>
                                        <p:strVal val="visible"/>
                                      </p:to>
                                    </p:set>
                                    <p:animEffect transition="in" filter="diamond(in)">
                                      <p:cBhvr>
                                        <p:cTn id="45" dur="1000"/>
                                        <p:tgtEl>
                                          <p:spTgt spid="4117"/>
                                        </p:tgtEl>
                                      </p:cBhvr>
                                    </p:animEffect>
                                  </p:childTnLst>
                                </p:cTn>
                              </p:par>
                              <p:par>
                                <p:cTn id="46" presetID="8" presetClass="entr" presetSubtype="16" fill="hold" grpId="0" nodeType="withEffect">
                                  <p:stCondLst>
                                    <p:cond delay="0"/>
                                  </p:stCondLst>
                                  <p:childTnLst>
                                    <p:set>
                                      <p:cBhvr>
                                        <p:cTn id="47" dur="1" fill="hold">
                                          <p:stCondLst>
                                            <p:cond delay="0"/>
                                          </p:stCondLst>
                                        </p:cTn>
                                        <p:tgtEl>
                                          <p:spTgt spid="4118"/>
                                        </p:tgtEl>
                                        <p:attrNameLst>
                                          <p:attrName>style.visibility</p:attrName>
                                        </p:attrNameLst>
                                      </p:cBhvr>
                                      <p:to>
                                        <p:strVal val="visible"/>
                                      </p:to>
                                    </p:set>
                                    <p:animEffect transition="in" filter="diamond(in)">
                                      <p:cBhvr>
                                        <p:cTn id="48" dur="1000"/>
                                        <p:tgtEl>
                                          <p:spTgt spid="4118"/>
                                        </p:tgtEl>
                                      </p:cBhvr>
                                    </p:animEffect>
                                  </p:childTnLst>
                                </p:cTn>
                              </p:par>
                              <p:par>
                                <p:cTn id="49" presetID="8" presetClass="entr" presetSubtype="16" fill="hold" grpId="0" nodeType="withEffect">
                                  <p:stCondLst>
                                    <p:cond delay="0"/>
                                  </p:stCondLst>
                                  <p:childTnLst>
                                    <p:set>
                                      <p:cBhvr>
                                        <p:cTn id="50" dur="1" fill="hold">
                                          <p:stCondLst>
                                            <p:cond delay="0"/>
                                          </p:stCondLst>
                                        </p:cTn>
                                        <p:tgtEl>
                                          <p:spTgt spid="4134"/>
                                        </p:tgtEl>
                                        <p:attrNameLst>
                                          <p:attrName>style.visibility</p:attrName>
                                        </p:attrNameLst>
                                      </p:cBhvr>
                                      <p:to>
                                        <p:strVal val="visible"/>
                                      </p:to>
                                    </p:set>
                                    <p:animEffect transition="in" filter="diamond(in)">
                                      <p:cBhvr>
                                        <p:cTn id="51" dur="1000"/>
                                        <p:tgtEl>
                                          <p:spTgt spid="413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8" presetClass="entr" presetSubtype="16" fill="hold" grpId="0" nodeType="clickEffect">
                                  <p:stCondLst>
                                    <p:cond delay="0"/>
                                  </p:stCondLst>
                                  <p:childTnLst>
                                    <p:set>
                                      <p:cBhvr>
                                        <p:cTn id="55" dur="1" fill="hold">
                                          <p:stCondLst>
                                            <p:cond delay="0"/>
                                          </p:stCondLst>
                                        </p:cTn>
                                        <p:tgtEl>
                                          <p:spTgt spid="4187"/>
                                        </p:tgtEl>
                                        <p:attrNameLst>
                                          <p:attrName>style.visibility</p:attrName>
                                        </p:attrNameLst>
                                      </p:cBhvr>
                                      <p:to>
                                        <p:strVal val="visible"/>
                                      </p:to>
                                    </p:set>
                                    <p:animEffect transition="in" filter="diamond(in)">
                                      <p:cBhvr>
                                        <p:cTn id="56" dur="500"/>
                                        <p:tgtEl>
                                          <p:spTgt spid="4187"/>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8" presetClass="entr" presetSubtype="16" fill="hold" grpId="0" nodeType="clickEffect">
                                  <p:stCondLst>
                                    <p:cond delay="0"/>
                                  </p:stCondLst>
                                  <p:childTnLst>
                                    <p:set>
                                      <p:cBhvr>
                                        <p:cTn id="60" dur="1" fill="hold">
                                          <p:stCondLst>
                                            <p:cond delay="0"/>
                                          </p:stCondLst>
                                        </p:cTn>
                                        <p:tgtEl>
                                          <p:spTgt spid="4120"/>
                                        </p:tgtEl>
                                        <p:attrNameLst>
                                          <p:attrName>style.visibility</p:attrName>
                                        </p:attrNameLst>
                                      </p:cBhvr>
                                      <p:to>
                                        <p:strVal val="visible"/>
                                      </p:to>
                                    </p:set>
                                    <p:animEffect transition="in" filter="diamond(in)">
                                      <p:cBhvr>
                                        <p:cTn id="61" dur="1000"/>
                                        <p:tgtEl>
                                          <p:spTgt spid="4120"/>
                                        </p:tgtEl>
                                      </p:cBhvr>
                                    </p:animEffect>
                                  </p:childTnLst>
                                </p:cTn>
                              </p:par>
                              <p:par>
                                <p:cTn id="62" presetID="8" presetClass="entr" presetSubtype="16" fill="hold" grpId="0" nodeType="withEffect">
                                  <p:stCondLst>
                                    <p:cond delay="0"/>
                                  </p:stCondLst>
                                  <p:childTnLst>
                                    <p:set>
                                      <p:cBhvr>
                                        <p:cTn id="63" dur="1" fill="hold">
                                          <p:stCondLst>
                                            <p:cond delay="0"/>
                                          </p:stCondLst>
                                        </p:cTn>
                                        <p:tgtEl>
                                          <p:spTgt spid="4121"/>
                                        </p:tgtEl>
                                        <p:attrNameLst>
                                          <p:attrName>style.visibility</p:attrName>
                                        </p:attrNameLst>
                                      </p:cBhvr>
                                      <p:to>
                                        <p:strVal val="visible"/>
                                      </p:to>
                                    </p:set>
                                    <p:animEffect transition="in" filter="diamond(in)">
                                      <p:cBhvr>
                                        <p:cTn id="64" dur="1000"/>
                                        <p:tgtEl>
                                          <p:spTgt spid="4121"/>
                                        </p:tgtEl>
                                      </p:cBhvr>
                                    </p:animEffect>
                                  </p:childTnLst>
                                </p:cTn>
                              </p:par>
                              <p:par>
                                <p:cTn id="65" presetID="8" presetClass="entr" presetSubtype="16" fill="hold" grpId="0" nodeType="withEffect">
                                  <p:stCondLst>
                                    <p:cond delay="0"/>
                                  </p:stCondLst>
                                  <p:childTnLst>
                                    <p:set>
                                      <p:cBhvr>
                                        <p:cTn id="66" dur="1" fill="hold">
                                          <p:stCondLst>
                                            <p:cond delay="0"/>
                                          </p:stCondLst>
                                        </p:cTn>
                                        <p:tgtEl>
                                          <p:spTgt spid="4122"/>
                                        </p:tgtEl>
                                        <p:attrNameLst>
                                          <p:attrName>style.visibility</p:attrName>
                                        </p:attrNameLst>
                                      </p:cBhvr>
                                      <p:to>
                                        <p:strVal val="visible"/>
                                      </p:to>
                                    </p:set>
                                    <p:animEffect transition="in" filter="diamond(in)">
                                      <p:cBhvr>
                                        <p:cTn id="67" dur="1000"/>
                                        <p:tgtEl>
                                          <p:spTgt spid="4122"/>
                                        </p:tgtEl>
                                      </p:cBhvr>
                                    </p:animEffect>
                                  </p:childTnLst>
                                </p:cTn>
                              </p:par>
                              <p:par>
                                <p:cTn id="68" presetID="8" presetClass="entr" presetSubtype="16" fill="hold" grpId="0" nodeType="withEffect">
                                  <p:stCondLst>
                                    <p:cond delay="0"/>
                                  </p:stCondLst>
                                  <p:childTnLst>
                                    <p:set>
                                      <p:cBhvr>
                                        <p:cTn id="69" dur="1" fill="hold">
                                          <p:stCondLst>
                                            <p:cond delay="0"/>
                                          </p:stCondLst>
                                        </p:cTn>
                                        <p:tgtEl>
                                          <p:spTgt spid="4123"/>
                                        </p:tgtEl>
                                        <p:attrNameLst>
                                          <p:attrName>style.visibility</p:attrName>
                                        </p:attrNameLst>
                                      </p:cBhvr>
                                      <p:to>
                                        <p:strVal val="visible"/>
                                      </p:to>
                                    </p:set>
                                    <p:animEffect transition="in" filter="diamond(in)">
                                      <p:cBhvr>
                                        <p:cTn id="70" dur="1000"/>
                                        <p:tgtEl>
                                          <p:spTgt spid="4123"/>
                                        </p:tgtEl>
                                      </p:cBhvr>
                                    </p:animEffect>
                                  </p:childTnLst>
                                </p:cTn>
                              </p:par>
                              <p:par>
                                <p:cTn id="71" presetID="8" presetClass="entr" presetSubtype="16" fill="hold" grpId="0" nodeType="withEffect">
                                  <p:stCondLst>
                                    <p:cond delay="0"/>
                                  </p:stCondLst>
                                  <p:childTnLst>
                                    <p:set>
                                      <p:cBhvr>
                                        <p:cTn id="72" dur="1" fill="hold">
                                          <p:stCondLst>
                                            <p:cond delay="0"/>
                                          </p:stCondLst>
                                        </p:cTn>
                                        <p:tgtEl>
                                          <p:spTgt spid="4124"/>
                                        </p:tgtEl>
                                        <p:attrNameLst>
                                          <p:attrName>style.visibility</p:attrName>
                                        </p:attrNameLst>
                                      </p:cBhvr>
                                      <p:to>
                                        <p:strVal val="visible"/>
                                      </p:to>
                                    </p:set>
                                    <p:animEffect transition="in" filter="diamond(in)">
                                      <p:cBhvr>
                                        <p:cTn id="73" dur="1000"/>
                                        <p:tgtEl>
                                          <p:spTgt spid="4124"/>
                                        </p:tgtEl>
                                      </p:cBhvr>
                                    </p:animEffect>
                                  </p:childTnLst>
                                </p:cTn>
                              </p:par>
                              <p:par>
                                <p:cTn id="74" presetID="8" presetClass="entr" presetSubtype="16" fill="hold" grpId="0" nodeType="withEffect">
                                  <p:stCondLst>
                                    <p:cond delay="0"/>
                                  </p:stCondLst>
                                  <p:childTnLst>
                                    <p:set>
                                      <p:cBhvr>
                                        <p:cTn id="75" dur="1" fill="hold">
                                          <p:stCondLst>
                                            <p:cond delay="0"/>
                                          </p:stCondLst>
                                        </p:cTn>
                                        <p:tgtEl>
                                          <p:spTgt spid="4125"/>
                                        </p:tgtEl>
                                        <p:attrNameLst>
                                          <p:attrName>style.visibility</p:attrName>
                                        </p:attrNameLst>
                                      </p:cBhvr>
                                      <p:to>
                                        <p:strVal val="visible"/>
                                      </p:to>
                                    </p:set>
                                    <p:animEffect transition="in" filter="diamond(in)">
                                      <p:cBhvr>
                                        <p:cTn id="76" dur="1000"/>
                                        <p:tgtEl>
                                          <p:spTgt spid="4125"/>
                                        </p:tgtEl>
                                      </p:cBhvr>
                                    </p:animEffect>
                                  </p:childTnLst>
                                </p:cTn>
                              </p:par>
                              <p:par>
                                <p:cTn id="77" presetID="8" presetClass="entr" presetSubtype="16" fill="hold" grpId="0" nodeType="withEffect">
                                  <p:stCondLst>
                                    <p:cond delay="0"/>
                                  </p:stCondLst>
                                  <p:childTnLst>
                                    <p:set>
                                      <p:cBhvr>
                                        <p:cTn id="78" dur="1" fill="hold">
                                          <p:stCondLst>
                                            <p:cond delay="0"/>
                                          </p:stCondLst>
                                        </p:cTn>
                                        <p:tgtEl>
                                          <p:spTgt spid="4126"/>
                                        </p:tgtEl>
                                        <p:attrNameLst>
                                          <p:attrName>style.visibility</p:attrName>
                                        </p:attrNameLst>
                                      </p:cBhvr>
                                      <p:to>
                                        <p:strVal val="visible"/>
                                      </p:to>
                                    </p:set>
                                    <p:animEffect transition="in" filter="diamond(in)">
                                      <p:cBhvr>
                                        <p:cTn id="79" dur="1000"/>
                                        <p:tgtEl>
                                          <p:spTgt spid="4126"/>
                                        </p:tgtEl>
                                      </p:cBhvr>
                                    </p:animEffect>
                                  </p:childTnLst>
                                </p:cTn>
                              </p:par>
                              <p:par>
                                <p:cTn id="80" presetID="8" presetClass="entr" presetSubtype="16" fill="hold" grpId="0" nodeType="withEffect">
                                  <p:stCondLst>
                                    <p:cond delay="0"/>
                                  </p:stCondLst>
                                  <p:childTnLst>
                                    <p:set>
                                      <p:cBhvr>
                                        <p:cTn id="81" dur="1" fill="hold">
                                          <p:stCondLst>
                                            <p:cond delay="0"/>
                                          </p:stCondLst>
                                        </p:cTn>
                                        <p:tgtEl>
                                          <p:spTgt spid="4127"/>
                                        </p:tgtEl>
                                        <p:attrNameLst>
                                          <p:attrName>style.visibility</p:attrName>
                                        </p:attrNameLst>
                                      </p:cBhvr>
                                      <p:to>
                                        <p:strVal val="visible"/>
                                      </p:to>
                                    </p:set>
                                    <p:animEffect transition="in" filter="diamond(in)">
                                      <p:cBhvr>
                                        <p:cTn id="82" dur="1000"/>
                                        <p:tgtEl>
                                          <p:spTgt spid="4127"/>
                                        </p:tgtEl>
                                      </p:cBhvr>
                                    </p:animEffect>
                                  </p:childTnLst>
                                </p:cTn>
                              </p:par>
                              <p:par>
                                <p:cTn id="83" presetID="8" presetClass="entr" presetSubtype="16" fill="hold" grpId="0" nodeType="withEffect">
                                  <p:stCondLst>
                                    <p:cond delay="0"/>
                                  </p:stCondLst>
                                  <p:childTnLst>
                                    <p:set>
                                      <p:cBhvr>
                                        <p:cTn id="84" dur="1" fill="hold">
                                          <p:stCondLst>
                                            <p:cond delay="0"/>
                                          </p:stCondLst>
                                        </p:cTn>
                                        <p:tgtEl>
                                          <p:spTgt spid="4119"/>
                                        </p:tgtEl>
                                        <p:attrNameLst>
                                          <p:attrName>style.visibility</p:attrName>
                                        </p:attrNameLst>
                                      </p:cBhvr>
                                      <p:to>
                                        <p:strVal val="visible"/>
                                      </p:to>
                                    </p:set>
                                    <p:animEffect transition="in" filter="diamond(in)">
                                      <p:cBhvr>
                                        <p:cTn id="85" dur="1000"/>
                                        <p:tgtEl>
                                          <p:spTgt spid="4119"/>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8" presetClass="entr" presetSubtype="16" fill="hold" grpId="0" nodeType="clickEffect">
                                  <p:stCondLst>
                                    <p:cond delay="0"/>
                                  </p:stCondLst>
                                  <p:childTnLst>
                                    <p:set>
                                      <p:cBhvr>
                                        <p:cTn id="89" dur="1" fill="hold">
                                          <p:stCondLst>
                                            <p:cond delay="0"/>
                                          </p:stCondLst>
                                        </p:cTn>
                                        <p:tgtEl>
                                          <p:spTgt spid="4188"/>
                                        </p:tgtEl>
                                        <p:attrNameLst>
                                          <p:attrName>style.visibility</p:attrName>
                                        </p:attrNameLst>
                                      </p:cBhvr>
                                      <p:to>
                                        <p:strVal val="visible"/>
                                      </p:to>
                                    </p:set>
                                    <p:animEffect transition="in" filter="diamond(in)">
                                      <p:cBhvr>
                                        <p:cTn id="90" dur="500"/>
                                        <p:tgtEl>
                                          <p:spTgt spid="4188"/>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8" presetClass="entr" presetSubtype="6" fill="hold" grpId="0" nodeType="clickEffect">
                                  <p:stCondLst>
                                    <p:cond delay="0"/>
                                  </p:stCondLst>
                                  <p:childTnLst>
                                    <p:set>
                                      <p:cBhvr>
                                        <p:cTn id="94" dur="1" fill="hold">
                                          <p:stCondLst>
                                            <p:cond delay="0"/>
                                          </p:stCondLst>
                                        </p:cTn>
                                        <p:tgtEl>
                                          <p:spTgt spid="4144"/>
                                        </p:tgtEl>
                                        <p:attrNameLst>
                                          <p:attrName>style.visibility</p:attrName>
                                        </p:attrNameLst>
                                      </p:cBhvr>
                                      <p:to>
                                        <p:strVal val="visible"/>
                                      </p:to>
                                    </p:set>
                                    <p:animEffect transition="in" filter="strips(downRight)">
                                      <p:cBhvr>
                                        <p:cTn id="95" dur="500"/>
                                        <p:tgtEl>
                                          <p:spTgt spid="4144"/>
                                        </p:tgtEl>
                                      </p:cBhvr>
                                    </p:animEffect>
                                  </p:childTnLst>
                                </p:cTn>
                              </p:par>
                              <p:par>
                                <p:cTn id="96" presetID="18" presetClass="entr" presetSubtype="12" fill="hold" grpId="0" nodeType="withEffect">
                                  <p:stCondLst>
                                    <p:cond delay="0"/>
                                  </p:stCondLst>
                                  <p:childTnLst>
                                    <p:set>
                                      <p:cBhvr>
                                        <p:cTn id="97" dur="1" fill="hold">
                                          <p:stCondLst>
                                            <p:cond delay="0"/>
                                          </p:stCondLst>
                                        </p:cTn>
                                        <p:tgtEl>
                                          <p:spTgt spid="4148"/>
                                        </p:tgtEl>
                                        <p:attrNameLst>
                                          <p:attrName>style.visibility</p:attrName>
                                        </p:attrNameLst>
                                      </p:cBhvr>
                                      <p:to>
                                        <p:strVal val="visible"/>
                                      </p:to>
                                    </p:set>
                                    <p:animEffect transition="in" filter="strips(downLeft)">
                                      <p:cBhvr>
                                        <p:cTn id="98" dur="500"/>
                                        <p:tgtEl>
                                          <p:spTgt spid="4148"/>
                                        </p:tgtEl>
                                      </p:cBhvr>
                                    </p:animEffect>
                                  </p:childTnLst>
                                </p:cTn>
                              </p:par>
                            </p:childTnLst>
                          </p:cTn>
                        </p:par>
                        <p:par>
                          <p:cTn id="99" fill="hold" nodeType="afterGroup">
                            <p:stCondLst>
                              <p:cond delay="500"/>
                            </p:stCondLst>
                            <p:childTnLst>
                              <p:par>
                                <p:cTn id="100" presetID="18" presetClass="entr" presetSubtype="9" fill="hold" grpId="0" nodeType="afterEffect">
                                  <p:stCondLst>
                                    <p:cond delay="0"/>
                                  </p:stCondLst>
                                  <p:childTnLst>
                                    <p:set>
                                      <p:cBhvr>
                                        <p:cTn id="101" dur="1" fill="hold">
                                          <p:stCondLst>
                                            <p:cond delay="0"/>
                                          </p:stCondLst>
                                        </p:cTn>
                                        <p:tgtEl>
                                          <p:spTgt spid="4143"/>
                                        </p:tgtEl>
                                        <p:attrNameLst>
                                          <p:attrName>style.visibility</p:attrName>
                                        </p:attrNameLst>
                                      </p:cBhvr>
                                      <p:to>
                                        <p:strVal val="visible"/>
                                      </p:to>
                                    </p:set>
                                    <p:animEffect transition="in" filter="strips(upLeft)">
                                      <p:cBhvr>
                                        <p:cTn id="102" dur="500"/>
                                        <p:tgtEl>
                                          <p:spTgt spid="4143"/>
                                        </p:tgtEl>
                                      </p:cBhvr>
                                    </p:animEffect>
                                  </p:childTnLst>
                                </p:cTn>
                              </p:par>
                              <p:par>
                                <p:cTn id="103" presetID="18" presetClass="entr" presetSubtype="9" fill="hold" grpId="0" nodeType="withEffect">
                                  <p:stCondLst>
                                    <p:cond delay="0"/>
                                  </p:stCondLst>
                                  <p:childTnLst>
                                    <p:set>
                                      <p:cBhvr>
                                        <p:cTn id="104" dur="1" fill="hold">
                                          <p:stCondLst>
                                            <p:cond delay="0"/>
                                          </p:stCondLst>
                                        </p:cTn>
                                        <p:tgtEl>
                                          <p:spTgt spid="4147"/>
                                        </p:tgtEl>
                                        <p:attrNameLst>
                                          <p:attrName>style.visibility</p:attrName>
                                        </p:attrNameLst>
                                      </p:cBhvr>
                                      <p:to>
                                        <p:strVal val="visible"/>
                                      </p:to>
                                    </p:set>
                                    <p:animEffect transition="in" filter="strips(upLeft)">
                                      <p:cBhvr>
                                        <p:cTn id="105" dur="500"/>
                                        <p:tgtEl>
                                          <p:spTgt spid="4147"/>
                                        </p:tgtEl>
                                      </p:cBhvr>
                                    </p:animEffect>
                                  </p:childTnLst>
                                </p:cTn>
                              </p:par>
                            </p:childTnLst>
                          </p:cTn>
                        </p:par>
                        <p:par>
                          <p:cTn id="106" fill="hold" nodeType="afterGroup">
                            <p:stCondLst>
                              <p:cond delay="1000"/>
                            </p:stCondLst>
                            <p:childTnLst>
                              <p:par>
                                <p:cTn id="107" presetID="18" presetClass="entr" presetSubtype="6" fill="hold" grpId="0" nodeType="afterEffect">
                                  <p:stCondLst>
                                    <p:cond delay="0"/>
                                  </p:stCondLst>
                                  <p:childTnLst>
                                    <p:set>
                                      <p:cBhvr>
                                        <p:cTn id="108" dur="1" fill="hold">
                                          <p:stCondLst>
                                            <p:cond delay="0"/>
                                          </p:stCondLst>
                                        </p:cTn>
                                        <p:tgtEl>
                                          <p:spTgt spid="4141"/>
                                        </p:tgtEl>
                                        <p:attrNameLst>
                                          <p:attrName>style.visibility</p:attrName>
                                        </p:attrNameLst>
                                      </p:cBhvr>
                                      <p:to>
                                        <p:strVal val="visible"/>
                                      </p:to>
                                    </p:set>
                                    <p:animEffect transition="in" filter="strips(downRight)">
                                      <p:cBhvr>
                                        <p:cTn id="109" dur="500"/>
                                        <p:tgtEl>
                                          <p:spTgt spid="4141"/>
                                        </p:tgtEl>
                                      </p:cBhvr>
                                    </p:animEffect>
                                  </p:childTnLst>
                                </p:cTn>
                              </p:par>
                              <p:par>
                                <p:cTn id="110" presetID="18" presetClass="entr" presetSubtype="6" fill="hold" grpId="0" nodeType="withEffect">
                                  <p:stCondLst>
                                    <p:cond delay="0"/>
                                  </p:stCondLst>
                                  <p:childTnLst>
                                    <p:set>
                                      <p:cBhvr>
                                        <p:cTn id="111" dur="1" fill="hold">
                                          <p:stCondLst>
                                            <p:cond delay="0"/>
                                          </p:stCondLst>
                                        </p:cTn>
                                        <p:tgtEl>
                                          <p:spTgt spid="4142"/>
                                        </p:tgtEl>
                                        <p:attrNameLst>
                                          <p:attrName>style.visibility</p:attrName>
                                        </p:attrNameLst>
                                      </p:cBhvr>
                                      <p:to>
                                        <p:strVal val="visible"/>
                                      </p:to>
                                    </p:set>
                                    <p:animEffect transition="in" filter="strips(downRight)">
                                      <p:cBhvr>
                                        <p:cTn id="112" dur="500"/>
                                        <p:tgtEl>
                                          <p:spTgt spid="4142"/>
                                        </p:tgtEl>
                                      </p:cBhvr>
                                    </p:animEffect>
                                  </p:childTnLst>
                                </p:cTn>
                              </p:par>
                              <p:par>
                                <p:cTn id="113" presetID="18" presetClass="entr" presetSubtype="12" fill="hold" grpId="0" nodeType="withEffect">
                                  <p:stCondLst>
                                    <p:cond delay="0"/>
                                  </p:stCondLst>
                                  <p:childTnLst>
                                    <p:set>
                                      <p:cBhvr>
                                        <p:cTn id="114" dur="1" fill="hold">
                                          <p:stCondLst>
                                            <p:cond delay="0"/>
                                          </p:stCondLst>
                                        </p:cTn>
                                        <p:tgtEl>
                                          <p:spTgt spid="4146"/>
                                        </p:tgtEl>
                                        <p:attrNameLst>
                                          <p:attrName>style.visibility</p:attrName>
                                        </p:attrNameLst>
                                      </p:cBhvr>
                                      <p:to>
                                        <p:strVal val="visible"/>
                                      </p:to>
                                    </p:set>
                                    <p:animEffect transition="in" filter="strips(downLeft)">
                                      <p:cBhvr>
                                        <p:cTn id="115" dur="500"/>
                                        <p:tgtEl>
                                          <p:spTgt spid="4146"/>
                                        </p:tgtEl>
                                      </p:cBhvr>
                                    </p:animEffect>
                                  </p:childTnLst>
                                </p:cTn>
                              </p:par>
                              <p:par>
                                <p:cTn id="116" presetID="18" presetClass="entr" presetSubtype="12" fill="hold" grpId="0" nodeType="withEffect">
                                  <p:stCondLst>
                                    <p:cond delay="0"/>
                                  </p:stCondLst>
                                  <p:childTnLst>
                                    <p:set>
                                      <p:cBhvr>
                                        <p:cTn id="117" dur="1" fill="hold">
                                          <p:stCondLst>
                                            <p:cond delay="0"/>
                                          </p:stCondLst>
                                        </p:cTn>
                                        <p:tgtEl>
                                          <p:spTgt spid="4145"/>
                                        </p:tgtEl>
                                        <p:attrNameLst>
                                          <p:attrName>style.visibility</p:attrName>
                                        </p:attrNameLst>
                                      </p:cBhvr>
                                      <p:to>
                                        <p:strVal val="visible"/>
                                      </p:to>
                                    </p:set>
                                    <p:animEffect transition="in" filter="strips(downLeft)">
                                      <p:cBhvr>
                                        <p:cTn id="118" dur="500"/>
                                        <p:tgtEl>
                                          <p:spTgt spid="4145"/>
                                        </p:tgtEl>
                                      </p:cBhvr>
                                    </p:animEffec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8" presetClass="entr" presetSubtype="16" fill="hold" grpId="0" nodeType="clickEffect">
                                  <p:stCondLst>
                                    <p:cond delay="0"/>
                                  </p:stCondLst>
                                  <p:childTnLst>
                                    <p:set>
                                      <p:cBhvr>
                                        <p:cTn id="122" dur="1" fill="hold">
                                          <p:stCondLst>
                                            <p:cond delay="0"/>
                                          </p:stCondLst>
                                        </p:cTn>
                                        <p:tgtEl>
                                          <p:spTgt spid="4138"/>
                                        </p:tgtEl>
                                        <p:attrNameLst>
                                          <p:attrName>style.visibility</p:attrName>
                                        </p:attrNameLst>
                                      </p:cBhvr>
                                      <p:to>
                                        <p:strVal val="visible"/>
                                      </p:to>
                                    </p:set>
                                    <p:animEffect transition="in" filter="diamond(in)">
                                      <p:cBhvr>
                                        <p:cTn id="123" dur="1000"/>
                                        <p:tgtEl>
                                          <p:spTgt spid="4138"/>
                                        </p:tgtEl>
                                      </p:cBhvr>
                                    </p:animEffect>
                                  </p:childTnLst>
                                </p:cTn>
                              </p:par>
                              <p:par>
                                <p:cTn id="124" presetID="8" presetClass="entr" presetSubtype="16" fill="hold" grpId="0" nodeType="withEffect">
                                  <p:stCondLst>
                                    <p:cond delay="0"/>
                                  </p:stCondLst>
                                  <p:childTnLst>
                                    <p:set>
                                      <p:cBhvr>
                                        <p:cTn id="125" dur="1" fill="hold">
                                          <p:stCondLst>
                                            <p:cond delay="0"/>
                                          </p:stCondLst>
                                        </p:cTn>
                                        <p:tgtEl>
                                          <p:spTgt spid="4153"/>
                                        </p:tgtEl>
                                        <p:attrNameLst>
                                          <p:attrName>style.visibility</p:attrName>
                                        </p:attrNameLst>
                                      </p:cBhvr>
                                      <p:to>
                                        <p:strVal val="visible"/>
                                      </p:to>
                                    </p:set>
                                    <p:animEffect transition="in" filter="diamond(in)">
                                      <p:cBhvr>
                                        <p:cTn id="126" dur="1000"/>
                                        <p:tgtEl>
                                          <p:spTgt spid="4153"/>
                                        </p:tgtEl>
                                      </p:cBhvr>
                                    </p:animEffect>
                                  </p:childTnLst>
                                </p:cTn>
                              </p:par>
                              <p:par>
                                <p:cTn id="127" presetID="8" presetClass="entr" presetSubtype="16" fill="hold" grpId="0" nodeType="withEffect">
                                  <p:stCondLst>
                                    <p:cond delay="0"/>
                                  </p:stCondLst>
                                  <p:childTnLst>
                                    <p:set>
                                      <p:cBhvr>
                                        <p:cTn id="128" dur="1" fill="hold">
                                          <p:stCondLst>
                                            <p:cond delay="0"/>
                                          </p:stCondLst>
                                        </p:cTn>
                                        <p:tgtEl>
                                          <p:spTgt spid="4154"/>
                                        </p:tgtEl>
                                        <p:attrNameLst>
                                          <p:attrName>style.visibility</p:attrName>
                                        </p:attrNameLst>
                                      </p:cBhvr>
                                      <p:to>
                                        <p:strVal val="visible"/>
                                      </p:to>
                                    </p:set>
                                    <p:animEffect transition="in" filter="diamond(in)">
                                      <p:cBhvr>
                                        <p:cTn id="129" dur="1000"/>
                                        <p:tgtEl>
                                          <p:spTgt spid="4154"/>
                                        </p:tgtEl>
                                      </p:cBhvr>
                                    </p:animEffect>
                                  </p:childTnLst>
                                </p:cTn>
                              </p:par>
                              <p:par>
                                <p:cTn id="130" presetID="8" presetClass="entr" presetSubtype="16" fill="hold" grpId="0" nodeType="withEffect">
                                  <p:stCondLst>
                                    <p:cond delay="0"/>
                                  </p:stCondLst>
                                  <p:childTnLst>
                                    <p:set>
                                      <p:cBhvr>
                                        <p:cTn id="131" dur="1" fill="hold">
                                          <p:stCondLst>
                                            <p:cond delay="0"/>
                                          </p:stCondLst>
                                        </p:cTn>
                                        <p:tgtEl>
                                          <p:spTgt spid="4162"/>
                                        </p:tgtEl>
                                        <p:attrNameLst>
                                          <p:attrName>style.visibility</p:attrName>
                                        </p:attrNameLst>
                                      </p:cBhvr>
                                      <p:to>
                                        <p:strVal val="visible"/>
                                      </p:to>
                                    </p:set>
                                    <p:animEffect transition="in" filter="diamond(in)">
                                      <p:cBhvr>
                                        <p:cTn id="132" dur="1000"/>
                                        <p:tgtEl>
                                          <p:spTgt spid="4162"/>
                                        </p:tgtEl>
                                      </p:cBhvr>
                                    </p:animEffect>
                                  </p:childTnLst>
                                </p:cTn>
                              </p:par>
                              <p:par>
                                <p:cTn id="133" presetID="8" presetClass="entr" presetSubtype="16" fill="hold" grpId="0" nodeType="withEffect">
                                  <p:stCondLst>
                                    <p:cond delay="0"/>
                                  </p:stCondLst>
                                  <p:childTnLst>
                                    <p:set>
                                      <p:cBhvr>
                                        <p:cTn id="134" dur="1" fill="hold">
                                          <p:stCondLst>
                                            <p:cond delay="0"/>
                                          </p:stCondLst>
                                        </p:cTn>
                                        <p:tgtEl>
                                          <p:spTgt spid="4155"/>
                                        </p:tgtEl>
                                        <p:attrNameLst>
                                          <p:attrName>style.visibility</p:attrName>
                                        </p:attrNameLst>
                                      </p:cBhvr>
                                      <p:to>
                                        <p:strVal val="visible"/>
                                      </p:to>
                                    </p:set>
                                    <p:animEffect transition="in" filter="diamond(in)">
                                      <p:cBhvr>
                                        <p:cTn id="135" dur="1000"/>
                                        <p:tgtEl>
                                          <p:spTgt spid="4155"/>
                                        </p:tgtEl>
                                      </p:cBhvr>
                                    </p:animEffect>
                                  </p:childTnLst>
                                </p:cTn>
                              </p:par>
                              <p:par>
                                <p:cTn id="136" presetID="8" presetClass="entr" presetSubtype="16" fill="hold" grpId="0" nodeType="withEffect">
                                  <p:stCondLst>
                                    <p:cond delay="0"/>
                                  </p:stCondLst>
                                  <p:childTnLst>
                                    <p:set>
                                      <p:cBhvr>
                                        <p:cTn id="137" dur="1" fill="hold">
                                          <p:stCondLst>
                                            <p:cond delay="0"/>
                                          </p:stCondLst>
                                        </p:cTn>
                                        <p:tgtEl>
                                          <p:spTgt spid="4156"/>
                                        </p:tgtEl>
                                        <p:attrNameLst>
                                          <p:attrName>style.visibility</p:attrName>
                                        </p:attrNameLst>
                                      </p:cBhvr>
                                      <p:to>
                                        <p:strVal val="visible"/>
                                      </p:to>
                                    </p:set>
                                    <p:animEffect transition="in" filter="diamond(in)">
                                      <p:cBhvr>
                                        <p:cTn id="138" dur="1000"/>
                                        <p:tgtEl>
                                          <p:spTgt spid="4156"/>
                                        </p:tgtEl>
                                      </p:cBhvr>
                                    </p:animEffec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8" presetClass="entr" presetSubtype="16" fill="hold" grpId="0" nodeType="clickEffect">
                                  <p:stCondLst>
                                    <p:cond delay="0"/>
                                  </p:stCondLst>
                                  <p:childTnLst>
                                    <p:set>
                                      <p:cBhvr>
                                        <p:cTn id="142" dur="1" fill="hold">
                                          <p:stCondLst>
                                            <p:cond delay="0"/>
                                          </p:stCondLst>
                                        </p:cTn>
                                        <p:tgtEl>
                                          <p:spTgt spid="4190"/>
                                        </p:tgtEl>
                                        <p:attrNameLst>
                                          <p:attrName>style.visibility</p:attrName>
                                        </p:attrNameLst>
                                      </p:cBhvr>
                                      <p:to>
                                        <p:strVal val="visible"/>
                                      </p:to>
                                    </p:set>
                                    <p:animEffect transition="in" filter="diamond(in)">
                                      <p:cBhvr>
                                        <p:cTn id="143" dur="500"/>
                                        <p:tgtEl>
                                          <p:spTgt spid="4190"/>
                                        </p:tgtEl>
                                      </p:cBhvr>
                                    </p:animEffect>
                                  </p:childTnLst>
                                </p:cTn>
                              </p:par>
                            </p:childTnLst>
                          </p:cTn>
                        </p:par>
                      </p:childTnLst>
                    </p:cTn>
                  </p:par>
                  <p:par>
                    <p:cTn id="144" fill="hold" nodeType="clickPar">
                      <p:stCondLst>
                        <p:cond delay="indefinite"/>
                      </p:stCondLst>
                      <p:childTnLst>
                        <p:par>
                          <p:cTn id="145" fill="hold" nodeType="withGroup">
                            <p:stCondLst>
                              <p:cond delay="0"/>
                            </p:stCondLst>
                            <p:childTnLst>
                              <p:par>
                                <p:cTn id="146" presetID="8" presetClass="entr" presetSubtype="16" fill="hold" grpId="0" nodeType="clickEffect">
                                  <p:stCondLst>
                                    <p:cond delay="0"/>
                                  </p:stCondLst>
                                  <p:childTnLst>
                                    <p:set>
                                      <p:cBhvr>
                                        <p:cTn id="147" dur="1" fill="hold">
                                          <p:stCondLst>
                                            <p:cond delay="0"/>
                                          </p:stCondLst>
                                        </p:cTn>
                                        <p:tgtEl>
                                          <p:spTgt spid="4139"/>
                                        </p:tgtEl>
                                        <p:attrNameLst>
                                          <p:attrName>style.visibility</p:attrName>
                                        </p:attrNameLst>
                                      </p:cBhvr>
                                      <p:to>
                                        <p:strVal val="visible"/>
                                      </p:to>
                                    </p:set>
                                    <p:animEffect transition="in" filter="diamond(in)">
                                      <p:cBhvr>
                                        <p:cTn id="148" dur="1000"/>
                                        <p:tgtEl>
                                          <p:spTgt spid="4139"/>
                                        </p:tgtEl>
                                      </p:cBhvr>
                                    </p:animEffect>
                                  </p:childTnLst>
                                </p:cTn>
                              </p:par>
                              <p:par>
                                <p:cTn id="149" presetID="8" presetClass="entr" presetSubtype="16" fill="hold" grpId="0" nodeType="withEffect">
                                  <p:stCondLst>
                                    <p:cond delay="0"/>
                                  </p:stCondLst>
                                  <p:childTnLst>
                                    <p:set>
                                      <p:cBhvr>
                                        <p:cTn id="150" dur="1" fill="hold">
                                          <p:stCondLst>
                                            <p:cond delay="0"/>
                                          </p:stCondLst>
                                        </p:cTn>
                                        <p:tgtEl>
                                          <p:spTgt spid="4161"/>
                                        </p:tgtEl>
                                        <p:attrNameLst>
                                          <p:attrName>style.visibility</p:attrName>
                                        </p:attrNameLst>
                                      </p:cBhvr>
                                      <p:to>
                                        <p:strVal val="visible"/>
                                      </p:to>
                                    </p:set>
                                    <p:animEffect transition="in" filter="diamond(in)">
                                      <p:cBhvr>
                                        <p:cTn id="151" dur="1000"/>
                                        <p:tgtEl>
                                          <p:spTgt spid="4161"/>
                                        </p:tgtEl>
                                      </p:cBhvr>
                                    </p:animEffect>
                                  </p:childTnLst>
                                </p:cTn>
                              </p:par>
                              <p:par>
                                <p:cTn id="152" presetID="8" presetClass="entr" presetSubtype="16" fill="hold" grpId="0" nodeType="withEffect">
                                  <p:stCondLst>
                                    <p:cond delay="0"/>
                                  </p:stCondLst>
                                  <p:childTnLst>
                                    <p:set>
                                      <p:cBhvr>
                                        <p:cTn id="153" dur="1" fill="hold">
                                          <p:stCondLst>
                                            <p:cond delay="0"/>
                                          </p:stCondLst>
                                        </p:cTn>
                                        <p:tgtEl>
                                          <p:spTgt spid="4185"/>
                                        </p:tgtEl>
                                        <p:attrNameLst>
                                          <p:attrName>style.visibility</p:attrName>
                                        </p:attrNameLst>
                                      </p:cBhvr>
                                      <p:to>
                                        <p:strVal val="visible"/>
                                      </p:to>
                                    </p:set>
                                    <p:animEffect transition="in" filter="diamond(in)">
                                      <p:cBhvr>
                                        <p:cTn id="154" dur="1000"/>
                                        <p:tgtEl>
                                          <p:spTgt spid="4185"/>
                                        </p:tgtEl>
                                      </p:cBhvr>
                                    </p:animEffect>
                                  </p:childTnLst>
                                </p:cTn>
                              </p:par>
                              <p:par>
                                <p:cTn id="155" presetID="8" presetClass="entr" presetSubtype="16" fill="hold" grpId="0" nodeType="withEffect">
                                  <p:stCondLst>
                                    <p:cond delay="0"/>
                                  </p:stCondLst>
                                  <p:childTnLst>
                                    <p:set>
                                      <p:cBhvr>
                                        <p:cTn id="156" dur="1" fill="hold">
                                          <p:stCondLst>
                                            <p:cond delay="0"/>
                                          </p:stCondLst>
                                        </p:cTn>
                                        <p:tgtEl>
                                          <p:spTgt spid="4163"/>
                                        </p:tgtEl>
                                        <p:attrNameLst>
                                          <p:attrName>style.visibility</p:attrName>
                                        </p:attrNameLst>
                                      </p:cBhvr>
                                      <p:to>
                                        <p:strVal val="visible"/>
                                      </p:to>
                                    </p:set>
                                    <p:animEffect transition="in" filter="diamond(in)">
                                      <p:cBhvr>
                                        <p:cTn id="157" dur="1000"/>
                                        <p:tgtEl>
                                          <p:spTgt spid="4163"/>
                                        </p:tgtEl>
                                      </p:cBhvr>
                                    </p:animEffect>
                                  </p:childTnLst>
                                </p:cTn>
                              </p:par>
                            </p:childTnLst>
                          </p:cTn>
                        </p:par>
                      </p:childTnLst>
                    </p:cTn>
                  </p:par>
                  <p:par>
                    <p:cTn id="158" fill="hold" nodeType="clickPar">
                      <p:stCondLst>
                        <p:cond delay="indefinite"/>
                      </p:stCondLst>
                      <p:childTnLst>
                        <p:par>
                          <p:cTn id="159" fill="hold" nodeType="withGroup">
                            <p:stCondLst>
                              <p:cond delay="0"/>
                            </p:stCondLst>
                            <p:childTnLst>
                              <p:par>
                                <p:cTn id="160" presetID="8" presetClass="entr" presetSubtype="16" fill="hold" grpId="0" nodeType="clickEffect">
                                  <p:stCondLst>
                                    <p:cond delay="0"/>
                                  </p:stCondLst>
                                  <p:childTnLst>
                                    <p:set>
                                      <p:cBhvr>
                                        <p:cTn id="161" dur="1" fill="hold">
                                          <p:stCondLst>
                                            <p:cond delay="0"/>
                                          </p:stCondLst>
                                        </p:cTn>
                                        <p:tgtEl>
                                          <p:spTgt spid="4189"/>
                                        </p:tgtEl>
                                        <p:attrNameLst>
                                          <p:attrName>style.visibility</p:attrName>
                                        </p:attrNameLst>
                                      </p:cBhvr>
                                      <p:to>
                                        <p:strVal val="visible"/>
                                      </p:to>
                                    </p:set>
                                    <p:animEffect transition="in" filter="diamond(in)">
                                      <p:cBhvr>
                                        <p:cTn id="162" dur="500"/>
                                        <p:tgtEl>
                                          <p:spTgt spid="4189"/>
                                        </p:tgtEl>
                                      </p:cBhvr>
                                    </p:animEffec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8" presetClass="entr" presetSubtype="16" fill="hold" grpId="0" nodeType="clickEffect">
                                  <p:stCondLst>
                                    <p:cond delay="0"/>
                                  </p:stCondLst>
                                  <p:childTnLst>
                                    <p:set>
                                      <p:cBhvr>
                                        <p:cTn id="166" dur="1" fill="hold">
                                          <p:stCondLst>
                                            <p:cond delay="0"/>
                                          </p:stCondLst>
                                        </p:cTn>
                                        <p:tgtEl>
                                          <p:spTgt spid="4135"/>
                                        </p:tgtEl>
                                        <p:attrNameLst>
                                          <p:attrName>style.visibility</p:attrName>
                                        </p:attrNameLst>
                                      </p:cBhvr>
                                      <p:to>
                                        <p:strVal val="visible"/>
                                      </p:to>
                                    </p:set>
                                    <p:animEffect transition="in" filter="diamond(in)">
                                      <p:cBhvr>
                                        <p:cTn id="167" dur="1000"/>
                                        <p:tgtEl>
                                          <p:spTgt spid="4135"/>
                                        </p:tgtEl>
                                      </p:cBhvr>
                                    </p:animEffect>
                                  </p:childTnLst>
                                </p:cTn>
                              </p:par>
                              <p:par>
                                <p:cTn id="168" presetID="8" presetClass="entr" presetSubtype="16" fill="hold" grpId="0" nodeType="withEffect">
                                  <p:stCondLst>
                                    <p:cond delay="0"/>
                                  </p:stCondLst>
                                  <p:childTnLst>
                                    <p:set>
                                      <p:cBhvr>
                                        <p:cTn id="169" dur="1" fill="hold">
                                          <p:stCondLst>
                                            <p:cond delay="0"/>
                                          </p:stCondLst>
                                        </p:cTn>
                                        <p:tgtEl>
                                          <p:spTgt spid="4137"/>
                                        </p:tgtEl>
                                        <p:attrNameLst>
                                          <p:attrName>style.visibility</p:attrName>
                                        </p:attrNameLst>
                                      </p:cBhvr>
                                      <p:to>
                                        <p:strVal val="visible"/>
                                      </p:to>
                                    </p:set>
                                    <p:animEffect transition="in" filter="diamond(in)">
                                      <p:cBhvr>
                                        <p:cTn id="170" dur="1000"/>
                                        <p:tgtEl>
                                          <p:spTgt spid="4137"/>
                                        </p:tgtEl>
                                      </p:cBhvr>
                                    </p:animEffect>
                                  </p:childTnLst>
                                </p:cTn>
                              </p:par>
                              <p:par>
                                <p:cTn id="171" presetID="8" presetClass="entr" presetSubtype="16" fill="hold" grpId="0" nodeType="withEffect">
                                  <p:stCondLst>
                                    <p:cond delay="0"/>
                                  </p:stCondLst>
                                  <p:childTnLst>
                                    <p:set>
                                      <p:cBhvr>
                                        <p:cTn id="172" dur="1" fill="hold">
                                          <p:stCondLst>
                                            <p:cond delay="0"/>
                                          </p:stCondLst>
                                        </p:cTn>
                                        <p:tgtEl>
                                          <p:spTgt spid="4157"/>
                                        </p:tgtEl>
                                        <p:attrNameLst>
                                          <p:attrName>style.visibility</p:attrName>
                                        </p:attrNameLst>
                                      </p:cBhvr>
                                      <p:to>
                                        <p:strVal val="visible"/>
                                      </p:to>
                                    </p:set>
                                    <p:animEffect transition="in" filter="diamond(in)">
                                      <p:cBhvr>
                                        <p:cTn id="173" dur="1000"/>
                                        <p:tgtEl>
                                          <p:spTgt spid="4157"/>
                                        </p:tgtEl>
                                      </p:cBhvr>
                                    </p:animEffect>
                                  </p:childTnLst>
                                </p:cTn>
                              </p:par>
                              <p:par>
                                <p:cTn id="174" presetID="8" presetClass="entr" presetSubtype="16" fill="hold" grpId="0" nodeType="withEffect">
                                  <p:stCondLst>
                                    <p:cond delay="0"/>
                                  </p:stCondLst>
                                  <p:childTnLst>
                                    <p:set>
                                      <p:cBhvr>
                                        <p:cTn id="175" dur="1" fill="hold">
                                          <p:stCondLst>
                                            <p:cond delay="0"/>
                                          </p:stCondLst>
                                        </p:cTn>
                                        <p:tgtEl>
                                          <p:spTgt spid="4158"/>
                                        </p:tgtEl>
                                        <p:attrNameLst>
                                          <p:attrName>style.visibility</p:attrName>
                                        </p:attrNameLst>
                                      </p:cBhvr>
                                      <p:to>
                                        <p:strVal val="visible"/>
                                      </p:to>
                                    </p:set>
                                    <p:animEffect transition="in" filter="diamond(in)">
                                      <p:cBhvr>
                                        <p:cTn id="176" dur="1000"/>
                                        <p:tgtEl>
                                          <p:spTgt spid="4158"/>
                                        </p:tgtEl>
                                      </p:cBhvr>
                                    </p:animEffect>
                                  </p:childTnLst>
                                </p:cTn>
                              </p:par>
                              <p:par>
                                <p:cTn id="177" presetID="8" presetClass="entr" presetSubtype="16" fill="hold" grpId="0" nodeType="withEffect">
                                  <p:stCondLst>
                                    <p:cond delay="0"/>
                                  </p:stCondLst>
                                  <p:childTnLst>
                                    <p:set>
                                      <p:cBhvr>
                                        <p:cTn id="178" dur="1" fill="hold">
                                          <p:stCondLst>
                                            <p:cond delay="0"/>
                                          </p:stCondLst>
                                        </p:cTn>
                                        <p:tgtEl>
                                          <p:spTgt spid="4159"/>
                                        </p:tgtEl>
                                        <p:attrNameLst>
                                          <p:attrName>style.visibility</p:attrName>
                                        </p:attrNameLst>
                                      </p:cBhvr>
                                      <p:to>
                                        <p:strVal val="visible"/>
                                      </p:to>
                                    </p:set>
                                    <p:animEffect transition="in" filter="diamond(in)">
                                      <p:cBhvr>
                                        <p:cTn id="179" dur="1000"/>
                                        <p:tgtEl>
                                          <p:spTgt spid="4159"/>
                                        </p:tgtEl>
                                      </p:cBhvr>
                                    </p:animEffect>
                                  </p:childTnLst>
                                </p:cTn>
                              </p:par>
                              <p:par>
                                <p:cTn id="180" presetID="8" presetClass="entr" presetSubtype="16" fill="hold" grpId="0" nodeType="withEffect">
                                  <p:stCondLst>
                                    <p:cond delay="0"/>
                                  </p:stCondLst>
                                  <p:childTnLst>
                                    <p:set>
                                      <p:cBhvr>
                                        <p:cTn id="181" dur="1" fill="hold">
                                          <p:stCondLst>
                                            <p:cond delay="0"/>
                                          </p:stCondLst>
                                        </p:cTn>
                                        <p:tgtEl>
                                          <p:spTgt spid="4160"/>
                                        </p:tgtEl>
                                        <p:attrNameLst>
                                          <p:attrName>style.visibility</p:attrName>
                                        </p:attrNameLst>
                                      </p:cBhvr>
                                      <p:to>
                                        <p:strVal val="visible"/>
                                      </p:to>
                                    </p:set>
                                    <p:animEffect transition="in" filter="diamond(in)">
                                      <p:cBhvr>
                                        <p:cTn id="182" dur="1000"/>
                                        <p:tgtEl>
                                          <p:spTgt spid="4160"/>
                                        </p:tgtEl>
                                      </p:cBhvr>
                                    </p:animEffect>
                                  </p:childTnLst>
                                </p:cTn>
                              </p:par>
                              <p:par>
                                <p:cTn id="183" presetID="8" presetClass="entr" presetSubtype="16" fill="hold" grpId="0" nodeType="withEffect">
                                  <p:stCondLst>
                                    <p:cond delay="0"/>
                                  </p:stCondLst>
                                  <p:childTnLst>
                                    <p:set>
                                      <p:cBhvr>
                                        <p:cTn id="184" dur="1" fill="hold">
                                          <p:stCondLst>
                                            <p:cond delay="0"/>
                                          </p:stCondLst>
                                        </p:cTn>
                                        <p:tgtEl>
                                          <p:spTgt spid="4165"/>
                                        </p:tgtEl>
                                        <p:attrNameLst>
                                          <p:attrName>style.visibility</p:attrName>
                                        </p:attrNameLst>
                                      </p:cBhvr>
                                      <p:to>
                                        <p:strVal val="visible"/>
                                      </p:to>
                                    </p:set>
                                    <p:animEffect transition="in" filter="diamond(in)">
                                      <p:cBhvr>
                                        <p:cTn id="185" dur="1000"/>
                                        <p:tgtEl>
                                          <p:spTgt spid="4165"/>
                                        </p:tgtEl>
                                      </p:cBhvr>
                                    </p:animEffect>
                                  </p:childTnLst>
                                </p:cTn>
                              </p:par>
                              <p:par>
                                <p:cTn id="186" presetID="8" presetClass="entr" presetSubtype="16" fill="hold" grpId="0" nodeType="withEffect">
                                  <p:stCondLst>
                                    <p:cond delay="0"/>
                                  </p:stCondLst>
                                  <p:childTnLst>
                                    <p:set>
                                      <p:cBhvr>
                                        <p:cTn id="187" dur="1" fill="hold">
                                          <p:stCondLst>
                                            <p:cond delay="0"/>
                                          </p:stCondLst>
                                        </p:cTn>
                                        <p:tgtEl>
                                          <p:spTgt spid="4166"/>
                                        </p:tgtEl>
                                        <p:attrNameLst>
                                          <p:attrName>style.visibility</p:attrName>
                                        </p:attrNameLst>
                                      </p:cBhvr>
                                      <p:to>
                                        <p:strVal val="visible"/>
                                      </p:to>
                                    </p:set>
                                    <p:animEffect transition="in" filter="diamond(in)">
                                      <p:cBhvr>
                                        <p:cTn id="188" dur="1000"/>
                                        <p:tgtEl>
                                          <p:spTgt spid="4166"/>
                                        </p:tgtEl>
                                      </p:cBhvr>
                                    </p:animEffect>
                                  </p:childTnLst>
                                </p:cTn>
                              </p:par>
                              <p:par>
                                <p:cTn id="189" presetID="8" presetClass="entr" presetSubtype="16" fill="hold" grpId="0" nodeType="withEffect">
                                  <p:stCondLst>
                                    <p:cond delay="0"/>
                                  </p:stCondLst>
                                  <p:childTnLst>
                                    <p:set>
                                      <p:cBhvr>
                                        <p:cTn id="190" dur="1" fill="hold">
                                          <p:stCondLst>
                                            <p:cond delay="0"/>
                                          </p:stCondLst>
                                        </p:cTn>
                                        <p:tgtEl>
                                          <p:spTgt spid="4167"/>
                                        </p:tgtEl>
                                        <p:attrNameLst>
                                          <p:attrName>style.visibility</p:attrName>
                                        </p:attrNameLst>
                                      </p:cBhvr>
                                      <p:to>
                                        <p:strVal val="visible"/>
                                      </p:to>
                                    </p:set>
                                    <p:animEffect transition="in" filter="diamond(in)">
                                      <p:cBhvr>
                                        <p:cTn id="191" dur="1000"/>
                                        <p:tgtEl>
                                          <p:spTgt spid="4167"/>
                                        </p:tgtEl>
                                      </p:cBhvr>
                                    </p:animEffect>
                                  </p:childTnLst>
                                </p:cTn>
                              </p:par>
                              <p:par>
                                <p:cTn id="192" presetID="8" presetClass="entr" presetSubtype="16" fill="hold" grpId="0" nodeType="withEffect">
                                  <p:stCondLst>
                                    <p:cond delay="0"/>
                                  </p:stCondLst>
                                  <p:childTnLst>
                                    <p:set>
                                      <p:cBhvr>
                                        <p:cTn id="193" dur="1" fill="hold">
                                          <p:stCondLst>
                                            <p:cond delay="0"/>
                                          </p:stCondLst>
                                        </p:cTn>
                                        <p:tgtEl>
                                          <p:spTgt spid="4168"/>
                                        </p:tgtEl>
                                        <p:attrNameLst>
                                          <p:attrName>style.visibility</p:attrName>
                                        </p:attrNameLst>
                                      </p:cBhvr>
                                      <p:to>
                                        <p:strVal val="visible"/>
                                      </p:to>
                                    </p:set>
                                    <p:animEffect transition="in" filter="diamond(in)">
                                      <p:cBhvr>
                                        <p:cTn id="194" dur="1000"/>
                                        <p:tgtEl>
                                          <p:spTgt spid="4168"/>
                                        </p:tgtEl>
                                      </p:cBhvr>
                                    </p:animEffect>
                                  </p:childTnLst>
                                </p:cTn>
                              </p:par>
                            </p:childTnLst>
                          </p:cTn>
                        </p:par>
                      </p:childTnLst>
                    </p:cTn>
                  </p:par>
                  <p:par>
                    <p:cTn id="195" fill="hold" nodeType="clickPar">
                      <p:stCondLst>
                        <p:cond delay="indefinite"/>
                      </p:stCondLst>
                      <p:childTnLst>
                        <p:par>
                          <p:cTn id="196" fill="hold" nodeType="withGroup">
                            <p:stCondLst>
                              <p:cond delay="0"/>
                            </p:stCondLst>
                            <p:childTnLst>
                              <p:par>
                                <p:cTn id="197" presetID="8" presetClass="entr" presetSubtype="16" fill="hold" grpId="0" nodeType="clickEffect">
                                  <p:stCondLst>
                                    <p:cond delay="0"/>
                                  </p:stCondLst>
                                  <p:childTnLst>
                                    <p:set>
                                      <p:cBhvr>
                                        <p:cTn id="198" dur="1" fill="hold">
                                          <p:stCondLst>
                                            <p:cond delay="0"/>
                                          </p:stCondLst>
                                        </p:cTn>
                                        <p:tgtEl>
                                          <p:spTgt spid="4191"/>
                                        </p:tgtEl>
                                        <p:attrNameLst>
                                          <p:attrName>style.visibility</p:attrName>
                                        </p:attrNameLst>
                                      </p:cBhvr>
                                      <p:to>
                                        <p:strVal val="visible"/>
                                      </p:to>
                                    </p:set>
                                    <p:animEffect transition="in" filter="diamond(in)">
                                      <p:cBhvr>
                                        <p:cTn id="199" dur="500"/>
                                        <p:tgtEl>
                                          <p:spTgt spid="4191"/>
                                        </p:tgtEl>
                                      </p:cBhvr>
                                    </p:animEffect>
                                  </p:childTnLst>
                                </p:cTn>
                              </p:par>
                            </p:childTnLst>
                          </p:cTn>
                        </p:par>
                        <p:par>
                          <p:cTn id="200" fill="hold" nodeType="afterGroup">
                            <p:stCondLst>
                              <p:cond delay="500"/>
                            </p:stCondLst>
                            <p:childTnLst>
                              <p:par>
                                <p:cTn id="201" presetID="8" presetClass="entr" presetSubtype="16" fill="hold" grpId="0" nodeType="afterEffect">
                                  <p:stCondLst>
                                    <p:cond delay="0"/>
                                  </p:stCondLst>
                                  <p:childTnLst>
                                    <p:set>
                                      <p:cBhvr>
                                        <p:cTn id="202" dur="1" fill="hold">
                                          <p:stCondLst>
                                            <p:cond delay="0"/>
                                          </p:stCondLst>
                                        </p:cTn>
                                        <p:tgtEl>
                                          <p:spTgt spid="4192"/>
                                        </p:tgtEl>
                                        <p:attrNameLst>
                                          <p:attrName>style.visibility</p:attrName>
                                        </p:attrNameLst>
                                      </p:cBhvr>
                                      <p:to>
                                        <p:strVal val="visible"/>
                                      </p:to>
                                    </p:set>
                                    <p:animEffect transition="in" filter="diamond(in)">
                                      <p:cBhvr>
                                        <p:cTn id="203" dur="500"/>
                                        <p:tgtEl>
                                          <p:spTgt spid="4192"/>
                                        </p:tgtEl>
                                      </p:cBhvr>
                                    </p:animEffect>
                                  </p:childTnLst>
                                </p:cTn>
                              </p:par>
                            </p:childTnLst>
                          </p:cTn>
                        </p:par>
                      </p:childTnLst>
                    </p:cTn>
                  </p:par>
                  <p:par>
                    <p:cTn id="204" fill="hold" nodeType="clickPar">
                      <p:stCondLst>
                        <p:cond delay="indefinite"/>
                      </p:stCondLst>
                      <p:childTnLst>
                        <p:par>
                          <p:cTn id="205" fill="hold" nodeType="withGroup">
                            <p:stCondLst>
                              <p:cond delay="0"/>
                            </p:stCondLst>
                            <p:childTnLst>
                              <p:par>
                                <p:cTn id="206" presetID="18" presetClass="entr" presetSubtype="6" fill="hold" grpId="0" nodeType="clickEffect">
                                  <p:stCondLst>
                                    <p:cond delay="0"/>
                                  </p:stCondLst>
                                  <p:childTnLst>
                                    <p:set>
                                      <p:cBhvr>
                                        <p:cTn id="207" dur="1" fill="hold">
                                          <p:stCondLst>
                                            <p:cond delay="0"/>
                                          </p:stCondLst>
                                        </p:cTn>
                                        <p:tgtEl>
                                          <p:spTgt spid="4149"/>
                                        </p:tgtEl>
                                        <p:attrNameLst>
                                          <p:attrName>style.visibility</p:attrName>
                                        </p:attrNameLst>
                                      </p:cBhvr>
                                      <p:to>
                                        <p:strVal val="visible"/>
                                      </p:to>
                                    </p:set>
                                    <p:animEffect transition="in" filter="strips(downRight)">
                                      <p:cBhvr>
                                        <p:cTn id="208" dur="500"/>
                                        <p:tgtEl>
                                          <p:spTgt spid="4149"/>
                                        </p:tgtEl>
                                      </p:cBhvr>
                                    </p:animEffect>
                                  </p:childTnLst>
                                </p:cTn>
                              </p:par>
                              <p:par>
                                <p:cTn id="209" presetID="18" presetClass="entr" presetSubtype="12" fill="hold" grpId="0" nodeType="withEffect">
                                  <p:stCondLst>
                                    <p:cond delay="0"/>
                                  </p:stCondLst>
                                  <p:childTnLst>
                                    <p:set>
                                      <p:cBhvr>
                                        <p:cTn id="210" dur="1" fill="hold">
                                          <p:stCondLst>
                                            <p:cond delay="0"/>
                                          </p:stCondLst>
                                        </p:cTn>
                                        <p:tgtEl>
                                          <p:spTgt spid="4151"/>
                                        </p:tgtEl>
                                        <p:attrNameLst>
                                          <p:attrName>style.visibility</p:attrName>
                                        </p:attrNameLst>
                                      </p:cBhvr>
                                      <p:to>
                                        <p:strVal val="visible"/>
                                      </p:to>
                                    </p:set>
                                    <p:animEffect transition="in" filter="strips(downLeft)">
                                      <p:cBhvr>
                                        <p:cTn id="211" dur="500"/>
                                        <p:tgtEl>
                                          <p:spTgt spid="4151"/>
                                        </p:tgtEl>
                                      </p:cBhvr>
                                    </p:animEffect>
                                  </p:childTnLst>
                                </p:cTn>
                              </p:par>
                              <p:par>
                                <p:cTn id="212" presetID="8" presetClass="entr" presetSubtype="16" fill="hold" grpId="0" nodeType="withEffect">
                                  <p:stCondLst>
                                    <p:cond delay="0"/>
                                  </p:stCondLst>
                                  <p:childTnLst>
                                    <p:set>
                                      <p:cBhvr>
                                        <p:cTn id="213" dur="1" fill="hold">
                                          <p:stCondLst>
                                            <p:cond delay="0"/>
                                          </p:stCondLst>
                                        </p:cTn>
                                        <p:tgtEl>
                                          <p:spTgt spid="4177"/>
                                        </p:tgtEl>
                                        <p:attrNameLst>
                                          <p:attrName>style.visibility</p:attrName>
                                        </p:attrNameLst>
                                      </p:cBhvr>
                                      <p:to>
                                        <p:strVal val="visible"/>
                                      </p:to>
                                    </p:set>
                                    <p:animEffect transition="in" filter="diamond(in)">
                                      <p:cBhvr>
                                        <p:cTn id="214" dur="1000"/>
                                        <p:tgtEl>
                                          <p:spTgt spid="4177"/>
                                        </p:tgtEl>
                                      </p:cBhvr>
                                    </p:animEffect>
                                  </p:childTnLst>
                                </p:cTn>
                              </p:par>
                              <p:par>
                                <p:cTn id="215" presetID="8" presetClass="entr" presetSubtype="16" fill="hold" grpId="0" nodeType="withEffect">
                                  <p:stCondLst>
                                    <p:cond delay="0"/>
                                  </p:stCondLst>
                                  <p:childTnLst>
                                    <p:set>
                                      <p:cBhvr>
                                        <p:cTn id="216" dur="1" fill="hold">
                                          <p:stCondLst>
                                            <p:cond delay="0"/>
                                          </p:stCondLst>
                                        </p:cTn>
                                        <p:tgtEl>
                                          <p:spTgt spid="4178"/>
                                        </p:tgtEl>
                                        <p:attrNameLst>
                                          <p:attrName>style.visibility</p:attrName>
                                        </p:attrNameLst>
                                      </p:cBhvr>
                                      <p:to>
                                        <p:strVal val="visible"/>
                                      </p:to>
                                    </p:set>
                                    <p:animEffect transition="in" filter="diamond(in)">
                                      <p:cBhvr>
                                        <p:cTn id="217" dur="1000"/>
                                        <p:tgtEl>
                                          <p:spTgt spid="4178"/>
                                        </p:tgtEl>
                                      </p:cBhvr>
                                    </p:animEffect>
                                  </p:childTnLst>
                                </p:cTn>
                              </p:par>
                              <p:par>
                                <p:cTn id="218" presetID="8" presetClass="entr" presetSubtype="16" fill="hold" grpId="0" nodeType="withEffect">
                                  <p:stCondLst>
                                    <p:cond delay="0"/>
                                  </p:stCondLst>
                                  <p:childTnLst>
                                    <p:set>
                                      <p:cBhvr>
                                        <p:cTn id="219" dur="1" fill="hold">
                                          <p:stCondLst>
                                            <p:cond delay="0"/>
                                          </p:stCondLst>
                                        </p:cTn>
                                        <p:tgtEl>
                                          <p:spTgt spid="4179"/>
                                        </p:tgtEl>
                                        <p:attrNameLst>
                                          <p:attrName>style.visibility</p:attrName>
                                        </p:attrNameLst>
                                      </p:cBhvr>
                                      <p:to>
                                        <p:strVal val="visible"/>
                                      </p:to>
                                    </p:set>
                                    <p:animEffect transition="in" filter="diamond(in)">
                                      <p:cBhvr>
                                        <p:cTn id="220" dur="1000"/>
                                        <p:tgtEl>
                                          <p:spTgt spid="4179"/>
                                        </p:tgtEl>
                                      </p:cBhvr>
                                    </p:animEffect>
                                  </p:childTnLst>
                                </p:cTn>
                              </p:par>
                              <p:par>
                                <p:cTn id="221" presetID="8" presetClass="entr" presetSubtype="16" fill="hold" grpId="0" nodeType="withEffect">
                                  <p:stCondLst>
                                    <p:cond delay="0"/>
                                  </p:stCondLst>
                                  <p:childTnLst>
                                    <p:set>
                                      <p:cBhvr>
                                        <p:cTn id="222" dur="1" fill="hold">
                                          <p:stCondLst>
                                            <p:cond delay="0"/>
                                          </p:stCondLst>
                                        </p:cTn>
                                        <p:tgtEl>
                                          <p:spTgt spid="4180"/>
                                        </p:tgtEl>
                                        <p:attrNameLst>
                                          <p:attrName>style.visibility</p:attrName>
                                        </p:attrNameLst>
                                      </p:cBhvr>
                                      <p:to>
                                        <p:strVal val="visible"/>
                                      </p:to>
                                    </p:set>
                                    <p:animEffect transition="in" filter="diamond(in)">
                                      <p:cBhvr>
                                        <p:cTn id="223" dur="1000"/>
                                        <p:tgtEl>
                                          <p:spTgt spid="4180"/>
                                        </p:tgtEl>
                                      </p:cBhvr>
                                    </p:animEffect>
                                  </p:childTnLst>
                                </p:cTn>
                              </p:par>
                              <p:par>
                                <p:cTn id="224" presetID="8" presetClass="entr" presetSubtype="16" fill="hold" grpId="0" nodeType="withEffect">
                                  <p:stCondLst>
                                    <p:cond delay="0"/>
                                  </p:stCondLst>
                                  <p:childTnLst>
                                    <p:set>
                                      <p:cBhvr>
                                        <p:cTn id="225" dur="1" fill="hold">
                                          <p:stCondLst>
                                            <p:cond delay="0"/>
                                          </p:stCondLst>
                                        </p:cTn>
                                        <p:tgtEl>
                                          <p:spTgt spid="4171"/>
                                        </p:tgtEl>
                                        <p:attrNameLst>
                                          <p:attrName>style.visibility</p:attrName>
                                        </p:attrNameLst>
                                      </p:cBhvr>
                                      <p:to>
                                        <p:strVal val="visible"/>
                                      </p:to>
                                    </p:set>
                                    <p:animEffect transition="in" filter="diamond(in)">
                                      <p:cBhvr>
                                        <p:cTn id="226" dur="1000"/>
                                        <p:tgtEl>
                                          <p:spTgt spid="4171"/>
                                        </p:tgtEl>
                                      </p:cBhvr>
                                    </p:animEffect>
                                  </p:childTnLst>
                                </p:cTn>
                              </p:par>
                              <p:par>
                                <p:cTn id="227" presetID="8" presetClass="entr" presetSubtype="16" fill="hold" grpId="0" nodeType="withEffect">
                                  <p:stCondLst>
                                    <p:cond delay="0"/>
                                  </p:stCondLst>
                                  <p:childTnLst>
                                    <p:set>
                                      <p:cBhvr>
                                        <p:cTn id="228" dur="1" fill="hold">
                                          <p:stCondLst>
                                            <p:cond delay="0"/>
                                          </p:stCondLst>
                                        </p:cTn>
                                        <p:tgtEl>
                                          <p:spTgt spid="4181"/>
                                        </p:tgtEl>
                                        <p:attrNameLst>
                                          <p:attrName>style.visibility</p:attrName>
                                        </p:attrNameLst>
                                      </p:cBhvr>
                                      <p:to>
                                        <p:strVal val="visible"/>
                                      </p:to>
                                    </p:set>
                                    <p:animEffect transition="in" filter="diamond(in)">
                                      <p:cBhvr>
                                        <p:cTn id="229" dur="1000"/>
                                        <p:tgtEl>
                                          <p:spTgt spid="4181"/>
                                        </p:tgtEl>
                                      </p:cBhvr>
                                    </p:animEffect>
                                  </p:childTnLst>
                                </p:cTn>
                              </p:par>
                              <p:par>
                                <p:cTn id="230" presetID="8" presetClass="entr" presetSubtype="16" fill="hold" grpId="0" nodeType="withEffect">
                                  <p:stCondLst>
                                    <p:cond delay="0"/>
                                  </p:stCondLst>
                                  <p:childTnLst>
                                    <p:set>
                                      <p:cBhvr>
                                        <p:cTn id="231" dur="1" fill="hold">
                                          <p:stCondLst>
                                            <p:cond delay="0"/>
                                          </p:stCondLst>
                                        </p:cTn>
                                        <p:tgtEl>
                                          <p:spTgt spid="4182"/>
                                        </p:tgtEl>
                                        <p:attrNameLst>
                                          <p:attrName>style.visibility</p:attrName>
                                        </p:attrNameLst>
                                      </p:cBhvr>
                                      <p:to>
                                        <p:strVal val="visible"/>
                                      </p:to>
                                    </p:set>
                                    <p:animEffect transition="in" filter="diamond(in)">
                                      <p:cBhvr>
                                        <p:cTn id="232" dur="1000"/>
                                        <p:tgtEl>
                                          <p:spTgt spid="4182"/>
                                        </p:tgtEl>
                                      </p:cBhvr>
                                    </p:animEffect>
                                  </p:childTnLst>
                                </p:cTn>
                              </p:par>
                              <p:par>
                                <p:cTn id="233" presetID="8" presetClass="entr" presetSubtype="16" fill="hold" grpId="0" nodeType="withEffect">
                                  <p:stCondLst>
                                    <p:cond delay="0"/>
                                  </p:stCondLst>
                                  <p:childTnLst>
                                    <p:set>
                                      <p:cBhvr>
                                        <p:cTn id="234" dur="1" fill="hold">
                                          <p:stCondLst>
                                            <p:cond delay="0"/>
                                          </p:stCondLst>
                                        </p:cTn>
                                        <p:tgtEl>
                                          <p:spTgt spid="4183"/>
                                        </p:tgtEl>
                                        <p:attrNameLst>
                                          <p:attrName>style.visibility</p:attrName>
                                        </p:attrNameLst>
                                      </p:cBhvr>
                                      <p:to>
                                        <p:strVal val="visible"/>
                                      </p:to>
                                    </p:set>
                                    <p:animEffect transition="in" filter="diamond(in)">
                                      <p:cBhvr>
                                        <p:cTn id="235" dur="1000"/>
                                        <p:tgtEl>
                                          <p:spTgt spid="4183"/>
                                        </p:tgtEl>
                                      </p:cBhvr>
                                    </p:animEffect>
                                  </p:childTnLst>
                                </p:cTn>
                              </p:par>
                              <p:par>
                                <p:cTn id="236" presetID="8" presetClass="entr" presetSubtype="16" fill="hold" grpId="0" nodeType="withEffect">
                                  <p:stCondLst>
                                    <p:cond delay="0"/>
                                  </p:stCondLst>
                                  <p:childTnLst>
                                    <p:set>
                                      <p:cBhvr>
                                        <p:cTn id="237" dur="1" fill="hold">
                                          <p:stCondLst>
                                            <p:cond delay="0"/>
                                          </p:stCondLst>
                                        </p:cTn>
                                        <p:tgtEl>
                                          <p:spTgt spid="4184"/>
                                        </p:tgtEl>
                                        <p:attrNameLst>
                                          <p:attrName>style.visibility</p:attrName>
                                        </p:attrNameLst>
                                      </p:cBhvr>
                                      <p:to>
                                        <p:strVal val="visible"/>
                                      </p:to>
                                    </p:set>
                                    <p:animEffect transition="in" filter="diamond(in)">
                                      <p:cBhvr>
                                        <p:cTn id="238" dur="1000"/>
                                        <p:tgtEl>
                                          <p:spTgt spid="4184"/>
                                        </p:tgtEl>
                                      </p:cBhvr>
                                    </p:animEffect>
                                  </p:childTnLst>
                                </p:cTn>
                              </p:par>
                              <p:par>
                                <p:cTn id="239" presetID="8" presetClass="entr" presetSubtype="16" fill="hold" grpId="0" nodeType="withEffect">
                                  <p:stCondLst>
                                    <p:cond delay="0"/>
                                  </p:stCondLst>
                                  <p:childTnLst>
                                    <p:set>
                                      <p:cBhvr>
                                        <p:cTn id="240" dur="1" fill="hold">
                                          <p:stCondLst>
                                            <p:cond delay="0"/>
                                          </p:stCondLst>
                                        </p:cTn>
                                        <p:tgtEl>
                                          <p:spTgt spid="4136"/>
                                        </p:tgtEl>
                                        <p:attrNameLst>
                                          <p:attrName>style.visibility</p:attrName>
                                        </p:attrNameLst>
                                      </p:cBhvr>
                                      <p:to>
                                        <p:strVal val="visible"/>
                                      </p:to>
                                    </p:set>
                                    <p:animEffect transition="in" filter="diamond(in)">
                                      <p:cBhvr>
                                        <p:cTn id="241" dur="1000"/>
                                        <p:tgtEl>
                                          <p:spTgt spid="4136"/>
                                        </p:tgtEl>
                                      </p:cBhvr>
                                    </p:animEffect>
                                  </p:childTnLst>
                                </p:cTn>
                              </p:par>
                            </p:childTnLst>
                          </p:cTn>
                        </p:par>
                      </p:childTnLst>
                    </p:cTn>
                  </p:par>
                  <p:par>
                    <p:cTn id="242" fill="hold" nodeType="clickPar">
                      <p:stCondLst>
                        <p:cond delay="indefinite"/>
                      </p:stCondLst>
                      <p:childTnLst>
                        <p:par>
                          <p:cTn id="243" fill="hold" nodeType="withGroup">
                            <p:stCondLst>
                              <p:cond delay="0"/>
                            </p:stCondLst>
                            <p:childTnLst>
                              <p:par>
                                <p:cTn id="244" presetID="8" presetClass="entr" presetSubtype="16" fill="hold" grpId="0" nodeType="clickEffect">
                                  <p:stCondLst>
                                    <p:cond delay="0"/>
                                  </p:stCondLst>
                                  <p:childTnLst>
                                    <p:set>
                                      <p:cBhvr>
                                        <p:cTn id="245" dur="1" fill="hold">
                                          <p:stCondLst>
                                            <p:cond delay="0"/>
                                          </p:stCondLst>
                                        </p:cTn>
                                        <p:tgtEl>
                                          <p:spTgt spid="4193"/>
                                        </p:tgtEl>
                                        <p:attrNameLst>
                                          <p:attrName>style.visibility</p:attrName>
                                        </p:attrNameLst>
                                      </p:cBhvr>
                                      <p:to>
                                        <p:strVal val="visible"/>
                                      </p:to>
                                    </p:set>
                                    <p:animEffect transition="in" filter="diamond(in)">
                                      <p:cBhvr>
                                        <p:cTn id="246" dur="500"/>
                                        <p:tgtEl>
                                          <p:spTgt spid="4193"/>
                                        </p:tgtEl>
                                      </p:cBhvr>
                                    </p:animEffect>
                                  </p:childTnLst>
                                </p:cTn>
                              </p:par>
                            </p:childTnLst>
                          </p:cTn>
                        </p:par>
                      </p:childTnLst>
                    </p:cTn>
                  </p:par>
                  <p:par>
                    <p:cTn id="247" fill="hold" nodeType="clickPar">
                      <p:stCondLst>
                        <p:cond delay="indefinite"/>
                      </p:stCondLst>
                      <p:childTnLst>
                        <p:par>
                          <p:cTn id="248" fill="hold" nodeType="withGroup">
                            <p:stCondLst>
                              <p:cond delay="0"/>
                            </p:stCondLst>
                            <p:childTnLst>
                              <p:par>
                                <p:cTn id="249" presetID="18" presetClass="entr" presetSubtype="6" fill="hold" grpId="0" nodeType="clickEffect">
                                  <p:stCondLst>
                                    <p:cond delay="0"/>
                                  </p:stCondLst>
                                  <p:childTnLst>
                                    <p:set>
                                      <p:cBhvr>
                                        <p:cTn id="250" dur="1" fill="hold">
                                          <p:stCondLst>
                                            <p:cond delay="0"/>
                                          </p:stCondLst>
                                        </p:cTn>
                                        <p:tgtEl>
                                          <p:spTgt spid="4150"/>
                                        </p:tgtEl>
                                        <p:attrNameLst>
                                          <p:attrName>style.visibility</p:attrName>
                                        </p:attrNameLst>
                                      </p:cBhvr>
                                      <p:to>
                                        <p:strVal val="visible"/>
                                      </p:to>
                                    </p:set>
                                    <p:animEffect transition="in" filter="strips(downRight)">
                                      <p:cBhvr>
                                        <p:cTn id="251" dur="500"/>
                                        <p:tgtEl>
                                          <p:spTgt spid="4150"/>
                                        </p:tgtEl>
                                      </p:cBhvr>
                                    </p:animEffect>
                                  </p:childTnLst>
                                </p:cTn>
                              </p:par>
                              <p:par>
                                <p:cTn id="252" presetID="18" presetClass="entr" presetSubtype="12" fill="hold" grpId="0" nodeType="withEffect">
                                  <p:stCondLst>
                                    <p:cond delay="0"/>
                                  </p:stCondLst>
                                  <p:childTnLst>
                                    <p:set>
                                      <p:cBhvr>
                                        <p:cTn id="253" dur="1" fill="hold">
                                          <p:stCondLst>
                                            <p:cond delay="0"/>
                                          </p:stCondLst>
                                        </p:cTn>
                                        <p:tgtEl>
                                          <p:spTgt spid="4152"/>
                                        </p:tgtEl>
                                        <p:attrNameLst>
                                          <p:attrName>style.visibility</p:attrName>
                                        </p:attrNameLst>
                                      </p:cBhvr>
                                      <p:to>
                                        <p:strVal val="visible"/>
                                      </p:to>
                                    </p:set>
                                    <p:animEffect transition="in" filter="strips(downLeft)">
                                      <p:cBhvr>
                                        <p:cTn id="254" dur="500"/>
                                        <p:tgtEl>
                                          <p:spTgt spid="4152"/>
                                        </p:tgtEl>
                                      </p:cBhvr>
                                    </p:animEffect>
                                  </p:childTnLst>
                                </p:cTn>
                              </p:par>
                            </p:childTnLst>
                          </p:cTn>
                        </p:par>
                      </p:childTnLst>
                    </p:cTn>
                  </p:par>
                  <p:par>
                    <p:cTn id="255" fill="hold" nodeType="clickPar">
                      <p:stCondLst>
                        <p:cond delay="indefinite"/>
                      </p:stCondLst>
                      <p:childTnLst>
                        <p:par>
                          <p:cTn id="256" fill="hold" nodeType="withGroup">
                            <p:stCondLst>
                              <p:cond delay="0"/>
                            </p:stCondLst>
                            <p:childTnLst>
                              <p:par>
                                <p:cTn id="257" presetID="8" presetClass="entr" presetSubtype="16" fill="hold" grpId="0" nodeType="clickEffect">
                                  <p:stCondLst>
                                    <p:cond delay="0"/>
                                  </p:stCondLst>
                                  <p:childTnLst>
                                    <p:set>
                                      <p:cBhvr>
                                        <p:cTn id="258" dur="1" fill="hold">
                                          <p:stCondLst>
                                            <p:cond delay="0"/>
                                          </p:stCondLst>
                                        </p:cTn>
                                        <p:tgtEl>
                                          <p:spTgt spid="4140"/>
                                        </p:tgtEl>
                                        <p:attrNameLst>
                                          <p:attrName>style.visibility</p:attrName>
                                        </p:attrNameLst>
                                      </p:cBhvr>
                                      <p:to>
                                        <p:strVal val="visible"/>
                                      </p:to>
                                    </p:set>
                                    <p:animEffect transition="in" filter="diamond(in)">
                                      <p:cBhvr>
                                        <p:cTn id="259" dur="1000"/>
                                        <p:tgtEl>
                                          <p:spTgt spid="4140"/>
                                        </p:tgtEl>
                                      </p:cBhvr>
                                    </p:animEffect>
                                  </p:childTnLst>
                                </p:cTn>
                              </p:par>
                              <p:par>
                                <p:cTn id="260" presetID="8" presetClass="entr" presetSubtype="16" fill="hold" grpId="0" nodeType="withEffect">
                                  <p:stCondLst>
                                    <p:cond delay="0"/>
                                  </p:stCondLst>
                                  <p:childTnLst>
                                    <p:set>
                                      <p:cBhvr>
                                        <p:cTn id="261" dur="1" fill="hold">
                                          <p:stCondLst>
                                            <p:cond delay="0"/>
                                          </p:stCondLst>
                                        </p:cTn>
                                        <p:tgtEl>
                                          <p:spTgt spid="4169"/>
                                        </p:tgtEl>
                                        <p:attrNameLst>
                                          <p:attrName>style.visibility</p:attrName>
                                        </p:attrNameLst>
                                      </p:cBhvr>
                                      <p:to>
                                        <p:strVal val="visible"/>
                                      </p:to>
                                    </p:set>
                                    <p:animEffect transition="in" filter="diamond(in)">
                                      <p:cBhvr>
                                        <p:cTn id="262" dur="1000"/>
                                        <p:tgtEl>
                                          <p:spTgt spid="4169"/>
                                        </p:tgtEl>
                                      </p:cBhvr>
                                    </p:animEffect>
                                  </p:childTnLst>
                                </p:cTn>
                              </p:par>
                              <p:par>
                                <p:cTn id="263" presetID="8" presetClass="entr" presetSubtype="16" fill="hold" grpId="0" nodeType="withEffect">
                                  <p:stCondLst>
                                    <p:cond delay="0"/>
                                  </p:stCondLst>
                                  <p:childTnLst>
                                    <p:set>
                                      <p:cBhvr>
                                        <p:cTn id="264" dur="1" fill="hold">
                                          <p:stCondLst>
                                            <p:cond delay="0"/>
                                          </p:stCondLst>
                                        </p:cTn>
                                        <p:tgtEl>
                                          <p:spTgt spid="4170"/>
                                        </p:tgtEl>
                                        <p:attrNameLst>
                                          <p:attrName>style.visibility</p:attrName>
                                        </p:attrNameLst>
                                      </p:cBhvr>
                                      <p:to>
                                        <p:strVal val="visible"/>
                                      </p:to>
                                    </p:set>
                                    <p:animEffect transition="in" filter="diamond(in)">
                                      <p:cBhvr>
                                        <p:cTn id="265" dur="1000"/>
                                        <p:tgtEl>
                                          <p:spTgt spid="4170"/>
                                        </p:tgtEl>
                                      </p:cBhvr>
                                    </p:animEffect>
                                  </p:childTnLst>
                                </p:cTn>
                              </p:par>
                              <p:par>
                                <p:cTn id="266" presetID="8" presetClass="entr" presetSubtype="16" fill="hold" grpId="0" nodeType="withEffect">
                                  <p:stCondLst>
                                    <p:cond delay="0"/>
                                  </p:stCondLst>
                                  <p:childTnLst>
                                    <p:set>
                                      <p:cBhvr>
                                        <p:cTn id="267" dur="1" fill="hold">
                                          <p:stCondLst>
                                            <p:cond delay="0"/>
                                          </p:stCondLst>
                                        </p:cTn>
                                        <p:tgtEl>
                                          <p:spTgt spid="4172"/>
                                        </p:tgtEl>
                                        <p:attrNameLst>
                                          <p:attrName>style.visibility</p:attrName>
                                        </p:attrNameLst>
                                      </p:cBhvr>
                                      <p:to>
                                        <p:strVal val="visible"/>
                                      </p:to>
                                    </p:set>
                                    <p:animEffect transition="in" filter="diamond(in)">
                                      <p:cBhvr>
                                        <p:cTn id="268" dur="1000"/>
                                        <p:tgtEl>
                                          <p:spTgt spid="4172"/>
                                        </p:tgtEl>
                                      </p:cBhvr>
                                    </p:animEffect>
                                  </p:childTnLst>
                                </p:cTn>
                              </p:par>
                              <p:par>
                                <p:cTn id="269" presetID="8" presetClass="entr" presetSubtype="16" fill="hold" grpId="0" nodeType="withEffect">
                                  <p:stCondLst>
                                    <p:cond delay="0"/>
                                  </p:stCondLst>
                                  <p:childTnLst>
                                    <p:set>
                                      <p:cBhvr>
                                        <p:cTn id="270" dur="1" fill="hold">
                                          <p:stCondLst>
                                            <p:cond delay="0"/>
                                          </p:stCondLst>
                                        </p:cTn>
                                        <p:tgtEl>
                                          <p:spTgt spid="4173"/>
                                        </p:tgtEl>
                                        <p:attrNameLst>
                                          <p:attrName>style.visibility</p:attrName>
                                        </p:attrNameLst>
                                      </p:cBhvr>
                                      <p:to>
                                        <p:strVal val="visible"/>
                                      </p:to>
                                    </p:set>
                                    <p:animEffect transition="in" filter="diamond(in)">
                                      <p:cBhvr>
                                        <p:cTn id="271" dur="1000"/>
                                        <p:tgtEl>
                                          <p:spTgt spid="4173"/>
                                        </p:tgtEl>
                                      </p:cBhvr>
                                    </p:animEffect>
                                  </p:childTnLst>
                                </p:cTn>
                              </p:par>
                              <p:par>
                                <p:cTn id="272" presetID="8" presetClass="entr" presetSubtype="16" fill="hold" grpId="0" nodeType="withEffect">
                                  <p:stCondLst>
                                    <p:cond delay="0"/>
                                  </p:stCondLst>
                                  <p:childTnLst>
                                    <p:set>
                                      <p:cBhvr>
                                        <p:cTn id="273" dur="1" fill="hold">
                                          <p:stCondLst>
                                            <p:cond delay="0"/>
                                          </p:stCondLst>
                                        </p:cTn>
                                        <p:tgtEl>
                                          <p:spTgt spid="4174"/>
                                        </p:tgtEl>
                                        <p:attrNameLst>
                                          <p:attrName>style.visibility</p:attrName>
                                        </p:attrNameLst>
                                      </p:cBhvr>
                                      <p:to>
                                        <p:strVal val="visible"/>
                                      </p:to>
                                    </p:set>
                                    <p:animEffect transition="in" filter="diamond(in)">
                                      <p:cBhvr>
                                        <p:cTn id="274" dur="1000"/>
                                        <p:tgtEl>
                                          <p:spTgt spid="4174"/>
                                        </p:tgtEl>
                                      </p:cBhvr>
                                    </p:animEffect>
                                  </p:childTnLst>
                                </p:cTn>
                              </p:par>
                              <p:par>
                                <p:cTn id="275" presetID="8" presetClass="entr" presetSubtype="16" fill="hold" grpId="0" nodeType="withEffect">
                                  <p:stCondLst>
                                    <p:cond delay="0"/>
                                  </p:stCondLst>
                                  <p:childTnLst>
                                    <p:set>
                                      <p:cBhvr>
                                        <p:cTn id="276" dur="1" fill="hold">
                                          <p:stCondLst>
                                            <p:cond delay="0"/>
                                          </p:stCondLst>
                                        </p:cTn>
                                        <p:tgtEl>
                                          <p:spTgt spid="4175"/>
                                        </p:tgtEl>
                                        <p:attrNameLst>
                                          <p:attrName>style.visibility</p:attrName>
                                        </p:attrNameLst>
                                      </p:cBhvr>
                                      <p:to>
                                        <p:strVal val="visible"/>
                                      </p:to>
                                    </p:set>
                                    <p:animEffect transition="in" filter="diamond(in)">
                                      <p:cBhvr>
                                        <p:cTn id="277" dur="1000"/>
                                        <p:tgtEl>
                                          <p:spTgt spid="4175"/>
                                        </p:tgtEl>
                                      </p:cBhvr>
                                    </p:animEffect>
                                  </p:childTnLst>
                                </p:cTn>
                              </p:par>
                              <p:par>
                                <p:cTn id="278" presetID="8" presetClass="entr" presetSubtype="16" fill="hold" grpId="0" nodeType="withEffect">
                                  <p:stCondLst>
                                    <p:cond delay="0"/>
                                  </p:stCondLst>
                                  <p:childTnLst>
                                    <p:set>
                                      <p:cBhvr>
                                        <p:cTn id="279" dur="1" fill="hold">
                                          <p:stCondLst>
                                            <p:cond delay="0"/>
                                          </p:stCondLst>
                                        </p:cTn>
                                        <p:tgtEl>
                                          <p:spTgt spid="4186"/>
                                        </p:tgtEl>
                                        <p:attrNameLst>
                                          <p:attrName>style.visibility</p:attrName>
                                        </p:attrNameLst>
                                      </p:cBhvr>
                                      <p:to>
                                        <p:strVal val="visible"/>
                                      </p:to>
                                    </p:set>
                                    <p:animEffect transition="in" filter="diamond(in)">
                                      <p:cBhvr>
                                        <p:cTn id="280" dur="1000"/>
                                        <p:tgtEl>
                                          <p:spTgt spid="4186"/>
                                        </p:tgtEl>
                                      </p:cBhvr>
                                    </p:animEffect>
                                  </p:childTnLst>
                                </p:cTn>
                              </p:par>
                            </p:childTnLst>
                          </p:cTn>
                        </p:par>
                      </p:childTnLst>
                    </p:cTn>
                  </p:par>
                  <p:par>
                    <p:cTn id="281" fill="hold" nodeType="clickPar">
                      <p:stCondLst>
                        <p:cond delay="indefinite"/>
                      </p:stCondLst>
                      <p:childTnLst>
                        <p:par>
                          <p:cTn id="282" fill="hold" nodeType="withGroup">
                            <p:stCondLst>
                              <p:cond delay="0"/>
                            </p:stCondLst>
                            <p:childTnLst>
                              <p:par>
                                <p:cTn id="283" presetID="8" presetClass="entr" presetSubtype="16" fill="hold" grpId="0" nodeType="clickEffect">
                                  <p:stCondLst>
                                    <p:cond delay="0"/>
                                  </p:stCondLst>
                                  <p:childTnLst>
                                    <p:set>
                                      <p:cBhvr>
                                        <p:cTn id="284" dur="1" fill="hold">
                                          <p:stCondLst>
                                            <p:cond delay="0"/>
                                          </p:stCondLst>
                                        </p:cTn>
                                        <p:tgtEl>
                                          <p:spTgt spid="4194"/>
                                        </p:tgtEl>
                                        <p:attrNameLst>
                                          <p:attrName>style.visibility</p:attrName>
                                        </p:attrNameLst>
                                      </p:cBhvr>
                                      <p:to>
                                        <p:strVal val="visible"/>
                                      </p:to>
                                    </p:set>
                                    <p:animEffect transition="in" filter="diamond(in)">
                                      <p:cBhvr>
                                        <p:cTn id="285" dur="500"/>
                                        <p:tgtEl>
                                          <p:spTgt spid="4194"/>
                                        </p:tgtEl>
                                      </p:cBhvr>
                                    </p:animEffect>
                                  </p:childTnLst>
                                </p:cTn>
                              </p:par>
                            </p:childTnLst>
                          </p:cTn>
                        </p:par>
                      </p:childTnLst>
                    </p:cTn>
                  </p:par>
                  <p:par>
                    <p:cTn id="286" fill="hold" nodeType="clickPar">
                      <p:stCondLst>
                        <p:cond delay="indefinite"/>
                      </p:stCondLst>
                      <p:childTnLst>
                        <p:par>
                          <p:cTn id="287" fill="hold" nodeType="withGroup">
                            <p:stCondLst>
                              <p:cond delay="0"/>
                            </p:stCondLst>
                            <p:childTnLst>
                              <p:par>
                                <p:cTn id="288" presetID="8" presetClass="entr" presetSubtype="16" fill="hold" grpId="0" nodeType="clickEffect">
                                  <p:stCondLst>
                                    <p:cond delay="0"/>
                                  </p:stCondLst>
                                  <p:childTnLst>
                                    <p:set>
                                      <p:cBhvr>
                                        <p:cTn id="289" dur="1" fill="hold">
                                          <p:stCondLst>
                                            <p:cond delay="0"/>
                                          </p:stCondLst>
                                        </p:cTn>
                                        <p:tgtEl>
                                          <p:spTgt spid="4281"/>
                                        </p:tgtEl>
                                        <p:attrNameLst>
                                          <p:attrName>style.visibility</p:attrName>
                                        </p:attrNameLst>
                                      </p:cBhvr>
                                      <p:to>
                                        <p:strVal val="visible"/>
                                      </p:to>
                                    </p:set>
                                    <p:animEffect transition="in" filter="diamond(in)">
                                      <p:cBhvr>
                                        <p:cTn id="290" dur="500"/>
                                        <p:tgtEl>
                                          <p:spTgt spid="4281"/>
                                        </p:tgtEl>
                                      </p:cBhvr>
                                    </p:animEffect>
                                  </p:childTnLst>
                                </p:cTn>
                              </p:par>
                              <p:par>
                                <p:cTn id="291" presetID="53" presetClass="entr" presetSubtype="0" fill="hold" nodeType="withEffect">
                                  <p:stCondLst>
                                    <p:cond delay="0"/>
                                  </p:stCondLst>
                                  <p:childTnLst>
                                    <p:set>
                                      <p:cBhvr>
                                        <p:cTn id="292" dur="1" fill="hold">
                                          <p:stCondLst>
                                            <p:cond delay="0"/>
                                          </p:stCondLst>
                                        </p:cTn>
                                        <p:tgtEl>
                                          <p:spTgt spid="4"/>
                                        </p:tgtEl>
                                        <p:attrNameLst>
                                          <p:attrName>style.visibility</p:attrName>
                                        </p:attrNameLst>
                                      </p:cBhvr>
                                      <p:to>
                                        <p:strVal val="visible"/>
                                      </p:to>
                                    </p:set>
                                    <p:anim calcmode="lin" valueType="num">
                                      <p:cBhvr>
                                        <p:cTn id="293" dur="500" fill="hold"/>
                                        <p:tgtEl>
                                          <p:spTgt spid="4"/>
                                        </p:tgtEl>
                                        <p:attrNameLst>
                                          <p:attrName>ppt_w</p:attrName>
                                        </p:attrNameLst>
                                      </p:cBhvr>
                                      <p:tavLst>
                                        <p:tav tm="0">
                                          <p:val>
                                            <p:fltVal val="0"/>
                                          </p:val>
                                        </p:tav>
                                        <p:tav tm="100000">
                                          <p:val>
                                            <p:strVal val="#ppt_w"/>
                                          </p:val>
                                        </p:tav>
                                      </p:tavLst>
                                    </p:anim>
                                    <p:anim calcmode="lin" valueType="num">
                                      <p:cBhvr>
                                        <p:cTn id="294" dur="500" fill="hold"/>
                                        <p:tgtEl>
                                          <p:spTgt spid="4"/>
                                        </p:tgtEl>
                                        <p:attrNameLst>
                                          <p:attrName>ppt_h</p:attrName>
                                        </p:attrNameLst>
                                      </p:cBhvr>
                                      <p:tavLst>
                                        <p:tav tm="0">
                                          <p:val>
                                            <p:fltVal val="0"/>
                                          </p:val>
                                        </p:tav>
                                        <p:tav tm="100000">
                                          <p:val>
                                            <p:strVal val="#ppt_h"/>
                                          </p:val>
                                        </p:tav>
                                      </p:tavLst>
                                    </p:anim>
                                    <p:animEffect transition="in" filter="fade">
                                      <p:cBhvr>
                                        <p:cTn id="295" dur="500"/>
                                        <p:tgtEl>
                                          <p:spTgt spid="4"/>
                                        </p:tgtEl>
                                      </p:cBhvr>
                                    </p:animEffect>
                                  </p:childTnLst>
                                </p:cTn>
                              </p:par>
                            </p:childTnLst>
                          </p:cTn>
                        </p:par>
                      </p:childTnLst>
                    </p:cTn>
                  </p:par>
                  <p:par>
                    <p:cTn id="296" fill="hold" nodeType="clickPar">
                      <p:stCondLst>
                        <p:cond delay="indefinite"/>
                      </p:stCondLst>
                      <p:childTnLst>
                        <p:par>
                          <p:cTn id="297" fill="hold" nodeType="withGroup">
                            <p:stCondLst>
                              <p:cond delay="0"/>
                            </p:stCondLst>
                            <p:childTnLst>
                              <p:par>
                                <p:cTn id="298" presetID="8" presetClass="entr" presetSubtype="16" fill="hold" grpId="0" nodeType="clickEffect">
                                  <p:stCondLst>
                                    <p:cond delay="0"/>
                                  </p:stCondLst>
                                  <p:childTnLst>
                                    <p:set>
                                      <p:cBhvr>
                                        <p:cTn id="299" dur="1" fill="hold">
                                          <p:stCondLst>
                                            <p:cond delay="0"/>
                                          </p:stCondLst>
                                        </p:cTn>
                                        <p:tgtEl>
                                          <p:spTgt spid="4301"/>
                                        </p:tgtEl>
                                        <p:attrNameLst>
                                          <p:attrName>style.visibility</p:attrName>
                                        </p:attrNameLst>
                                      </p:cBhvr>
                                      <p:to>
                                        <p:strVal val="visible"/>
                                      </p:to>
                                    </p:set>
                                    <p:animEffect transition="in" filter="diamond(in)">
                                      <p:cBhvr>
                                        <p:cTn id="300" dur="500"/>
                                        <p:tgtEl>
                                          <p:spTgt spid="4301"/>
                                        </p:tgtEl>
                                      </p:cBhvr>
                                    </p:animEffect>
                                  </p:childTnLst>
                                </p:cTn>
                              </p:par>
                              <p:par>
                                <p:cTn id="301" presetID="53" presetClass="entr" presetSubtype="0" fill="hold" nodeType="withEffect">
                                  <p:stCondLst>
                                    <p:cond delay="0"/>
                                  </p:stCondLst>
                                  <p:childTnLst>
                                    <p:set>
                                      <p:cBhvr>
                                        <p:cTn id="302" dur="1" fill="hold">
                                          <p:stCondLst>
                                            <p:cond delay="0"/>
                                          </p:stCondLst>
                                        </p:cTn>
                                        <p:tgtEl>
                                          <p:spTgt spid="5"/>
                                        </p:tgtEl>
                                        <p:attrNameLst>
                                          <p:attrName>style.visibility</p:attrName>
                                        </p:attrNameLst>
                                      </p:cBhvr>
                                      <p:to>
                                        <p:strVal val="visible"/>
                                      </p:to>
                                    </p:set>
                                    <p:anim calcmode="lin" valueType="num">
                                      <p:cBhvr>
                                        <p:cTn id="303" dur="500" fill="hold"/>
                                        <p:tgtEl>
                                          <p:spTgt spid="5"/>
                                        </p:tgtEl>
                                        <p:attrNameLst>
                                          <p:attrName>ppt_w</p:attrName>
                                        </p:attrNameLst>
                                      </p:cBhvr>
                                      <p:tavLst>
                                        <p:tav tm="0">
                                          <p:val>
                                            <p:fltVal val="0"/>
                                          </p:val>
                                        </p:tav>
                                        <p:tav tm="100000">
                                          <p:val>
                                            <p:strVal val="#ppt_w"/>
                                          </p:val>
                                        </p:tav>
                                      </p:tavLst>
                                    </p:anim>
                                    <p:anim calcmode="lin" valueType="num">
                                      <p:cBhvr>
                                        <p:cTn id="304" dur="500" fill="hold"/>
                                        <p:tgtEl>
                                          <p:spTgt spid="5"/>
                                        </p:tgtEl>
                                        <p:attrNameLst>
                                          <p:attrName>ppt_h</p:attrName>
                                        </p:attrNameLst>
                                      </p:cBhvr>
                                      <p:tavLst>
                                        <p:tav tm="0">
                                          <p:val>
                                            <p:fltVal val="0"/>
                                          </p:val>
                                        </p:tav>
                                        <p:tav tm="100000">
                                          <p:val>
                                            <p:strVal val="#ppt_h"/>
                                          </p:val>
                                        </p:tav>
                                      </p:tavLst>
                                    </p:anim>
                                    <p:animEffect transition="in" filter="fade">
                                      <p:cBhvr>
                                        <p:cTn id="305" dur="500"/>
                                        <p:tgtEl>
                                          <p:spTgt spid="5"/>
                                        </p:tgtEl>
                                      </p:cBhvr>
                                    </p:animEffect>
                                  </p:childTnLst>
                                </p:cTn>
                              </p:par>
                            </p:childTnLst>
                          </p:cTn>
                        </p:par>
                      </p:childTnLst>
                    </p:cTn>
                  </p:par>
                  <p:par>
                    <p:cTn id="306" fill="hold" nodeType="clickPar">
                      <p:stCondLst>
                        <p:cond delay="indefinite"/>
                      </p:stCondLst>
                      <p:childTnLst>
                        <p:par>
                          <p:cTn id="307" fill="hold" nodeType="withGroup">
                            <p:stCondLst>
                              <p:cond delay="0"/>
                            </p:stCondLst>
                            <p:childTnLst>
                              <p:par>
                                <p:cTn id="308" presetID="8" presetClass="entr" presetSubtype="16" fill="hold" grpId="0" nodeType="clickEffect">
                                  <p:stCondLst>
                                    <p:cond delay="0"/>
                                  </p:stCondLst>
                                  <p:childTnLst>
                                    <p:set>
                                      <p:cBhvr>
                                        <p:cTn id="309" dur="1" fill="hold">
                                          <p:stCondLst>
                                            <p:cond delay="0"/>
                                          </p:stCondLst>
                                        </p:cTn>
                                        <p:tgtEl>
                                          <p:spTgt spid="4285"/>
                                        </p:tgtEl>
                                        <p:attrNameLst>
                                          <p:attrName>style.visibility</p:attrName>
                                        </p:attrNameLst>
                                      </p:cBhvr>
                                      <p:to>
                                        <p:strVal val="visible"/>
                                      </p:to>
                                    </p:set>
                                    <p:animEffect transition="in" filter="diamond(in)">
                                      <p:cBhvr>
                                        <p:cTn id="310" dur="1000"/>
                                        <p:tgtEl>
                                          <p:spTgt spid="4285"/>
                                        </p:tgtEl>
                                      </p:cBhvr>
                                    </p:animEffect>
                                  </p:childTnLst>
                                </p:cTn>
                              </p:par>
                              <p:par>
                                <p:cTn id="311" presetID="8" presetClass="entr" presetSubtype="16" fill="hold" grpId="0" nodeType="withEffect">
                                  <p:stCondLst>
                                    <p:cond delay="0"/>
                                  </p:stCondLst>
                                  <p:childTnLst>
                                    <p:set>
                                      <p:cBhvr>
                                        <p:cTn id="312" dur="1" fill="hold">
                                          <p:stCondLst>
                                            <p:cond delay="0"/>
                                          </p:stCondLst>
                                        </p:cTn>
                                        <p:tgtEl>
                                          <p:spTgt spid="4286"/>
                                        </p:tgtEl>
                                        <p:attrNameLst>
                                          <p:attrName>style.visibility</p:attrName>
                                        </p:attrNameLst>
                                      </p:cBhvr>
                                      <p:to>
                                        <p:strVal val="visible"/>
                                      </p:to>
                                    </p:set>
                                    <p:animEffect transition="in" filter="diamond(in)">
                                      <p:cBhvr>
                                        <p:cTn id="313" dur="1000"/>
                                        <p:tgtEl>
                                          <p:spTgt spid="4286"/>
                                        </p:tgtEl>
                                      </p:cBhvr>
                                    </p:animEffect>
                                  </p:childTnLst>
                                </p:cTn>
                              </p:par>
                              <p:par>
                                <p:cTn id="314" presetID="8" presetClass="entr" presetSubtype="16" fill="hold" grpId="0" nodeType="withEffect">
                                  <p:stCondLst>
                                    <p:cond delay="0"/>
                                  </p:stCondLst>
                                  <p:childTnLst>
                                    <p:set>
                                      <p:cBhvr>
                                        <p:cTn id="315" dur="1" fill="hold">
                                          <p:stCondLst>
                                            <p:cond delay="0"/>
                                          </p:stCondLst>
                                        </p:cTn>
                                        <p:tgtEl>
                                          <p:spTgt spid="4287"/>
                                        </p:tgtEl>
                                        <p:attrNameLst>
                                          <p:attrName>style.visibility</p:attrName>
                                        </p:attrNameLst>
                                      </p:cBhvr>
                                      <p:to>
                                        <p:strVal val="visible"/>
                                      </p:to>
                                    </p:set>
                                    <p:animEffect transition="in" filter="diamond(in)">
                                      <p:cBhvr>
                                        <p:cTn id="316" dur="1000"/>
                                        <p:tgtEl>
                                          <p:spTgt spid="4287"/>
                                        </p:tgtEl>
                                      </p:cBhvr>
                                    </p:animEffect>
                                  </p:childTnLst>
                                </p:cTn>
                              </p:par>
                              <p:par>
                                <p:cTn id="317" presetID="8" presetClass="entr" presetSubtype="16" fill="hold" grpId="0" nodeType="withEffect">
                                  <p:stCondLst>
                                    <p:cond delay="0"/>
                                  </p:stCondLst>
                                  <p:childTnLst>
                                    <p:set>
                                      <p:cBhvr>
                                        <p:cTn id="318" dur="1" fill="hold">
                                          <p:stCondLst>
                                            <p:cond delay="0"/>
                                          </p:stCondLst>
                                        </p:cTn>
                                        <p:tgtEl>
                                          <p:spTgt spid="4288"/>
                                        </p:tgtEl>
                                        <p:attrNameLst>
                                          <p:attrName>style.visibility</p:attrName>
                                        </p:attrNameLst>
                                      </p:cBhvr>
                                      <p:to>
                                        <p:strVal val="visible"/>
                                      </p:to>
                                    </p:set>
                                    <p:animEffect transition="in" filter="diamond(in)">
                                      <p:cBhvr>
                                        <p:cTn id="319" dur="1000"/>
                                        <p:tgtEl>
                                          <p:spTgt spid="4288"/>
                                        </p:tgtEl>
                                      </p:cBhvr>
                                    </p:animEffect>
                                  </p:childTnLst>
                                </p:cTn>
                              </p:par>
                              <p:par>
                                <p:cTn id="320" presetID="8" presetClass="entr" presetSubtype="16" fill="hold" grpId="0" nodeType="withEffect">
                                  <p:stCondLst>
                                    <p:cond delay="0"/>
                                  </p:stCondLst>
                                  <p:childTnLst>
                                    <p:set>
                                      <p:cBhvr>
                                        <p:cTn id="321" dur="1" fill="hold">
                                          <p:stCondLst>
                                            <p:cond delay="0"/>
                                          </p:stCondLst>
                                        </p:cTn>
                                        <p:tgtEl>
                                          <p:spTgt spid="4289"/>
                                        </p:tgtEl>
                                        <p:attrNameLst>
                                          <p:attrName>style.visibility</p:attrName>
                                        </p:attrNameLst>
                                      </p:cBhvr>
                                      <p:to>
                                        <p:strVal val="visible"/>
                                      </p:to>
                                    </p:set>
                                    <p:animEffect transition="in" filter="diamond(in)">
                                      <p:cBhvr>
                                        <p:cTn id="322" dur="1000"/>
                                        <p:tgtEl>
                                          <p:spTgt spid="4289"/>
                                        </p:tgtEl>
                                      </p:cBhvr>
                                    </p:animEffect>
                                  </p:childTnLst>
                                </p:cTn>
                              </p:par>
                              <p:par>
                                <p:cTn id="323" presetID="8" presetClass="entr" presetSubtype="16" fill="hold" grpId="0" nodeType="withEffect">
                                  <p:stCondLst>
                                    <p:cond delay="0"/>
                                  </p:stCondLst>
                                  <p:childTnLst>
                                    <p:set>
                                      <p:cBhvr>
                                        <p:cTn id="324" dur="1" fill="hold">
                                          <p:stCondLst>
                                            <p:cond delay="0"/>
                                          </p:stCondLst>
                                        </p:cTn>
                                        <p:tgtEl>
                                          <p:spTgt spid="4290"/>
                                        </p:tgtEl>
                                        <p:attrNameLst>
                                          <p:attrName>style.visibility</p:attrName>
                                        </p:attrNameLst>
                                      </p:cBhvr>
                                      <p:to>
                                        <p:strVal val="visible"/>
                                      </p:to>
                                    </p:set>
                                    <p:animEffect transition="in" filter="diamond(in)">
                                      <p:cBhvr>
                                        <p:cTn id="325" dur="1000"/>
                                        <p:tgtEl>
                                          <p:spTgt spid="4290"/>
                                        </p:tgtEl>
                                      </p:cBhvr>
                                    </p:animEffect>
                                  </p:childTnLst>
                                </p:cTn>
                              </p:par>
                              <p:par>
                                <p:cTn id="326" presetID="8" presetClass="entr" presetSubtype="16" fill="hold" grpId="0" nodeType="withEffect">
                                  <p:stCondLst>
                                    <p:cond delay="0"/>
                                  </p:stCondLst>
                                  <p:childTnLst>
                                    <p:set>
                                      <p:cBhvr>
                                        <p:cTn id="327" dur="1" fill="hold">
                                          <p:stCondLst>
                                            <p:cond delay="0"/>
                                          </p:stCondLst>
                                        </p:cTn>
                                        <p:tgtEl>
                                          <p:spTgt spid="4291"/>
                                        </p:tgtEl>
                                        <p:attrNameLst>
                                          <p:attrName>style.visibility</p:attrName>
                                        </p:attrNameLst>
                                      </p:cBhvr>
                                      <p:to>
                                        <p:strVal val="visible"/>
                                      </p:to>
                                    </p:set>
                                    <p:animEffect transition="in" filter="diamond(in)">
                                      <p:cBhvr>
                                        <p:cTn id="328" dur="1000"/>
                                        <p:tgtEl>
                                          <p:spTgt spid="4291"/>
                                        </p:tgtEl>
                                      </p:cBhvr>
                                    </p:animEffect>
                                  </p:childTnLst>
                                </p:cTn>
                              </p:par>
                              <p:par>
                                <p:cTn id="329" presetID="8" presetClass="entr" presetSubtype="16" fill="hold" grpId="0" nodeType="withEffect">
                                  <p:stCondLst>
                                    <p:cond delay="0"/>
                                  </p:stCondLst>
                                  <p:childTnLst>
                                    <p:set>
                                      <p:cBhvr>
                                        <p:cTn id="330" dur="1" fill="hold">
                                          <p:stCondLst>
                                            <p:cond delay="0"/>
                                          </p:stCondLst>
                                        </p:cTn>
                                        <p:tgtEl>
                                          <p:spTgt spid="4292"/>
                                        </p:tgtEl>
                                        <p:attrNameLst>
                                          <p:attrName>style.visibility</p:attrName>
                                        </p:attrNameLst>
                                      </p:cBhvr>
                                      <p:to>
                                        <p:strVal val="visible"/>
                                      </p:to>
                                    </p:set>
                                    <p:animEffect transition="in" filter="diamond(in)">
                                      <p:cBhvr>
                                        <p:cTn id="331" dur="1000"/>
                                        <p:tgtEl>
                                          <p:spTgt spid="4292"/>
                                        </p:tgtEl>
                                      </p:cBhvr>
                                    </p:animEffect>
                                  </p:childTnLst>
                                </p:cTn>
                              </p:par>
                              <p:par>
                                <p:cTn id="332" presetID="8" presetClass="entr" presetSubtype="16" fill="hold" grpId="0" nodeType="withEffect">
                                  <p:stCondLst>
                                    <p:cond delay="0"/>
                                  </p:stCondLst>
                                  <p:childTnLst>
                                    <p:set>
                                      <p:cBhvr>
                                        <p:cTn id="333" dur="1" fill="hold">
                                          <p:stCondLst>
                                            <p:cond delay="0"/>
                                          </p:stCondLst>
                                        </p:cTn>
                                        <p:tgtEl>
                                          <p:spTgt spid="4306"/>
                                        </p:tgtEl>
                                        <p:attrNameLst>
                                          <p:attrName>style.visibility</p:attrName>
                                        </p:attrNameLst>
                                      </p:cBhvr>
                                      <p:to>
                                        <p:strVal val="visible"/>
                                      </p:to>
                                    </p:set>
                                    <p:animEffect transition="in" filter="diamond(in)">
                                      <p:cBhvr>
                                        <p:cTn id="334" dur="1000"/>
                                        <p:tgtEl>
                                          <p:spTgt spid="4306"/>
                                        </p:tgtEl>
                                      </p:cBhvr>
                                    </p:animEffect>
                                  </p:childTnLst>
                                </p:cTn>
                              </p:par>
                            </p:childTnLst>
                          </p:cTn>
                        </p:par>
                      </p:childTnLst>
                    </p:cTn>
                  </p:par>
                  <p:par>
                    <p:cTn id="335" fill="hold" nodeType="clickPar">
                      <p:stCondLst>
                        <p:cond delay="indefinite"/>
                      </p:stCondLst>
                      <p:childTnLst>
                        <p:par>
                          <p:cTn id="336" fill="hold" nodeType="withGroup">
                            <p:stCondLst>
                              <p:cond delay="0"/>
                            </p:stCondLst>
                            <p:childTnLst>
                              <p:par>
                                <p:cTn id="337" presetID="8" presetClass="entr" presetSubtype="16" fill="hold" grpId="0" nodeType="clickEffect">
                                  <p:stCondLst>
                                    <p:cond delay="0"/>
                                  </p:stCondLst>
                                  <p:childTnLst>
                                    <p:set>
                                      <p:cBhvr>
                                        <p:cTn id="338" dur="1" fill="hold">
                                          <p:stCondLst>
                                            <p:cond delay="0"/>
                                          </p:stCondLst>
                                        </p:cTn>
                                        <p:tgtEl>
                                          <p:spTgt spid="4358"/>
                                        </p:tgtEl>
                                        <p:attrNameLst>
                                          <p:attrName>style.visibility</p:attrName>
                                        </p:attrNameLst>
                                      </p:cBhvr>
                                      <p:to>
                                        <p:strVal val="visible"/>
                                      </p:to>
                                    </p:set>
                                    <p:animEffect transition="in" filter="diamond(in)">
                                      <p:cBhvr>
                                        <p:cTn id="339" dur="500"/>
                                        <p:tgtEl>
                                          <p:spTgt spid="4358"/>
                                        </p:tgtEl>
                                      </p:cBhvr>
                                    </p:animEffect>
                                  </p:childTnLst>
                                </p:cTn>
                              </p:par>
                            </p:childTnLst>
                          </p:cTn>
                        </p:par>
                      </p:childTnLst>
                    </p:cTn>
                  </p:par>
                  <p:par>
                    <p:cTn id="340" fill="hold" nodeType="clickPar">
                      <p:stCondLst>
                        <p:cond delay="indefinite"/>
                      </p:stCondLst>
                      <p:childTnLst>
                        <p:par>
                          <p:cTn id="341" fill="hold" nodeType="withGroup">
                            <p:stCondLst>
                              <p:cond delay="0"/>
                            </p:stCondLst>
                            <p:childTnLst>
                              <p:par>
                                <p:cTn id="342" presetID="8" presetClass="entr" presetSubtype="16" fill="hold" grpId="0" nodeType="clickEffect">
                                  <p:stCondLst>
                                    <p:cond delay="0"/>
                                  </p:stCondLst>
                                  <p:childTnLst>
                                    <p:set>
                                      <p:cBhvr>
                                        <p:cTn id="343" dur="1" fill="hold">
                                          <p:stCondLst>
                                            <p:cond delay="0"/>
                                          </p:stCondLst>
                                        </p:cTn>
                                        <p:tgtEl>
                                          <p:spTgt spid="4293"/>
                                        </p:tgtEl>
                                        <p:attrNameLst>
                                          <p:attrName>style.visibility</p:attrName>
                                        </p:attrNameLst>
                                      </p:cBhvr>
                                      <p:to>
                                        <p:strVal val="visible"/>
                                      </p:to>
                                    </p:set>
                                    <p:animEffect transition="in" filter="diamond(in)">
                                      <p:cBhvr>
                                        <p:cTn id="344" dur="1000"/>
                                        <p:tgtEl>
                                          <p:spTgt spid="4293"/>
                                        </p:tgtEl>
                                      </p:cBhvr>
                                    </p:animEffect>
                                  </p:childTnLst>
                                </p:cTn>
                              </p:par>
                              <p:par>
                                <p:cTn id="345" presetID="8" presetClass="entr" presetSubtype="16" fill="hold" grpId="0" nodeType="withEffect">
                                  <p:stCondLst>
                                    <p:cond delay="0"/>
                                  </p:stCondLst>
                                  <p:childTnLst>
                                    <p:set>
                                      <p:cBhvr>
                                        <p:cTn id="346" dur="1" fill="hold">
                                          <p:stCondLst>
                                            <p:cond delay="0"/>
                                          </p:stCondLst>
                                        </p:cTn>
                                        <p:tgtEl>
                                          <p:spTgt spid="4294"/>
                                        </p:tgtEl>
                                        <p:attrNameLst>
                                          <p:attrName>style.visibility</p:attrName>
                                        </p:attrNameLst>
                                      </p:cBhvr>
                                      <p:to>
                                        <p:strVal val="visible"/>
                                      </p:to>
                                    </p:set>
                                    <p:animEffect transition="in" filter="diamond(in)">
                                      <p:cBhvr>
                                        <p:cTn id="347" dur="1000"/>
                                        <p:tgtEl>
                                          <p:spTgt spid="4294"/>
                                        </p:tgtEl>
                                      </p:cBhvr>
                                    </p:animEffect>
                                  </p:childTnLst>
                                </p:cTn>
                              </p:par>
                              <p:par>
                                <p:cTn id="348" presetID="8" presetClass="entr" presetSubtype="16" fill="hold" grpId="0" nodeType="withEffect">
                                  <p:stCondLst>
                                    <p:cond delay="0"/>
                                  </p:stCondLst>
                                  <p:childTnLst>
                                    <p:set>
                                      <p:cBhvr>
                                        <p:cTn id="349" dur="1" fill="hold">
                                          <p:stCondLst>
                                            <p:cond delay="0"/>
                                          </p:stCondLst>
                                        </p:cTn>
                                        <p:tgtEl>
                                          <p:spTgt spid="4295"/>
                                        </p:tgtEl>
                                        <p:attrNameLst>
                                          <p:attrName>style.visibility</p:attrName>
                                        </p:attrNameLst>
                                      </p:cBhvr>
                                      <p:to>
                                        <p:strVal val="visible"/>
                                      </p:to>
                                    </p:set>
                                    <p:animEffect transition="in" filter="diamond(in)">
                                      <p:cBhvr>
                                        <p:cTn id="350" dur="1000"/>
                                        <p:tgtEl>
                                          <p:spTgt spid="4295"/>
                                        </p:tgtEl>
                                      </p:cBhvr>
                                    </p:animEffect>
                                  </p:childTnLst>
                                </p:cTn>
                              </p:par>
                              <p:par>
                                <p:cTn id="351" presetID="8" presetClass="entr" presetSubtype="16" fill="hold" grpId="0" nodeType="withEffect">
                                  <p:stCondLst>
                                    <p:cond delay="0"/>
                                  </p:stCondLst>
                                  <p:childTnLst>
                                    <p:set>
                                      <p:cBhvr>
                                        <p:cTn id="352" dur="1" fill="hold">
                                          <p:stCondLst>
                                            <p:cond delay="0"/>
                                          </p:stCondLst>
                                        </p:cTn>
                                        <p:tgtEl>
                                          <p:spTgt spid="4296"/>
                                        </p:tgtEl>
                                        <p:attrNameLst>
                                          <p:attrName>style.visibility</p:attrName>
                                        </p:attrNameLst>
                                      </p:cBhvr>
                                      <p:to>
                                        <p:strVal val="visible"/>
                                      </p:to>
                                    </p:set>
                                    <p:animEffect transition="in" filter="diamond(in)">
                                      <p:cBhvr>
                                        <p:cTn id="353" dur="1000"/>
                                        <p:tgtEl>
                                          <p:spTgt spid="4296"/>
                                        </p:tgtEl>
                                      </p:cBhvr>
                                    </p:animEffect>
                                  </p:childTnLst>
                                </p:cTn>
                              </p:par>
                              <p:par>
                                <p:cTn id="354" presetID="8" presetClass="entr" presetSubtype="16" fill="hold" grpId="0" nodeType="withEffect">
                                  <p:stCondLst>
                                    <p:cond delay="0"/>
                                  </p:stCondLst>
                                  <p:childTnLst>
                                    <p:set>
                                      <p:cBhvr>
                                        <p:cTn id="355" dur="1" fill="hold">
                                          <p:stCondLst>
                                            <p:cond delay="0"/>
                                          </p:stCondLst>
                                        </p:cTn>
                                        <p:tgtEl>
                                          <p:spTgt spid="4297"/>
                                        </p:tgtEl>
                                        <p:attrNameLst>
                                          <p:attrName>style.visibility</p:attrName>
                                        </p:attrNameLst>
                                      </p:cBhvr>
                                      <p:to>
                                        <p:strVal val="visible"/>
                                      </p:to>
                                    </p:set>
                                    <p:animEffect transition="in" filter="diamond(in)">
                                      <p:cBhvr>
                                        <p:cTn id="356" dur="1000"/>
                                        <p:tgtEl>
                                          <p:spTgt spid="4297"/>
                                        </p:tgtEl>
                                      </p:cBhvr>
                                    </p:animEffect>
                                  </p:childTnLst>
                                </p:cTn>
                              </p:par>
                              <p:par>
                                <p:cTn id="357" presetID="8" presetClass="entr" presetSubtype="16" fill="hold" grpId="0" nodeType="withEffect">
                                  <p:stCondLst>
                                    <p:cond delay="0"/>
                                  </p:stCondLst>
                                  <p:childTnLst>
                                    <p:set>
                                      <p:cBhvr>
                                        <p:cTn id="358" dur="1" fill="hold">
                                          <p:stCondLst>
                                            <p:cond delay="0"/>
                                          </p:stCondLst>
                                        </p:cTn>
                                        <p:tgtEl>
                                          <p:spTgt spid="4298"/>
                                        </p:tgtEl>
                                        <p:attrNameLst>
                                          <p:attrName>style.visibility</p:attrName>
                                        </p:attrNameLst>
                                      </p:cBhvr>
                                      <p:to>
                                        <p:strVal val="visible"/>
                                      </p:to>
                                    </p:set>
                                    <p:animEffect transition="in" filter="diamond(in)">
                                      <p:cBhvr>
                                        <p:cTn id="359" dur="1000"/>
                                        <p:tgtEl>
                                          <p:spTgt spid="4298"/>
                                        </p:tgtEl>
                                      </p:cBhvr>
                                    </p:animEffect>
                                  </p:childTnLst>
                                </p:cTn>
                              </p:par>
                              <p:par>
                                <p:cTn id="360" presetID="8" presetClass="entr" presetSubtype="16" fill="hold" grpId="0" nodeType="withEffect">
                                  <p:stCondLst>
                                    <p:cond delay="0"/>
                                  </p:stCondLst>
                                  <p:childTnLst>
                                    <p:set>
                                      <p:cBhvr>
                                        <p:cTn id="361" dur="1" fill="hold">
                                          <p:stCondLst>
                                            <p:cond delay="0"/>
                                          </p:stCondLst>
                                        </p:cTn>
                                        <p:tgtEl>
                                          <p:spTgt spid="4299"/>
                                        </p:tgtEl>
                                        <p:attrNameLst>
                                          <p:attrName>style.visibility</p:attrName>
                                        </p:attrNameLst>
                                      </p:cBhvr>
                                      <p:to>
                                        <p:strVal val="visible"/>
                                      </p:to>
                                    </p:set>
                                    <p:animEffect transition="in" filter="diamond(in)">
                                      <p:cBhvr>
                                        <p:cTn id="362" dur="1000"/>
                                        <p:tgtEl>
                                          <p:spTgt spid="4299"/>
                                        </p:tgtEl>
                                      </p:cBhvr>
                                    </p:animEffect>
                                  </p:childTnLst>
                                </p:cTn>
                              </p:par>
                              <p:par>
                                <p:cTn id="363" presetID="8" presetClass="entr" presetSubtype="16" fill="hold" grpId="0" nodeType="withEffect">
                                  <p:stCondLst>
                                    <p:cond delay="0"/>
                                  </p:stCondLst>
                                  <p:childTnLst>
                                    <p:set>
                                      <p:cBhvr>
                                        <p:cTn id="364" dur="1" fill="hold">
                                          <p:stCondLst>
                                            <p:cond delay="0"/>
                                          </p:stCondLst>
                                        </p:cTn>
                                        <p:tgtEl>
                                          <p:spTgt spid="4300"/>
                                        </p:tgtEl>
                                        <p:attrNameLst>
                                          <p:attrName>style.visibility</p:attrName>
                                        </p:attrNameLst>
                                      </p:cBhvr>
                                      <p:to>
                                        <p:strVal val="visible"/>
                                      </p:to>
                                    </p:set>
                                    <p:animEffect transition="in" filter="diamond(in)">
                                      <p:cBhvr>
                                        <p:cTn id="365" dur="1000"/>
                                        <p:tgtEl>
                                          <p:spTgt spid="4300"/>
                                        </p:tgtEl>
                                      </p:cBhvr>
                                    </p:animEffect>
                                  </p:childTnLst>
                                </p:cTn>
                              </p:par>
                              <p:par>
                                <p:cTn id="366" presetID="8" presetClass="entr" presetSubtype="16" fill="hold" grpId="0" nodeType="withEffect">
                                  <p:stCondLst>
                                    <p:cond delay="0"/>
                                  </p:stCondLst>
                                  <p:childTnLst>
                                    <p:set>
                                      <p:cBhvr>
                                        <p:cTn id="367" dur="1" fill="hold">
                                          <p:stCondLst>
                                            <p:cond delay="0"/>
                                          </p:stCondLst>
                                        </p:cTn>
                                        <p:tgtEl>
                                          <p:spTgt spid="4307"/>
                                        </p:tgtEl>
                                        <p:attrNameLst>
                                          <p:attrName>style.visibility</p:attrName>
                                        </p:attrNameLst>
                                      </p:cBhvr>
                                      <p:to>
                                        <p:strVal val="visible"/>
                                      </p:to>
                                    </p:set>
                                    <p:animEffect transition="in" filter="diamond(in)">
                                      <p:cBhvr>
                                        <p:cTn id="368" dur="1000"/>
                                        <p:tgtEl>
                                          <p:spTgt spid="4307"/>
                                        </p:tgtEl>
                                      </p:cBhvr>
                                    </p:animEffect>
                                  </p:childTnLst>
                                </p:cTn>
                              </p:par>
                            </p:childTnLst>
                          </p:cTn>
                        </p:par>
                      </p:childTnLst>
                    </p:cTn>
                  </p:par>
                  <p:par>
                    <p:cTn id="369" fill="hold" nodeType="clickPar">
                      <p:stCondLst>
                        <p:cond delay="indefinite"/>
                      </p:stCondLst>
                      <p:childTnLst>
                        <p:par>
                          <p:cTn id="370" fill="hold" nodeType="withGroup">
                            <p:stCondLst>
                              <p:cond delay="0"/>
                            </p:stCondLst>
                            <p:childTnLst>
                              <p:par>
                                <p:cTn id="371" presetID="8" presetClass="entr" presetSubtype="16" fill="hold" grpId="0" nodeType="clickEffect">
                                  <p:stCondLst>
                                    <p:cond delay="0"/>
                                  </p:stCondLst>
                                  <p:childTnLst>
                                    <p:set>
                                      <p:cBhvr>
                                        <p:cTn id="372" dur="1" fill="hold">
                                          <p:stCondLst>
                                            <p:cond delay="0"/>
                                          </p:stCondLst>
                                        </p:cTn>
                                        <p:tgtEl>
                                          <p:spTgt spid="4359"/>
                                        </p:tgtEl>
                                        <p:attrNameLst>
                                          <p:attrName>style.visibility</p:attrName>
                                        </p:attrNameLst>
                                      </p:cBhvr>
                                      <p:to>
                                        <p:strVal val="visible"/>
                                      </p:to>
                                    </p:set>
                                    <p:animEffect transition="in" filter="diamond(in)">
                                      <p:cBhvr>
                                        <p:cTn id="373" dur="500"/>
                                        <p:tgtEl>
                                          <p:spTgt spid="4359"/>
                                        </p:tgtEl>
                                      </p:cBhvr>
                                    </p:animEffect>
                                  </p:childTnLst>
                                </p:cTn>
                              </p:par>
                            </p:childTnLst>
                          </p:cTn>
                        </p:par>
                      </p:childTnLst>
                    </p:cTn>
                  </p:par>
                  <p:par>
                    <p:cTn id="374" fill="hold" nodeType="clickPar">
                      <p:stCondLst>
                        <p:cond delay="indefinite"/>
                      </p:stCondLst>
                      <p:childTnLst>
                        <p:par>
                          <p:cTn id="375" fill="hold" nodeType="withGroup">
                            <p:stCondLst>
                              <p:cond delay="0"/>
                            </p:stCondLst>
                            <p:childTnLst>
                              <p:par>
                                <p:cTn id="376" presetID="18" presetClass="entr" presetSubtype="6" fill="hold" grpId="0" nodeType="clickEffect">
                                  <p:stCondLst>
                                    <p:cond delay="0"/>
                                  </p:stCondLst>
                                  <p:childTnLst>
                                    <p:set>
                                      <p:cBhvr>
                                        <p:cTn id="377" dur="1" fill="hold">
                                          <p:stCondLst>
                                            <p:cond delay="0"/>
                                          </p:stCondLst>
                                        </p:cTn>
                                        <p:tgtEl>
                                          <p:spTgt spid="4317"/>
                                        </p:tgtEl>
                                        <p:attrNameLst>
                                          <p:attrName>style.visibility</p:attrName>
                                        </p:attrNameLst>
                                      </p:cBhvr>
                                      <p:to>
                                        <p:strVal val="visible"/>
                                      </p:to>
                                    </p:set>
                                    <p:animEffect transition="in" filter="strips(downRight)">
                                      <p:cBhvr>
                                        <p:cTn id="378" dur="500"/>
                                        <p:tgtEl>
                                          <p:spTgt spid="4317"/>
                                        </p:tgtEl>
                                      </p:cBhvr>
                                    </p:animEffect>
                                  </p:childTnLst>
                                </p:cTn>
                              </p:par>
                              <p:par>
                                <p:cTn id="379" presetID="18" presetClass="entr" presetSubtype="12" fill="hold" grpId="0" nodeType="withEffect">
                                  <p:stCondLst>
                                    <p:cond delay="0"/>
                                  </p:stCondLst>
                                  <p:childTnLst>
                                    <p:set>
                                      <p:cBhvr>
                                        <p:cTn id="380" dur="1" fill="hold">
                                          <p:stCondLst>
                                            <p:cond delay="0"/>
                                          </p:stCondLst>
                                        </p:cTn>
                                        <p:tgtEl>
                                          <p:spTgt spid="4321"/>
                                        </p:tgtEl>
                                        <p:attrNameLst>
                                          <p:attrName>style.visibility</p:attrName>
                                        </p:attrNameLst>
                                      </p:cBhvr>
                                      <p:to>
                                        <p:strVal val="visible"/>
                                      </p:to>
                                    </p:set>
                                    <p:animEffect transition="in" filter="strips(downLeft)">
                                      <p:cBhvr>
                                        <p:cTn id="381" dur="500"/>
                                        <p:tgtEl>
                                          <p:spTgt spid="4321"/>
                                        </p:tgtEl>
                                      </p:cBhvr>
                                    </p:animEffect>
                                  </p:childTnLst>
                                </p:cTn>
                              </p:par>
                            </p:childTnLst>
                          </p:cTn>
                        </p:par>
                        <p:par>
                          <p:cTn id="382" fill="hold" nodeType="afterGroup">
                            <p:stCondLst>
                              <p:cond delay="500"/>
                            </p:stCondLst>
                            <p:childTnLst>
                              <p:par>
                                <p:cTn id="383" presetID="18" presetClass="entr" presetSubtype="9" fill="hold" grpId="0" nodeType="afterEffect">
                                  <p:stCondLst>
                                    <p:cond delay="0"/>
                                  </p:stCondLst>
                                  <p:childTnLst>
                                    <p:set>
                                      <p:cBhvr>
                                        <p:cTn id="384" dur="1" fill="hold">
                                          <p:stCondLst>
                                            <p:cond delay="0"/>
                                          </p:stCondLst>
                                        </p:cTn>
                                        <p:tgtEl>
                                          <p:spTgt spid="4316"/>
                                        </p:tgtEl>
                                        <p:attrNameLst>
                                          <p:attrName>style.visibility</p:attrName>
                                        </p:attrNameLst>
                                      </p:cBhvr>
                                      <p:to>
                                        <p:strVal val="visible"/>
                                      </p:to>
                                    </p:set>
                                    <p:animEffect transition="in" filter="strips(upLeft)">
                                      <p:cBhvr>
                                        <p:cTn id="385" dur="500"/>
                                        <p:tgtEl>
                                          <p:spTgt spid="4316"/>
                                        </p:tgtEl>
                                      </p:cBhvr>
                                    </p:animEffect>
                                  </p:childTnLst>
                                </p:cTn>
                              </p:par>
                              <p:par>
                                <p:cTn id="386" presetID="18" presetClass="entr" presetSubtype="9" fill="hold" grpId="0" nodeType="withEffect">
                                  <p:stCondLst>
                                    <p:cond delay="0"/>
                                  </p:stCondLst>
                                  <p:childTnLst>
                                    <p:set>
                                      <p:cBhvr>
                                        <p:cTn id="387" dur="1" fill="hold">
                                          <p:stCondLst>
                                            <p:cond delay="0"/>
                                          </p:stCondLst>
                                        </p:cTn>
                                        <p:tgtEl>
                                          <p:spTgt spid="4320"/>
                                        </p:tgtEl>
                                        <p:attrNameLst>
                                          <p:attrName>style.visibility</p:attrName>
                                        </p:attrNameLst>
                                      </p:cBhvr>
                                      <p:to>
                                        <p:strVal val="visible"/>
                                      </p:to>
                                    </p:set>
                                    <p:animEffect transition="in" filter="strips(upLeft)">
                                      <p:cBhvr>
                                        <p:cTn id="388" dur="500"/>
                                        <p:tgtEl>
                                          <p:spTgt spid="4320"/>
                                        </p:tgtEl>
                                      </p:cBhvr>
                                    </p:animEffect>
                                  </p:childTnLst>
                                </p:cTn>
                              </p:par>
                            </p:childTnLst>
                          </p:cTn>
                        </p:par>
                        <p:par>
                          <p:cTn id="389" fill="hold" nodeType="afterGroup">
                            <p:stCondLst>
                              <p:cond delay="1000"/>
                            </p:stCondLst>
                            <p:childTnLst>
                              <p:par>
                                <p:cTn id="390" presetID="18" presetClass="entr" presetSubtype="6" fill="hold" grpId="0" nodeType="afterEffect">
                                  <p:stCondLst>
                                    <p:cond delay="0"/>
                                  </p:stCondLst>
                                  <p:childTnLst>
                                    <p:set>
                                      <p:cBhvr>
                                        <p:cTn id="391" dur="1" fill="hold">
                                          <p:stCondLst>
                                            <p:cond delay="0"/>
                                          </p:stCondLst>
                                        </p:cTn>
                                        <p:tgtEl>
                                          <p:spTgt spid="4314"/>
                                        </p:tgtEl>
                                        <p:attrNameLst>
                                          <p:attrName>style.visibility</p:attrName>
                                        </p:attrNameLst>
                                      </p:cBhvr>
                                      <p:to>
                                        <p:strVal val="visible"/>
                                      </p:to>
                                    </p:set>
                                    <p:animEffect transition="in" filter="strips(downRight)">
                                      <p:cBhvr>
                                        <p:cTn id="392" dur="500"/>
                                        <p:tgtEl>
                                          <p:spTgt spid="4314"/>
                                        </p:tgtEl>
                                      </p:cBhvr>
                                    </p:animEffect>
                                  </p:childTnLst>
                                </p:cTn>
                              </p:par>
                              <p:par>
                                <p:cTn id="393" presetID="18" presetClass="entr" presetSubtype="6" fill="hold" grpId="0" nodeType="withEffect">
                                  <p:stCondLst>
                                    <p:cond delay="0"/>
                                  </p:stCondLst>
                                  <p:childTnLst>
                                    <p:set>
                                      <p:cBhvr>
                                        <p:cTn id="394" dur="1" fill="hold">
                                          <p:stCondLst>
                                            <p:cond delay="0"/>
                                          </p:stCondLst>
                                        </p:cTn>
                                        <p:tgtEl>
                                          <p:spTgt spid="4315"/>
                                        </p:tgtEl>
                                        <p:attrNameLst>
                                          <p:attrName>style.visibility</p:attrName>
                                        </p:attrNameLst>
                                      </p:cBhvr>
                                      <p:to>
                                        <p:strVal val="visible"/>
                                      </p:to>
                                    </p:set>
                                    <p:animEffect transition="in" filter="strips(downRight)">
                                      <p:cBhvr>
                                        <p:cTn id="395" dur="500"/>
                                        <p:tgtEl>
                                          <p:spTgt spid="4315"/>
                                        </p:tgtEl>
                                      </p:cBhvr>
                                    </p:animEffect>
                                  </p:childTnLst>
                                </p:cTn>
                              </p:par>
                              <p:par>
                                <p:cTn id="396" presetID="18" presetClass="entr" presetSubtype="12" fill="hold" grpId="0" nodeType="withEffect">
                                  <p:stCondLst>
                                    <p:cond delay="0"/>
                                  </p:stCondLst>
                                  <p:childTnLst>
                                    <p:set>
                                      <p:cBhvr>
                                        <p:cTn id="397" dur="1" fill="hold">
                                          <p:stCondLst>
                                            <p:cond delay="0"/>
                                          </p:stCondLst>
                                        </p:cTn>
                                        <p:tgtEl>
                                          <p:spTgt spid="4319"/>
                                        </p:tgtEl>
                                        <p:attrNameLst>
                                          <p:attrName>style.visibility</p:attrName>
                                        </p:attrNameLst>
                                      </p:cBhvr>
                                      <p:to>
                                        <p:strVal val="visible"/>
                                      </p:to>
                                    </p:set>
                                    <p:animEffect transition="in" filter="strips(downLeft)">
                                      <p:cBhvr>
                                        <p:cTn id="398" dur="500"/>
                                        <p:tgtEl>
                                          <p:spTgt spid="4319"/>
                                        </p:tgtEl>
                                      </p:cBhvr>
                                    </p:animEffect>
                                  </p:childTnLst>
                                </p:cTn>
                              </p:par>
                              <p:par>
                                <p:cTn id="399" presetID="18" presetClass="entr" presetSubtype="12" fill="hold" grpId="0" nodeType="withEffect">
                                  <p:stCondLst>
                                    <p:cond delay="0"/>
                                  </p:stCondLst>
                                  <p:childTnLst>
                                    <p:set>
                                      <p:cBhvr>
                                        <p:cTn id="400" dur="1" fill="hold">
                                          <p:stCondLst>
                                            <p:cond delay="0"/>
                                          </p:stCondLst>
                                        </p:cTn>
                                        <p:tgtEl>
                                          <p:spTgt spid="4318"/>
                                        </p:tgtEl>
                                        <p:attrNameLst>
                                          <p:attrName>style.visibility</p:attrName>
                                        </p:attrNameLst>
                                      </p:cBhvr>
                                      <p:to>
                                        <p:strVal val="visible"/>
                                      </p:to>
                                    </p:set>
                                    <p:animEffect transition="in" filter="strips(downLeft)">
                                      <p:cBhvr>
                                        <p:cTn id="401" dur="500"/>
                                        <p:tgtEl>
                                          <p:spTgt spid="4318"/>
                                        </p:tgtEl>
                                      </p:cBhvr>
                                    </p:animEffect>
                                  </p:childTnLst>
                                </p:cTn>
                              </p:par>
                            </p:childTnLst>
                          </p:cTn>
                        </p:par>
                      </p:childTnLst>
                    </p:cTn>
                  </p:par>
                  <p:par>
                    <p:cTn id="402" fill="hold" nodeType="clickPar">
                      <p:stCondLst>
                        <p:cond delay="indefinite"/>
                      </p:stCondLst>
                      <p:childTnLst>
                        <p:par>
                          <p:cTn id="403" fill="hold" nodeType="withGroup">
                            <p:stCondLst>
                              <p:cond delay="0"/>
                            </p:stCondLst>
                            <p:childTnLst>
                              <p:par>
                                <p:cTn id="404" presetID="8" presetClass="entr" presetSubtype="16" fill="hold" grpId="0" nodeType="clickEffect">
                                  <p:stCondLst>
                                    <p:cond delay="0"/>
                                  </p:stCondLst>
                                  <p:childTnLst>
                                    <p:set>
                                      <p:cBhvr>
                                        <p:cTn id="405" dur="1" fill="hold">
                                          <p:stCondLst>
                                            <p:cond delay="0"/>
                                          </p:stCondLst>
                                        </p:cTn>
                                        <p:tgtEl>
                                          <p:spTgt spid="4311"/>
                                        </p:tgtEl>
                                        <p:attrNameLst>
                                          <p:attrName>style.visibility</p:attrName>
                                        </p:attrNameLst>
                                      </p:cBhvr>
                                      <p:to>
                                        <p:strVal val="visible"/>
                                      </p:to>
                                    </p:set>
                                    <p:animEffect transition="in" filter="diamond(in)">
                                      <p:cBhvr>
                                        <p:cTn id="406" dur="1000"/>
                                        <p:tgtEl>
                                          <p:spTgt spid="4311"/>
                                        </p:tgtEl>
                                      </p:cBhvr>
                                    </p:animEffect>
                                  </p:childTnLst>
                                </p:cTn>
                              </p:par>
                              <p:par>
                                <p:cTn id="407" presetID="8" presetClass="entr" presetSubtype="16" fill="hold" grpId="0" nodeType="withEffect">
                                  <p:stCondLst>
                                    <p:cond delay="0"/>
                                  </p:stCondLst>
                                  <p:childTnLst>
                                    <p:set>
                                      <p:cBhvr>
                                        <p:cTn id="408" dur="1" fill="hold">
                                          <p:stCondLst>
                                            <p:cond delay="0"/>
                                          </p:stCondLst>
                                        </p:cTn>
                                        <p:tgtEl>
                                          <p:spTgt spid="4326"/>
                                        </p:tgtEl>
                                        <p:attrNameLst>
                                          <p:attrName>style.visibility</p:attrName>
                                        </p:attrNameLst>
                                      </p:cBhvr>
                                      <p:to>
                                        <p:strVal val="visible"/>
                                      </p:to>
                                    </p:set>
                                    <p:animEffect transition="in" filter="diamond(in)">
                                      <p:cBhvr>
                                        <p:cTn id="409" dur="1000"/>
                                        <p:tgtEl>
                                          <p:spTgt spid="4326"/>
                                        </p:tgtEl>
                                      </p:cBhvr>
                                    </p:animEffect>
                                  </p:childTnLst>
                                </p:cTn>
                              </p:par>
                              <p:par>
                                <p:cTn id="410" presetID="8" presetClass="entr" presetSubtype="16" fill="hold" grpId="0" nodeType="withEffect">
                                  <p:stCondLst>
                                    <p:cond delay="0"/>
                                  </p:stCondLst>
                                  <p:childTnLst>
                                    <p:set>
                                      <p:cBhvr>
                                        <p:cTn id="411" dur="1" fill="hold">
                                          <p:stCondLst>
                                            <p:cond delay="0"/>
                                          </p:stCondLst>
                                        </p:cTn>
                                        <p:tgtEl>
                                          <p:spTgt spid="4327"/>
                                        </p:tgtEl>
                                        <p:attrNameLst>
                                          <p:attrName>style.visibility</p:attrName>
                                        </p:attrNameLst>
                                      </p:cBhvr>
                                      <p:to>
                                        <p:strVal val="visible"/>
                                      </p:to>
                                    </p:set>
                                    <p:animEffect transition="in" filter="diamond(in)">
                                      <p:cBhvr>
                                        <p:cTn id="412" dur="1000"/>
                                        <p:tgtEl>
                                          <p:spTgt spid="4327"/>
                                        </p:tgtEl>
                                      </p:cBhvr>
                                    </p:animEffect>
                                  </p:childTnLst>
                                </p:cTn>
                              </p:par>
                              <p:par>
                                <p:cTn id="413" presetID="8" presetClass="entr" presetSubtype="16" fill="hold" grpId="0" nodeType="withEffect">
                                  <p:stCondLst>
                                    <p:cond delay="0"/>
                                  </p:stCondLst>
                                  <p:childTnLst>
                                    <p:set>
                                      <p:cBhvr>
                                        <p:cTn id="414" dur="1" fill="hold">
                                          <p:stCondLst>
                                            <p:cond delay="0"/>
                                          </p:stCondLst>
                                        </p:cTn>
                                        <p:tgtEl>
                                          <p:spTgt spid="4335"/>
                                        </p:tgtEl>
                                        <p:attrNameLst>
                                          <p:attrName>style.visibility</p:attrName>
                                        </p:attrNameLst>
                                      </p:cBhvr>
                                      <p:to>
                                        <p:strVal val="visible"/>
                                      </p:to>
                                    </p:set>
                                    <p:animEffect transition="in" filter="diamond(in)">
                                      <p:cBhvr>
                                        <p:cTn id="415" dur="1000"/>
                                        <p:tgtEl>
                                          <p:spTgt spid="4335"/>
                                        </p:tgtEl>
                                      </p:cBhvr>
                                    </p:animEffect>
                                  </p:childTnLst>
                                </p:cTn>
                              </p:par>
                              <p:par>
                                <p:cTn id="416" presetID="8" presetClass="entr" presetSubtype="16" fill="hold" grpId="0" nodeType="withEffect">
                                  <p:stCondLst>
                                    <p:cond delay="0"/>
                                  </p:stCondLst>
                                  <p:childTnLst>
                                    <p:set>
                                      <p:cBhvr>
                                        <p:cTn id="417" dur="1" fill="hold">
                                          <p:stCondLst>
                                            <p:cond delay="0"/>
                                          </p:stCondLst>
                                        </p:cTn>
                                        <p:tgtEl>
                                          <p:spTgt spid="4328"/>
                                        </p:tgtEl>
                                        <p:attrNameLst>
                                          <p:attrName>style.visibility</p:attrName>
                                        </p:attrNameLst>
                                      </p:cBhvr>
                                      <p:to>
                                        <p:strVal val="visible"/>
                                      </p:to>
                                    </p:set>
                                    <p:animEffect transition="in" filter="diamond(in)">
                                      <p:cBhvr>
                                        <p:cTn id="418" dur="1000"/>
                                        <p:tgtEl>
                                          <p:spTgt spid="4328"/>
                                        </p:tgtEl>
                                      </p:cBhvr>
                                    </p:animEffect>
                                  </p:childTnLst>
                                </p:cTn>
                              </p:par>
                              <p:par>
                                <p:cTn id="419" presetID="8" presetClass="entr" presetSubtype="16" fill="hold" grpId="0" nodeType="withEffect">
                                  <p:stCondLst>
                                    <p:cond delay="0"/>
                                  </p:stCondLst>
                                  <p:childTnLst>
                                    <p:set>
                                      <p:cBhvr>
                                        <p:cTn id="420" dur="1" fill="hold">
                                          <p:stCondLst>
                                            <p:cond delay="0"/>
                                          </p:stCondLst>
                                        </p:cTn>
                                        <p:tgtEl>
                                          <p:spTgt spid="4329"/>
                                        </p:tgtEl>
                                        <p:attrNameLst>
                                          <p:attrName>style.visibility</p:attrName>
                                        </p:attrNameLst>
                                      </p:cBhvr>
                                      <p:to>
                                        <p:strVal val="visible"/>
                                      </p:to>
                                    </p:set>
                                    <p:animEffect transition="in" filter="diamond(in)">
                                      <p:cBhvr>
                                        <p:cTn id="421" dur="1000"/>
                                        <p:tgtEl>
                                          <p:spTgt spid="4329"/>
                                        </p:tgtEl>
                                      </p:cBhvr>
                                    </p:animEffect>
                                  </p:childTnLst>
                                </p:cTn>
                              </p:par>
                            </p:childTnLst>
                          </p:cTn>
                        </p:par>
                      </p:childTnLst>
                    </p:cTn>
                  </p:par>
                  <p:par>
                    <p:cTn id="422" fill="hold" nodeType="clickPar">
                      <p:stCondLst>
                        <p:cond delay="indefinite"/>
                      </p:stCondLst>
                      <p:childTnLst>
                        <p:par>
                          <p:cTn id="423" fill="hold" nodeType="withGroup">
                            <p:stCondLst>
                              <p:cond delay="0"/>
                            </p:stCondLst>
                            <p:childTnLst>
                              <p:par>
                                <p:cTn id="424" presetID="8" presetClass="entr" presetSubtype="16" fill="hold" grpId="0" nodeType="clickEffect">
                                  <p:stCondLst>
                                    <p:cond delay="0"/>
                                  </p:stCondLst>
                                  <p:childTnLst>
                                    <p:set>
                                      <p:cBhvr>
                                        <p:cTn id="425" dur="1" fill="hold">
                                          <p:stCondLst>
                                            <p:cond delay="0"/>
                                          </p:stCondLst>
                                        </p:cTn>
                                        <p:tgtEl>
                                          <p:spTgt spid="4361"/>
                                        </p:tgtEl>
                                        <p:attrNameLst>
                                          <p:attrName>style.visibility</p:attrName>
                                        </p:attrNameLst>
                                      </p:cBhvr>
                                      <p:to>
                                        <p:strVal val="visible"/>
                                      </p:to>
                                    </p:set>
                                    <p:animEffect transition="in" filter="diamond(in)">
                                      <p:cBhvr>
                                        <p:cTn id="426" dur="500"/>
                                        <p:tgtEl>
                                          <p:spTgt spid="4361"/>
                                        </p:tgtEl>
                                      </p:cBhvr>
                                    </p:animEffect>
                                  </p:childTnLst>
                                </p:cTn>
                              </p:par>
                            </p:childTnLst>
                          </p:cTn>
                        </p:par>
                      </p:childTnLst>
                    </p:cTn>
                  </p:par>
                  <p:par>
                    <p:cTn id="427" fill="hold" nodeType="clickPar">
                      <p:stCondLst>
                        <p:cond delay="indefinite"/>
                      </p:stCondLst>
                      <p:childTnLst>
                        <p:par>
                          <p:cTn id="428" fill="hold" nodeType="withGroup">
                            <p:stCondLst>
                              <p:cond delay="0"/>
                            </p:stCondLst>
                            <p:childTnLst>
                              <p:par>
                                <p:cTn id="429" presetID="8" presetClass="entr" presetSubtype="16" fill="hold" grpId="0" nodeType="clickEffect">
                                  <p:stCondLst>
                                    <p:cond delay="0"/>
                                  </p:stCondLst>
                                  <p:childTnLst>
                                    <p:set>
                                      <p:cBhvr>
                                        <p:cTn id="430" dur="1" fill="hold">
                                          <p:stCondLst>
                                            <p:cond delay="0"/>
                                          </p:stCondLst>
                                        </p:cTn>
                                        <p:tgtEl>
                                          <p:spTgt spid="4312"/>
                                        </p:tgtEl>
                                        <p:attrNameLst>
                                          <p:attrName>style.visibility</p:attrName>
                                        </p:attrNameLst>
                                      </p:cBhvr>
                                      <p:to>
                                        <p:strVal val="visible"/>
                                      </p:to>
                                    </p:set>
                                    <p:animEffect transition="in" filter="diamond(in)">
                                      <p:cBhvr>
                                        <p:cTn id="431" dur="1000"/>
                                        <p:tgtEl>
                                          <p:spTgt spid="4312"/>
                                        </p:tgtEl>
                                      </p:cBhvr>
                                    </p:animEffect>
                                  </p:childTnLst>
                                </p:cTn>
                              </p:par>
                              <p:par>
                                <p:cTn id="432" presetID="8" presetClass="entr" presetSubtype="16" fill="hold" grpId="0" nodeType="withEffect">
                                  <p:stCondLst>
                                    <p:cond delay="0"/>
                                  </p:stCondLst>
                                  <p:childTnLst>
                                    <p:set>
                                      <p:cBhvr>
                                        <p:cTn id="433" dur="1" fill="hold">
                                          <p:stCondLst>
                                            <p:cond delay="0"/>
                                          </p:stCondLst>
                                        </p:cTn>
                                        <p:tgtEl>
                                          <p:spTgt spid="4334"/>
                                        </p:tgtEl>
                                        <p:attrNameLst>
                                          <p:attrName>style.visibility</p:attrName>
                                        </p:attrNameLst>
                                      </p:cBhvr>
                                      <p:to>
                                        <p:strVal val="visible"/>
                                      </p:to>
                                    </p:set>
                                    <p:animEffect transition="in" filter="diamond(in)">
                                      <p:cBhvr>
                                        <p:cTn id="434" dur="1000"/>
                                        <p:tgtEl>
                                          <p:spTgt spid="4334"/>
                                        </p:tgtEl>
                                      </p:cBhvr>
                                    </p:animEffect>
                                  </p:childTnLst>
                                </p:cTn>
                              </p:par>
                              <p:par>
                                <p:cTn id="435" presetID="8" presetClass="entr" presetSubtype="16" fill="hold" grpId="0" nodeType="withEffect">
                                  <p:stCondLst>
                                    <p:cond delay="0"/>
                                  </p:stCondLst>
                                  <p:childTnLst>
                                    <p:set>
                                      <p:cBhvr>
                                        <p:cTn id="436" dur="1" fill="hold">
                                          <p:stCondLst>
                                            <p:cond delay="0"/>
                                          </p:stCondLst>
                                        </p:cTn>
                                        <p:tgtEl>
                                          <p:spTgt spid="4356"/>
                                        </p:tgtEl>
                                        <p:attrNameLst>
                                          <p:attrName>style.visibility</p:attrName>
                                        </p:attrNameLst>
                                      </p:cBhvr>
                                      <p:to>
                                        <p:strVal val="visible"/>
                                      </p:to>
                                    </p:set>
                                    <p:animEffect transition="in" filter="diamond(in)">
                                      <p:cBhvr>
                                        <p:cTn id="437" dur="1000"/>
                                        <p:tgtEl>
                                          <p:spTgt spid="4356"/>
                                        </p:tgtEl>
                                      </p:cBhvr>
                                    </p:animEffect>
                                  </p:childTnLst>
                                </p:cTn>
                              </p:par>
                              <p:par>
                                <p:cTn id="438" presetID="8" presetClass="entr" presetSubtype="16" fill="hold" grpId="0" nodeType="withEffect">
                                  <p:stCondLst>
                                    <p:cond delay="0"/>
                                  </p:stCondLst>
                                  <p:childTnLst>
                                    <p:set>
                                      <p:cBhvr>
                                        <p:cTn id="439" dur="1" fill="hold">
                                          <p:stCondLst>
                                            <p:cond delay="0"/>
                                          </p:stCondLst>
                                        </p:cTn>
                                        <p:tgtEl>
                                          <p:spTgt spid="4336"/>
                                        </p:tgtEl>
                                        <p:attrNameLst>
                                          <p:attrName>style.visibility</p:attrName>
                                        </p:attrNameLst>
                                      </p:cBhvr>
                                      <p:to>
                                        <p:strVal val="visible"/>
                                      </p:to>
                                    </p:set>
                                    <p:animEffect transition="in" filter="diamond(in)">
                                      <p:cBhvr>
                                        <p:cTn id="440" dur="1000"/>
                                        <p:tgtEl>
                                          <p:spTgt spid="4336"/>
                                        </p:tgtEl>
                                      </p:cBhvr>
                                    </p:animEffect>
                                  </p:childTnLst>
                                </p:cTn>
                              </p:par>
                            </p:childTnLst>
                          </p:cTn>
                        </p:par>
                      </p:childTnLst>
                    </p:cTn>
                  </p:par>
                  <p:par>
                    <p:cTn id="441" fill="hold" nodeType="clickPar">
                      <p:stCondLst>
                        <p:cond delay="indefinite"/>
                      </p:stCondLst>
                      <p:childTnLst>
                        <p:par>
                          <p:cTn id="442" fill="hold" nodeType="withGroup">
                            <p:stCondLst>
                              <p:cond delay="0"/>
                            </p:stCondLst>
                            <p:childTnLst>
                              <p:par>
                                <p:cTn id="443" presetID="8" presetClass="entr" presetSubtype="16" fill="hold" grpId="0" nodeType="clickEffect">
                                  <p:stCondLst>
                                    <p:cond delay="0"/>
                                  </p:stCondLst>
                                  <p:childTnLst>
                                    <p:set>
                                      <p:cBhvr>
                                        <p:cTn id="444" dur="1" fill="hold">
                                          <p:stCondLst>
                                            <p:cond delay="0"/>
                                          </p:stCondLst>
                                        </p:cTn>
                                        <p:tgtEl>
                                          <p:spTgt spid="4360"/>
                                        </p:tgtEl>
                                        <p:attrNameLst>
                                          <p:attrName>style.visibility</p:attrName>
                                        </p:attrNameLst>
                                      </p:cBhvr>
                                      <p:to>
                                        <p:strVal val="visible"/>
                                      </p:to>
                                    </p:set>
                                    <p:animEffect transition="in" filter="diamond(in)">
                                      <p:cBhvr>
                                        <p:cTn id="445" dur="500"/>
                                        <p:tgtEl>
                                          <p:spTgt spid="4360"/>
                                        </p:tgtEl>
                                      </p:cBhvr>
                                    </p:animEffect>
                                  </p:childTnLst>
                                </p:cTn>
                              </p:par>
                            </p:childTnLst>
                          </p:cTn>
                        </p:par>
                      </p:childTnLst>
                    </p:cTn>
                  </p:par>
                  <p:par>
                    <p:cTn id="446" fill="hold" nodeType="clickPar">
                      <p:stCondLst>
                        <p:cond delay="indefinite"/>
                      </p:stCondLst>
                      <p:childTnLst>
                        <p:par>
                          <p:cTn id="447" fill="hold" nodeType="withGroup">
                            <p:stCondLst>
                              <p:cond delay="0"/>
                            </p:stCondLst>
                            <p:childTnLst>
                              <p:par>
                                <p:cTn id="448" presetID="8" presetClass="entr" presetSubtype="16" fill="hold" grpId="0" nodeType="clickEffect">
                                  <p:stCondLst>
                                    <p:cond delay="0"/>
                                  </p:stCondLst>
                                  <p:childTnLst>
                                    <p:set>
                                      <p:cBhvr>
                                        <p:cTn id="449" dur="1" fill="hold">
                                          <p:stCondLst>
                                            <p:cond delay="0"/>
                                          </p:stCondLst>
                                        </p:cTn>
                                        <p:tgtEl>
                                          <p:spTgt spid="4310"/>
                                        </p:tgtEl>
                                        <p:attrNameLst>
                                          <p:attrName>style.visibility</p:attrName>
                                        </p:attrNameLst>
                                      </p:cBhvr>
                                      <p:to>
                                        <p:strVal val="visible"/>
                                      </p:to>
                                    </p:set>
                                    <p:animEffect transition="in" filter="diamond(in)">
                                      <p:cBhvr>
                                        <p:cTn id="450" dur="1000"/>
                                        <p:tgtEl>
                                          <p:spTgt spid="4310"/>
                                        </p:tgtEl>
                                      </p:cBhvr>
                                    </p:animEffect>
                                  </p:childTnLst>
                                </p:cTn>
                              </p:par>
                              <p:par>
                                <p:cTn id="451" presetID="8" presetClass="entr" presetSubtype="16" fill="hold" grpId="0" nodeType="withEffect">
                                  <p:stCondLst>
                                    <p:cond delay="0"/>
                                  </p:stCondLst>
                                  <p:childTnLst>
                                    <p:set>
                                      <p:cBhvr>
                                        <p:cTn id="452" dur="1" fill="hold">
                                          <p:stCondLst>
                                            <p:cond delay="0"/>
                                          </p:stCondLst>
                                        </p:cTn>
                                        <p:tgtEl>
                                          <p:spTgt spid="4330"/>
                                        </p:tgtEl>
                                        <p:attrNameLst>
                                          <p:attrName>style.visibility</p:attrName>
                                        </p:attrNameLst>
                                      </p:cBhvr>
                                      <p:to>
                                        <p:strVal val="visible"/>
                                      </p:to>
                                    </p:set>
                                    <p:animEffect transition="in" filter="diamond(in)">
                                      <p:cBhvr>
                                        <p:cTn id="453" dur="1000"/>
                                        <p:tgtEl>
                                          <p:spTgt spid="4330"/>
                                        </p:tgtEl>
                                      </p:cBhvr>
                                    </p:animEffect>
                                  </p:childTnLst>
                                </p:cTn>
                              </p:par>
                              <p:par>
                                <p:cTn id="454" presetID="8" presetClass="entr" presetSubtype="16" fill="hold" grpId="0" nodeType="withEffect">
                                  <p:stCondLst>
                                    <p:cond delay="0"/>
                                  </p:stCondLst>
                                  <p:childTnLst>
                                    <p:set>
                                      <p:cBhvr>
                                        <p:cTn id="455" dur="1" fill="hold">
                                          <p:stCondLst>
                                            <p:cond delay="0"/>
                                          </p:stCondLst>
                                        </p:cTn>
                                        <p:tgtEl>
                                          <p:spTgt spid="4331"/>
                                        </p:tgtEl>
                                        <p:attrNameLst>
                                          <p:attrName>style.visibility</p:attrName>
                                        </p:attrNameLst>
                                      </p:cBhvr>
                                      <p:to>
                                        <p:strVal val="visible"/>
                                      </p:to>
                                    </p:set>
                                    <p:animEffect transition="in" filter="diamond(in)">
                                      <p:cBhvr>
                                        <p:cTn id="456" dur="1000"/>
                                        <p:tgtEl>
                                          <p:spTgt spid="4331"/>
                                        </p:tgtEl>
                                      </p:cBhvr>
                                    </p:animEffect>
                                  </p:childTnLst>
                                </p:cTn>
                              </p:par>
                              <p:par>
                                <p:cTn id="457" presetID="8" presetClass="entr" presetSubtype="16" fill="hold" grpId="0" nodeType="withEffect">
                                  <p:stCondLst>
                                    <p:cond delay="0"/>
                                  </p:stCondLst>
                                  <p:childTnLst>
                                    <p:set>
                                      <p:cBhvr>
                                        <p:cTn id="458" dur="1" fill="hold">
                                          <p:stCondLst>
                                            <p:cond delay="0"/>
                                          </p:stCondLst>
                                        </p:cTn>
                                        <p:tgtEl>
                                          <p:spTgt spid="4338"/>
                                        </p:tgtEl>
                                        <p:attrNameLst>
                                          <p:attrName>style.visibility</p:attrName>
                                        </p:attrNameLst>
                                      </p:cBhvr>
                                      <p:to>
                                        <p:strVal val="visible"/>
                                      </p:to>
                                    </p:set>
                                    <p:animEffect transition="in" filter="diamond(in)">
                                      <p:cBhvr>
                                        <p:cTn id="459" dur="1000"/>
                                        <p:tgtEl>
                                          <p:spTgt spid="4338"/>
                                        </p:tgtEl>
                                      </p:cBhvr>
                                    </p:animEffect>
                                  </p:childTnLst>
                                </p:cTn>
                              </p:par>
                              <p:par>
                                <p:cTn id="460" presetID="8" presetClass="entr" presetSubtype="16" fill="hold" grpId="0" nodeType="withEffect">
                                  <p:stCondLst>
                                    <p:cond delay="0"/>
                                  </p:stCondLst>
                                  <p:childTnLst>
                                    <p:set>
                                      <p:cBhvr>
                                        <p:cTn id="461" dur="1" fill="hold">
                                          <p:stCondLst>
                                            <p:cond delay="0"/>
                                          </p:stCondLst>
                                        </p:cTn>
                                        <p:tgtEl>
                                          <p:spTgt spid="4332"/>
                                        </p:tgtEl>
                                        <p:attrNameLst>
                                          <p:attrName>style.visibility</p:attrName>
                                        </p:attrNameLst>
                                      </p:cBhvr>
                                      <p:to>
                                        <p:strVal val="visible"/>
                                      </p:to>
                                    </p:set>
                                    <p:animEffect transition="in" filter="diamond(in)">
                                      <p:cBhvr>
                                        <p:cTn id="462" dur="1000"/>
                                        <p:tgtEl>
                                          <p:spTgt spid="4332"/>
                                        </p:tgtEl>
                                      </p:cBhvr>
                                    </p:animEffect>
                                  </p:childTnLst>
                                </p:cTn>
                              </p:par>
                              <p:par>
                                <p:cTn id="463" presetID="8" presetClass="entr" presetSubtype="16" fill="hold" grpId="0" nodeType="withEffect">
                                  <p:stCondLst>
                                    <p:cond delay="0"/>
                                  </p:stCondLst>
                                  <p:childTnLst>
                                    <p:set>
                                      <p:cBhvr>
                                        <p:cTn id="464" dur="1" fill="hold">
                                          <p:stCondLst>
                                            <p:cond delay="0"/>
                                          </p:stCondLst>
                                        </p:cTn>
                                        <p:tgtEl>
                                          <p:spTgt spid="4333"/>
                                        </p:tgtEl>
                                        <p:attrNameLst>
                                          <p:attrName>style.visibility</p:attrName>
                                        </p:attrNameLst>
                                      </p:cBhvr>
                                      <p:to>
                                        <p:strVal val="visible"/>
                                      </p:to>
                                    </p:set>
                                    <p:animEffect transition="in" filter="diamond(in)">
                                      <p:cBhvr>
                                        <p:cTn id="465" dur="1000"/>
                                        <p:tgtEl>
                                          <p:spTgt spid="4333"/>
                                        </p:tgtEl>
                                      </p:cBhvr>
                                    </p:animEffect>
                                  </p:childTnLst>
                                </p:cTn>
                              </p:par>
                            </p:childTnLst>
                          </p:cTn>
                        </p:par>
                      </p:childTnLst>
                    </p:cTn>
                  </p:par>
                  <p:par>
                    <p:cTn id="466" fill="hold" nodeType="clickPar">
                      <p:stCondLst>
                        <p:cond delay="indefinite"/>
                      </p:stCondLst>
                      <p:childTnLst>
                        <p:par>
                          <p:cTn id="467" fill="hold" nodeType="withGroup">
                            <p:stCondLst>
                              <p:cond delay="0"/>
                            </p:stCondLst>
                            <p:childTnLst>
                              <p:par>
                                <p:cTn id="468" presetID="8" presetClass="entr" presetSubtype="16" fill="hold" grpId="0" nodeType="clickEffect">
                                  <p:stCondLst>
                                    <p:cond delay="0"/>
                                  </p:stCondLst>
                                  <p:childTnLst>
                                    <p:set>
                                      <p:cBhvr>
                                        <p:cTn id="469" dur="1" fill="hold">
                                          <p:stCondLst>
                                            <p:cond delay="0"/>
                                          </p:stCondLst>
                                        </p:cTn>
                                        <p:tgtEl>
                                          <p:spTgt spid="4363"/>
                                        </p:tgtEl>
                                        <p:attrNameLst>
                                          <p:attrName>style.visibility</p:attrName>
                                        </p:attrNameLst>
                                      </p:cBhvr>
                                      <p:to>
                                        <p:strVal val="visible"/>
                                      </p:to>
                                    </p:set>
                                    <p:animEffect transition="in" filter="diamond(in)">
                                      <p:cBhvr>
                                        <p:cTn id="470" dur="500"/>
                                        <p:tgtEl>
                                          <p:spTgt spid="4363"/>
                                        </p:tgtEl>
                                      </p:cBhvr>
                                    </p:animEffect>
                                  </p:childTnLst>
                                </p:cTn>
                              </p:par>
                            </p:childTnLst>
                          </p:cTn>
                        </p:par>
                      </p:childTnLst>
                    </p:cTn>
                  </p:par>
                  <p:par>
                    <p:cTn id="471" fill="hold" nodeType="clickPar">
                      <p:stCondLst>
                        <p:cond delay="indefinite"/>
                      </p:stCondLst>
                      <p:childTnLst>
                        <p:par>
                          <p:cTn id="472" fill="hold" nodeType="withGroup">
                            <p:stCondLst>
                              <p:cond delay="0"/>
                            </p:stCondLst>
                            <p:childTnLst>
                              <p:par>
                                <p:cTn id="473" presetID="8" presetClass="entr" presetSubtype="16" fill="hold" grpId="0" nodeType="clickEffect">
                                  <p:stCondLst>
                                    <p:cond delay="0"/>
                                  </p:stCondLst>
                                  <p:childTnLst>
                                    <p:set>
                                      <p:cBhvr>
                                        <p:cTn id="474" dur="1" fill="hold">
                                          <p:stCondLst>
                                            <p:cond delay="0"/>
                                          </p:stCondLst>
                                        </p:cTn>
                                        <p:tgtEl>
                                          <p:spTgt spid="4308"/>
                                        </p:tgtEl>
                                        <p:attrNameLst>
                                          <p:attrName>style.visibility</p:attrName>
                                        </p:attrNameLst>
                                      </p:cBhvr>
                                      <p:to>
                                        <p:strVal val="visible"/>
                                      </p:to>
                                    </p:set>
                                    <p:animEffect transition="in" filter="diamond(in)">
                                      <p:cBhvr>
                                        <p:cTn id="475" dur="1000"/>
                                        <p:tgtEl>
                                          <p:spTgt spid="4308"/>
                                        </p:tgtEl>
                                      </p:cBhvr>
                                    </p:animEffect>
                                  </p:childTnLst>
                                </p:cTn>
                              </p:par>
                              <p:par>
                                <p:cTn id="476" presetID="8" presetClass="entr" presetSubtype="16" fill="hold" grpId="0" nodeType="withEffect">
                                  <p:stCondLst>
                                    <p:cond delay="0"/>
                                  </p:stCondLst>
                                  <p:childTnLst>
                                    <p:set>
                                      <p:cBhvr>
                                        <p:cTn id="477" dur="1" fill="hold">
                                          <p:stCondLst>
                                            <p:cond delay="0"/>
                                          </p:stCondLst>
                                        </p:cTn>
                                        <p:tgtEl>
                                          <p:spTgt spid="4337"/>
                                        </p:tgtEl>
                                        <p:attrNameLst>
                                          <p:attrName>style.visibility</p:attrName>
                                        </p:attrNameLst>
                                      </p:cBhvr>
                                      <p:to>
                                        <p:strVal val="visible"/>
                                      </p:to>
                                    </p:set>
                                    <p:animEffect transition="in" filter="diamond(in)">
                                      <p:cBhvr>
                                        <p:cTn id="478" dur="1000"/>
                                        <p:tgtEl>
                                          <p:spTgt spid="4337"/>
                                        </p:tgtEl>
                                      </p:cBhvr>
                                    </p:animEffect>
                                  </p:childTnLst>
                                </p:cTn>
                              </p:par>
                              <p:par>
                                <p:cTn id="479" presetID="8" presetClass="entr" presetSubtype="16" fill="hold" grpId="0" nodeType="withEffect">
                                  <p:stCondLst>
                                    <p:cond delay="0"/>
                                  </p:stCondLst>
                                  <p:childTnLst>
                                    <p:set>
                                      <p:cBhvr>
                                        <p:cTn id="480" dur="1" fill="hold">
                                          <p:stCondLst>
                                            <p:cond delay="0"/>
                                          </p:stCondLst>
                                        </p:cTn>
                                        <p:tgtEl>
                                          <p:spTgt spid="4339"/>
                                        </p:tgtEl>
                                        <p:attrNameLst>
                                          <p:attrName>style.visibility</p:attrName>
                                        </p:attrNameLst>
                                      </p:cBhvr>
                                      <p:to>
                                        <p:strVal val="visible"/>
                                      </p:to>
                                    </p:set>
                                    <p:animEffect transition="in" filter="diamond(in)">
                                      <p:cBhvr>
                                        <p:cTn id="481" dur="1000"/>
                                        <p:tgtEl>
                                          <p:spTgt spid="4339"/>
                                        </p:tgtEl>
                                      </p:cBhvr>
                                    </p:animEffect>
                                  </p:childTnLst>
                                </p:cTn>
                              </p:par>
                              <p:par>
                                <p:cTn id="482" presetID="8" presetClass="entr" presetSubtype="16" fill="hold" grpId="0" nodeType="withEffect">
                                  <p:stCondLst>
                                    <p:cond delay="0"/>
                                  </p:stCondLst>
                                  <p:childTnLst>
                                    <p:set>
                                      <p:cBhvr>
                                        <p:cTn id="483" dur="1" fill="hold">
                                          <p:stCondLst>
                                            <p:cond delay="0"/>
                                          </p:stCondLst>
                                        </p:cTn>
                                        <p:tgtEl>
                                          <p:spTgt spid="4340"/>
                                        </p:tgtEl>
                                        <p:attrNameLst>
                                          <p:attrName>style.visibility</p:attrName>
                                        </p:attrNameLst>
                                      </p:cBhvr>
                                      <p:to>
                                        <p:strVal val="visible"/>
                                      </p:to>
                                    </p:set>
                                    <p:animEffect transition="in" filter="diamond(in)">
                                      <p:cBhvr>
                                        <p:cTn id="484" dur="1000"/>
                                        <p:tgtEl>
                                          <p:spTgt spid="4340"/>
                                        </p:tgtEl>
                                      </p:cBhvr>
                                    </p:animEffect>
                                  </p:childTnLst>
                                </p:cTn>
                              </p:par>
                            </p:childTnLst>
                          </p:cTn>
                        </p:par>
                      </p:childTnLst>
                    </p:cTn>
                  </p:par>
                  <p:par>
                    <p:cTn id="485" fill="hold" nodeType="clickPar">
                      <p:stCondLst>
                        <p:cond delay="indefinite"/>
                      </p:stCondLst>
                      <p:childTnLst>
                        <p:par>
                          <p:cTn id="486" fill="hold" nodeType="withGroup">
                            <p:stCondLst>
                              <p:cond delay="0"/>
                            </p:stCondLst>
                            <p:childTnLst>
                              <p:par>
                                <p:cTn id="487" presetID="8" presetClass="entr" presetSubtype="16" fill="hold" grpId="0" nodeType="clickEffect">
                                  <p:stCondLst>
                                    <p:cond delay="0"/>
                                  </p:stCondLst>
                                  <p:childTnLst>
                                    <p:set>
                                      <p:cBhvr>
                                        <p:cTn id="488" dur="1" fill="hold">
                                          <p:stCondLst>
                                            <p:cond delay="0"/>
                                          </p:stCondLst>
                                        </p:cTn>
                                        <p:tgtEl>
                                          <p:spTgt spid="4362"/>
                                        </p:tgtEl>
                                        <p:attrNameLst>
                                          <p:attrName>style.visibility</p:attrName>
                                        </p:attrNameLst>
                                      </p:cBhvr>
                                      <p:to>
                                        <p:strVal val="visible"/>
                                      </p:to>
                                    </p:set>
                                    <p:animEffect transition="in" filter="diamond(in)">
                                      <p:cBhvr>
                                        <p:cTn id="489" dur="500"/>
                                        <p:tgtEl>
                                          <p:spTgt spid="4362"/>
                                        </p:tgtEl>
                                      </p:cBhvr>
                                    </p:animEffect>
                                  </p:childTnLst>
                                </p:cTn>
                              </p:par>
                            </p:childTnLst>
                          </p:cTn>
                        </p:par>
                      </p:childTnLst>
                    </p:cTn>
                  </p:par>
                  <p:par>
                    <p:cTn id="490" fill="hold" nodeType="clickPar">
                      <p:stCondLst>
                        <p:cond delay="indefinite"/>
                      </p:stCondLst>
                      <p:childTnLst>
                        <p:par>
                          <p:cTn id="491" fill="hold" nodeType="withGroup">
                            <p:stCondLst>
                              <p:cond delay="0"/>
                            </p:stCondLst>
                            <p:childTnLst>
                              <p:par>
                                <p:cTn id="492" presetID="18" presetClass="entr" presetSubtype="6" fill="hold" grpId="0" nodeType="clickEffect">
                                  <p:stCondLst>
                                    <p:cond delay="0"/>
                                  </p:stCondLst>
                                  <p:childTnLst>
                                    <p:set>
                                      <p:cBhvr>
                                        <p:cTn id="493" dur="1" fill="hold">
                                          <p:stCondLst>
                                            <p:cond delay="0"/>
                                          </p:stCondLst>
                                        </p:cTn>
                                        <p:tgtEl>
                                          <p:spTgt spid="4322"/>
                                        </p:tgtEl>
                                        <p:attrNameLst>
                                          <p:attrName>style.visibility</p:attrName>
                                        </p:attrNameLst>
                                      </p:cBhvr>
                                      <p:to>
                                        <p:strVal val="visible"/>
                                      </p:to>
                                    </p:set>
                                    <p:animEffect transition="in" filter="strips(downRight)">
                                      <p:cBhvr>
                                        <p:cTn id="494" dur="500"/>
                                        <p:tgtEl>
                                          <p:spTgt spid="4322"/>
                                        </p:tgtEl>
                                      </p:cBhvr>
                                    </p:animEffect>
                                  </p:childTnLst>
                                </p:cTn>
                              </p:par>
                              <p:par>
                                <p:cTn id="495" presetID="18" presetClass="entr" presetSubtype="12" fill="hold" grpId="0" nodeType="withEffect">
                                  <p:stCondLst>
                                    <p:cond delay="0"/>
                                  </p:stCondLst>
                                  <p:childTnLst>
                                    <p:set>
                                      <p:cBhvr>
                                        <p:cTn id="496" dur="1" fill="hold">
                                          <p:stCondLst>
                                            <p:cond delay="0"/>
                                          </p:stCondLst>
                                        </p:cTn>
                                        <p:tgtEl>
                                          <p:spTgt spid="4324"/>
                                        </p:tgtEl>
                                        <p:attrNameLst>
                                          <p:attrName>style.visibility</p:attrName>
                                        </p:attrNameLst>
                                      </p:cBhvr>
                                      <p:to>
                                        <p:strVal val="visible"/>
                                      </p:to>
                                    </p:set>
                                    <p:animEffect transition="in" filter="strips(downLeft)">
                                      <p:cBhvr>
                                        <p:cTn id="497" dur="500"/>
                                        <p:tgtEl>
                                          <p:spTgt spid="4324"/>
                                        </p:tgtEl>
                                      </p:cBhvr>
                                    </p:animEffect>
                                  </p:childTnLst>
                                </p:cTn>
                              </p:par>
                            </p:childTnLst>
                          </p:cTn>
                        </p:par>
                      </p:childTnLst>
                    </p:cTn>
                  </p:par>
                  <p:par>
                    <p:cTn id="498" fill="hold" nodeType="clickPar">
                      <p:stCondLst>
                        <p:cond delay="indefinite"/>
                      </p:stCondLst>
                      <p:childTnLst>
                        <p:par>
                          <p:cTn id="499" fill="hold" nodeType="withGroup">
                            <p:stCondLst>
                              <p:cond delay="0"/>
                            </p:stCondLst>
                            <p:childTnLst>
                              <p:par>
                                <p:cTn id="500" presetID="8" presetClass="entr" presetSubtype="16" fill="hold" grpId="0" nodeType="clickEffect">
                                  <p:stCondLst>
                                    <p:cond delay="0"/>
                                  </p:stCondLst>
                                  <p:childTnLst>
                                    <p:set>
                                      <p:cBhvr>
                                        <p:cTn id="501" dur="1" fill="hold">
                                          <p:stCondLst>
                                            <p:cond delay="0"/>
                                          </p:stCondLst>
                                        </p:cTn>
                                        <p:tgtEl>
                                          <p:spTgt spid="4348"/>
                                        </p:tgtEl>
                                        <p:attrNameLst>
                                          <p:attrName>style.visibility</p:attrName>
                                        </p:attrNameLst>
                                      </p:cBhvr>
                                      <p:to>
                                        <p:strVal val="visible"/>
                                      </p:to>
                                    </p:set>
                                    <p:animEffect transition="in" filter="diamond(in)">
                                      <p:cBhvr>
                                        <p:cTn id="502" dur="1000"/>
                                        <p:tgtEl>
                                          <p:spTgt spid="4348"/>
                                        </p:tgtEl>
                                      </p:cBhvr>
                                    </p:animEffect>
                                  </p:childTnLst>
                                </p:cTn>
                              </p:par>
                              <p:par>
                                <p:cTn id="503" presetID="8" presetClass="entr" presetSubtype="16" fill="hold" grpId="0" nodeType="withEffect">
                                  <p:stCondLst>
                                    <p:cond delay="0"/>
                                  </p:stCondLst>
                                  <p:childTnLst>
                                    <p:set>
                                      <p:cBhvr>
                                        <p:cTn id="504" dur="1" fill="hold">
                                          <p:stCondLst>
                                            <p:cond delay="0"/>
                                          </p:stCondLst>
                                        </p:cTn>
                                        <p:tgtEl>
                                          <p:spTgt spid="4349"/>
                                        </p:tgtEl>
                                        <p:attrNameLst>
                                          <p:attrName>style.visibility</p:attrName>
                                        </p:attrNameLst>
                                      </p:cBhvr>
                                      <p:to>
                                        <p:strVal val="visible"/>
                                      </p:to>
                                    </p:set>
                                    <p:animEffect transition="in" filter="diamond(in)">
                                      <p:cBhvr>
                                        <p:cTn id="505" dur="1000"/>
                                        <p:tgtEl>
                                          <p:spTgt spid="4349"/>
                                        </p:tgtEl>
                                      </p:cBhvr>
                                    </p:animEffect>
                                  </p:childTnLst>
                                </p:cTn>
                              </p:par>
                              <p:par>
                                <p:cTn id="506" presetID="8" presetClass="entr" presetSubtype="16" fill="hold" grpId="0" nodeType="withEffect">
                                  <p:stCondLst>
                                    <p:cond delay="0"/>
                                  </p:stCondLst>
                                  <p:childTnLst>
                                    <p:set>
                                      <p:cBhvr>
                                        <p:cTn id="507" dur="1" fill="hold">
                                          <p:stCondLst>
                                            <p:cond delay="0"/>
                                          </p:stCondLst>
                                        </p:cTn>
                                        <p:tgtEl>
                                          <p:spTgt spid="4350"/>
                                        </p:tgtEl>
                                        <p:attrNameLst>
                                          <p:attrName>style.visibility</p:attrName>
                                        </p:attrNameLst>
                                      </p:cBhvr>
                                      <p:to>
                                        <p:strVal val="visible"/>
                                      </p:to>
                                    </p:set>
                                    <p:animEffect transition="in" filter="diamond(in)">
                                      <p:cBhvr>
                                        <p:cTn id="508" dur="1000"/>
                                        <p:tgtEl>
                                          <p:spTgt spid="4350"/>
                                        </p:tgtEl>
                                      </p:cBhvr>
                                    </p:animEffect>
                                  </p:childTnLst>
                                </p:cTn>
                              </p:par>
                              <p:par>
                                <p:cTn id="509" presetID="8" presetClass="entr" presetSubtype="16" fill="hold" grpId="0" nodeType="withEffect">
                                  <p:stCondLst>
                                    <p:cond delay="0"/>
                                  </p:stCondLst>
                                  <p:childTnLst>
                                    <p:set>
                                      <p:cBhvr>
                                        <p:cTn id="510" dur="1" fill="hold">
                                          <p:stCondLst>
                                            <p:cond delay="0"/>
                                          </p:stCondLst>
                                        </p:cTn>
                                        <p:tgtEl>
                                          <p:spTgt spid="4351"/>
                                        </p:tgtEl>
                                        <p:attrNameLst>
                                          <p:attrName>style.visibility</p:attrName>
                                        </p:attrNameLst>
                                      </p:cBhvr>
                                      <p:to>
                                        <p:strVal val="visible"/>
                                      </p:to>
                                    </p:set>
                                    <p:animEffect transition="in" filter="diamond(in)">
                                      <p:cBhvr>
                                        <p:cTn id="511" dur="1000"/>
                                        <p:tgtEl>
                                          <p:spTgt spid="4351"/>
                                        </p:tgtEl>
                                      </p:cBhvr>
                                    </p:animEffect>
                                  </p:childTnLst>
                                </p:cTn>
                              </p:par>
                              <p:par>
                                <p:cTn id="512" presetID="8" presetClass="entr" presetSubtype="16" fill="hold" grpId="0" nodeType="withEffect">
                                  <p:stCondLst>
                                    <p:cond delay="0"/>
                                  </p:stCondLst>
                                  <p:childTnLst>
                                    <p:set>
                                      <p:cBhvr>
                                        <p:cTn id="513" dur="1" fill="hold">
                                          <p:stCondLst>
                                            <p:cond delay="0"/>
                                          </p:stCondLst>
                                        </p:cTn>
                                        <p:tgtEl>
                                          <p:spTgt spid="4343"/>
                                        </p:tgtEl>
                                        <p:attrNameLst>
                                          <p:attrName>style.visibility</p:attrName>
                                        </p:attrNameLst>
                                      </p:cBhvr>
                                      <p:to>
                                        <p:strVal val="visible"/>
                                      </p:to>
                                    </p:set>
                                    <p:animEffect transition="in" filter="diamond(in)">
                                      <p:cBhvr>
                                        <p:cTn id="514" dur="1000"/>
                                        <p:tgtEl>
                                          <p:spTgt spid="4343"/>
                                        </p:tgtEl>
                                      </p:cBhvr>
                                    </p:animEffect>
                                  </p:childTnLst>
                                </p:cTn>
                              </p:par>
                              <p:par>
                                <p:cTn id="515" presetID="8" presetClass="entr" presetSubtype="16" fill="hold" grpId="0" nodeType="withEffect">
                                  <p:stCondLst>
                                    <p:cond delay="0"/>
                                  </p:stCondLst>
                                  <p:childTnLst>
                                    <p:set>
                                      <p:cBhvr>
                                        <p:cTn id="516" dur="1" fill="hold">
                                          <p:stCondLst>
                                            <p:cond delay="0"/>
                                          </p:stCondLst>
                                        </p:cTn>
                                        <p:tgtEl>
                                          <p:spTgt spid="4352"/>
                                        </p:tgtEl>
                                        <p:attrNameLst>
                                          <p:attrName>style.visibility</p:attrName>
                                        </p:attrNameLst>
                                      </p:cBhvr>
                                      <p:to>
                                        <p:strVal val="visible"/>
                                      </p:to>
                                    </p:set>
                                    <p:animEffect transition="in" filter="diamond(in)">
                                      <p:cBhvr>
                                        <p:cTn id="517" dur="1000"/>
                                        <p:tgtEl>
                                          <p:spTgt spid="4352"/>
                                        </p:tgtEl>
                                      </p:cBhvr>
                                    </p:animEffect>
                                  </p:childTnLst>
                                </p:cTn>
                              </p:par>
                              <p:par>
                                <p:cTn id="518" presetID="8" presetClass="entr" presetSubtype="16" fill="hold" grpId="0" nodeType="withEffect">
                                  <p:stCondLst>
                                    <p:cond delay="0"/>
                                  </p:stCondLst>
                                  <p:childTnLst>
                                    <p:set>
                                      <p:cBhvr>
                                        <p:cTn id="519" dur="1" fill="hold">
                                          <p:stCondLst>
                                            <p:cond delay="0"/>
                                          </p:stCondLst>
                                        </p:cTn>
                                        <p:tgtEl>
                                          <p:spTgt spid="4344"/>
                                        </p:tgtEl>
                                        <p:attrNameLst>
                                          <p:attrName>style.visibility</p:attrName>
                                        </p:attrNameLst>
                                      </p:cBhvr>
                                      <p:to>
                                        <p:strVal val="visible"/>
                                      </p:to>
                                    </p:set>
                                    <p:animEffect transition="in" filter="diamond(in)">
                                      <p:cBhvr>
                                        <p:cTn id="520" dur="1000"/>
                                        <p:tgtEl>
                                          <p:spTgt spid="4344"/>
                                        </p:tgtEl>
                                      </p:cBhvr>
                                    </p:animEffect>
                                  </p:childTnLst>
                                </p:cTn>
                              </p:par>
                              <p:par>
                                <p:cTn id="521" presetID="8" presetClass="entr" presetSubtype="16" fill="hold" grpId="0" nodeType="withEffect">
                                  <p:stCondLst>
                                    <p:cond delay="0"/>
                                  </p:stCondLst>
                                  <p:childTnLst>
                                    <p:set>
                                      <p:cBhvr>
                                        <p:cTn id="522" dur="1" fill="hold">
                                          <p:stCondLst>
                                            <p:cond delay="0"/>
                                          </p:stCondLst>
                                        </p:cTn>
                                        <p:tgtEl>
                                          <p:spTgt spid="4353"/>
                                        </p:tgtEl>
                                        <p:attrNameLst>
                                          <p:attrName>style.visibility</p:attrName>
                                        </p:attrNameLst>
                                      </p:cBhvr>
                                      <p:to>
                                        <p:strVal val="visible"/>
                                      </p:to>
                                    </p:set>
                                    <p:animEffect transition="in" filter="diamond(in)">
                                      <p:cBhvr>
                                        <p:cTn id="523" dur="1000"/>
                                        <p:tgtEl>
                                          <p:spTgt spid="4353"/>
                                        </p:tgtEl>
                                      </p:cBhvr>
                                    </p:animEffect>
                                  </p:childTnLst>
                                </p:cTn>
                              </p:par>
                              <p:par>
                                <p:cTn id="524" presetID="8" presetClass="entr" presetSubtype="16" fill="hold" grpId="0" nodeType="withEffect">
                                  <p:stCondLst>
                                    <p:cond delay="0"/>
                                  </p:stCondLst>
                                  <p:childTnLst>
                                    <p:set>
                                      <p:cBhvr>
                                        <p:cTn id="525" dur="1" fill="hold">
                                          <p:stCondLst>
                                            <p:cond delay="0"/>
                                          </p:stCondLst>
                                        </p:cTn>
                                        <p:tgtEl>
                                          <p:spTgt spid="4354"/>
                                        </p:tgtEl>
                                        <p:attrNameLst>
                                          <p:attrName>style.visibility</p:attrName>
                                        </p:attrNameLst>
                                      </p:cBhvr>
                                      <p:to>
                                        <p:strVal val="visible"/>
                                      </p:to>
                                    </p:set>
                                    <p:animEffect transition="in" filter="diamond(in)">
                                      <p:cBhvr>
                                        <p:cTn id="526" dur="1000"/>
                                        <p:tgtEl>
                                          <p:spTgt spid="4354"/>
                                        </p:tgtEl>
                                      </p:cBhvr>
                                    </p:animEffect>
                                  </p:childTnLst>
                                </p:cTn>
                              </p:par>
                              <p:par>
                                <p:cTn id="527" presetID="8" presetClass="entr" presetSubtype="16" fill="hold" grpId="0" nodeType="withEffect">
                                  <p:stCondLst>
                                    <p:cond delay="0"/>
                                  </p:stCondLst>
                                  <p:childTnLst>
                                    <p:set>
                                      <p:cBhvr>
                                        <p:cTn id="528" dur="1" fill="hold">
                                          <p:stCondLst>
                                            <p:cond delay="0"/>
                                          </p:stCondLst>
                                        </p:cTn>
                                        <p:tgtEl>
                                          <p:spTgt spid="4355"/>
                                        </p:tgtEl>
                                        <p:attrNameLst>
                                          <p:attrName>style.visibility</p:attrName>
                                        </p:attrNameLst>
                                      </p:cBhvr>
                                      <p:to>
                                        <p:strVal val="visible"/>
                                      </p:to>
                                    </p:set>
                                    <p:animEffect transition="in" filter="diamond(in)">
                                      <p:cBhvr>
                                        <p:cTn id="529" dur="1000"/>
                                        <p:tgtEl>
                                          <p:spTgt spid="4355"/>
                                        </p:tgtEl>
                                      </p:cBhvr>
                                    </p:animEffect>
                                  </p:childTnLst>
                                </p:cTn>
                              </p:par>
                              <p:par>
                                <p:cTn id="530" presetID="8" presetClass="entr" presetSubtype="16" fill="hold" grpId="0" nodeType="withEffect">
                                  <p:stCondLst>
                                    <p:cond delay="0"/>
                                  </p:stCondLst>
                                  <p:childTnLst>
                                    <p:set>
                                      <p:cBhvr>
                                        <p:cTn id="531" dur="1" fill="hold">
                                          <p:stCondLst>
                                            <p:cond delay="0"/>
                                          </p:stCondLst>
                                        </p:cTn>
                                        <p:tgtEl>
                                          <p:spTgt spid="4309"/>
                                        </p:tgtEl>
                                        <p:attrNameLst>
                                          <p:attrName>style.visibility</p:attrName>
                                        </p:attrNameLst>
                                      </p:cBhvr>
                                      <p:to>
                                        <p:strVal val="visible"/>
                                      </p:to>
                                    </p:set>
                                    <p:animEffect transition="in" filter="diamond(in)">
                                      <p:cBhvr>
                                        <p:cTn id="532" dur="1000"/>
                                        <p:tgtEl>
                                          <p:spTgt spid="4309"/>
                                        </p:tgtEl>
                                      </p:cBhvr>
                                    </p:animEffect>
                                  </p:childTnLst>
                                </p:cTn>
                              </p:par>
                            </p:childTnLst>
                          </p:cTn>
                        </p:par>
                      </p:childTnLst>
                    </p:cTn>
                  </p:par>
                  <p:par>
                    <p:cTn id="533" fill="hold" nodeType="clickPar">
                      <p:stCondLst>
                        <p:cond delay="indefinite"/>
                      </p:stCondLst>
                      <p:childTnLst>
                        <p:par>
                          <p:cTn id="534" fill="hold" nodeType="withGroup">
                            <p:stCondLst>
                              <p:cond delay="0"/>
                            </p:stCondLst>
                            <p:childTnLst>
                              <p:par>
                                <p:cTn id="535" presetID="8" presetClass="entr" presetSubtype="16" fill="hold" grpId="0" nodeType="clickEffect">
                                  <p:stCondLst>
                                    <p:cond delay="0"/>
                                  </p:stCondLst>
                                  <p:childTnLst>
                                    <p:set>
                                      <p:cBhvr>
                                        <p:cTn id="536" dur="1" fill="hold">
                                          <p:stCondLst>
                                            <p:cond delay="0"/>
                                          </p:stCondLst>
                                        </p:cTn>
                                        <p:tgtEl>
                                          <p:spTgt spid="4364"/>
                                        </p:tgtEl>
                                        <p:attrNameLst>
                                          <p:attrName>style.visibility</p:attrName>
                                        </p:attrNameLst>
                                      </p:cBhvr>
                                      <p:to>
                                        <p:strVal val="visible"/>
                                      </p:to>
                                    </p:set>
                                    <p:animEffect transition="in" filter="diamond(in)">
                                      <p:cBhvr>
                                        <p:cTn id="537" dur="500"/>
                                        <p:tgtEl>
                                          <p:spTgt spid="4364"/>
                                        </p:tgtEl>
                                      </p:cBhvr>
                                    </p:animEffect>
                                  </p:childTnLst>
                                </p:cTn>
                              </p:par>
                            </p:childTnLst>
                          </p:cTn>
                        </p:par>
                      </p:childTnLst>
                    </p:cTn>
                  </p:par>
                  <p:par>
                    <p:cTn id="538" fill="hold" nodeType="clickPar">
                      <p:stCondLst>
                        <p:cond delay="indefinite"/>
                      </p:stCondLst>
                      <p:childTnLst>
                        <p:par>
                          <p:cTn id="539" fill="hold" nodeType="withGroup">
                            <p:stCondLst>
                              <p:cond delay="0"/>
                            </p:stCondLst>
                            <p:childTnLst>
                              <p:par>
                                <p:cTn id="540" presetID="18" presetClass="entr" presetSubtype="6" fill="hold" grpId="0" nodeType="clickEffect">
                                  <p:stCondLst>
                                    <p:cond delay="0"/>
                                  </p:stCondLst>
                                  <p:childTnLst>
                                    <p:set>
                                      <p:cBhvr>
                                        <p:cTn id="541" dur="1" fill="hold">
                                          <p:stCondLst>
                                            <p:cond delay="0"/>
                                          </p:stCondLst>
                                        </p:cTn>
                                        <p:tgtEl>
                                          <p:spTgt spid="4323"/>
                                        </p:tgtEl>
                                        <p:attrNameLst>
                                          <p:attrName>style.visibility</p:attrName>
                                        </p:attrNameLst>
                                      </p:cBhvr>
                                      <p:to>
                                        <p:strVal val="visible"/>
                                      </p:to>
                                    </p:set>
                                    <p:animEffect transition="in" filter="strips(downRight)">
                                      <p:cBhvr>
                                        <p:cTn id="542" dur="500"/>
                                        <p:tgtEl>
                                          <p:spTgt spid="4323"/>
                                        </p:tgtEl>
                                      </p:cBhvr>
                                    </p:animEffect>
                                  </p:childTnLst>
                                </p:cTn>
                              </p:par>
                              <p:par>
                                <p:cTn id="543" presetID="18" presetClass="entr" presetSubtype="12" fill="hold" grpId="0" nodeType="withEffect">
                                  <p:stCondLst>
                                    <p:cond delay="0"/>
                                  </p:stCondLst>
                                  <p:childTnLst>
                                    <p:set>
                                      <p:cBhvr>
                                        <p:cTn id="544" dur="1" fill="hold">
                                          <p:stCondLst>
                                            <p:cond delay="0"/>
                                          </p:stCondLst>
                                        </p:cTn>
                                        <p:tgtEl>
                                          <p:spTgt spid="4325"/>
                                        </p:tgtEl>
                                        <p:attrNameLst>
                                          <p:attrName>style.visibility</p:attrName>
                                        </p:attrNameLst>
                                      </p:cBhvr>
                                      <p:to>
                                        <p:strVal val="visible"/>
                                      </p:to>
                                    </p:set>
                                    <p:animEffect transition="in" filter="strips(downLeft)">
                                      <p:cBhvr>
                                        <p:cTn id="545" dur="500"/>
                                        <p:tgtEl>
                                          <p:spTgt spid="4325"/>
                                        </p:tgtEl>
                                      </p:cBhvr>
                                    </p:animEffect>
                                  </p:childTnLst>
                                </p:cTn>
                              </p:par>
                            </p:childTnLst>
                          </p:cTn>
                        </p:par>
                      </p:childTnLst>
                    </p:cTn>
                  </p:par>
                  <p:par>
                    <p:cTn id="546" fill="hold" nodeType="clickPar">
                      <p:stCondLst>
                        <p:cond delay="indefinite"/>
                      </p:stCondLst>
                      <p:childTnLst>
                        <p:par>
                          <p:cTn id="547" fill="hold" nodeType="withGroup">
                            <p:stCondLst>
                              <p:cond delay="0"/>
                            </p:stCondLst>
                            <p:childTnLst>
                              <p:par>
                                <p:cTn id="548" presetID="8" presetClass="entr" presetSubtype="16" fill="hold" grpId="0" nodeType="clickEffect">
                                  <p:stCondLst>
                                    <p:cond delay="0"/>
                                  </p:stCondLst>
                                  <p:childTnLst>
                                    <p:set>
                                      <p:cBhvr>
                                        <p:cTn id="549" dur="1" fill="hold">
                                          <p:stCondLst>
                                            <p:cond delay="0"/>
                                          </p:stCondLst>
                                        </p:cTn>
                                        <p:tgtEl>
                                          <p:spTgt spid="4313"/>
                                        </p:tgtEl>
                                        <p:attrNameLst>
                                          <p:attrName>style.visibility</p:attrName>
                                        </p:attrNameLst>
                                      </p:cBhvr>
                                      <p:to>
                                        <p:strVal val="visible"/>
                                      </p:to>
                                    </p:set>
                                    <p:animEffect transition="in" filter="diamond(in)">
                                      <p:cBhvr>
                                        <p:cTn id="550" dur="1000"/>
                                        <p:tgtEl>
                                          <p:spTgt spid="4313"/>
                                        </p:tgtEl>
                                      </p:cBhvr>
                                    </p:animEffect>
                                  </p:childTnLst>
                                </p:cTn>
                              </p:par>
                              <p:par>
                                <p:cTn id="551" presetID="8" presetClass="entr" presetSubtype="16" fill="hold" grpId="0" nodeType="withEffect">
                                  <p:stCondLst>
                                    <p:cond delay="0"/>
                                  </p:stCondLst>
                                  <p:childTnLst>
                                    <p:set>
                                      <p:cBhvr>
                                        <p:cTn id="552" dur="1" fill="hold">
                                          <p:stCondLst>
                                            <p:cond delay="0"/>
                                          </p:stCondLst>
                                        </p:cTn>
                                        <p:tgtEl>
                                          <p:spTgt spid="4341"/>
                                        </p:tgtEl>
                                        <p:attrNameLst>
                                          <p:attrName>style.visibility</p:attrName>
                                        </p:attrNameLst>
                                      </p:cBhvr>
                                      <p:to>
                                        <p:strVal val="visible"/>
                                      </p:to>
                                    </p:set>
                                    <p:animEffect transition="in" filter="diamond(in)">
                                      <p:cBhvr>
                                        <p:cTn id="553" dur="1000"/>
                                        <p:tgtEl>
                                          <p:spTgt spid="4341"/>
                                        </p:tgtEl>
                                      </p:cBhvr>
                                    </p:animEffect>
                                  </p:childTnLst>
                                </p:cTn>
                              </p:par>
                              <p:par>
                                <p:cTn id="554" presetID="8" presetClass="entr" presetSubtype="16" fill="hold" grpId="0" nodeType="withEffect">
                                  <p:stCondLst>
                                    <p:cond delay="0"/>
                                  </p:stCondLst>
                                  <p:childTnLst>
                                    <p:set>
                                      <p:cBhvr>
                                        <p:cTn id="555" dur="1" fill="hold">
                                          <p:stCondLst>
                                            <p:cond delay="0"/>
                                          </p:stCondLst>
                                        </p:cTn>
                                        <p:tgtEl>
                                          <p:spTgt spid="4342"/>
                                        </p:tgtEl>
                                        <p:attrNameLst>
                                          <p:attrName>style.visibility</p:attrName>
                                        </p:attrNameLst>
                                      </p:cBhvr>
                                      <p:to>
                                        <p:strVal val="visible"/>
                                      </p:to>
                                    </p:set>
                                    <p:animEffect transition="in" filter="diamond(in)">
                                      <p:cBhvr>
                                        <p:cTn id="556" dur="1000"/>
                                        <p:tgtEl>
                                          <p:spTgt spid="4342"/>
                                        </p:tgtEl>
                                      </p:cBhvr>
                                    </p:animEffect>
                                  </p:childTnLst>
                                </p:cTn>
                              </p:par>
                              <p:par>
                                <p:cTn id="557" presetID="8" presetClass="entr" presetSubtype="16" fill="hold" grpId="0" nodeType="withEffect">
                                  <p:stCondLst>
                                    <p:cond delay="0"/>
                                  </p:stCondLst>
                                  <p:childTnLst>
                                    <p:set>
                                      <p:cBhvr>
                                        <p:cTn id="558" dur="1" fill="hold">
                                          <p:stCondLst>
                                            <p:cond delay="0"/>
                                          </p:stCondLst>
                                        </p:cTn>
                                        <p:tgtEl>
                                          <p:spTgt spid="4345"/>
                                        </p:tgtEl>
                                        <p:attrNameLst>
                                          <p:attrName>style.visibility</p:attrName>
                                        </p:attrNameLst>
                                      </p:cBhvr>
                                      <p:to>
                                        <p:strVal val="visible"/>
                                      </p:to>
                                    </p:set>
                                    <p:animEffect transition="in" filter="diamond(in)">
                                      <p:cBhvr>
                                        <p:cTn id="559" dur="1000"/>
                                        <p:tgtEl>
                                          <p:spTgt spid="4345"/>
                                        </p:tgtEl>
                                      </p:cBhvr>
                                    </p:animEffect>
                                  </p:childTnLst>
                                </p:cTn>
                              </p:par>
                              <p:par>
                                <p:cTn id="560" presetID="8" presetClass="entr" presetSubtype="16" fill="hold" grpId="0" nodeType="withEffect">
                                  <p:stCondLst>
                                    <p:cond delay="0"/>
                                  </p:stCondLst>
                                  <p:childTnLst>
                                    <p:set>
                                      <p:cBhvr>
                                        <p:cTn id="561" dur="1" fill="hold">
                                          <p:stCondLst>
                                            <p:cond delay="0"/>
                                          </p:stCondLst>
                                        </p:cTn>
                                        <p:tgtEl>
                                          <p:spTgt spid="4346"/>
                                        </p:tgtEl>
                                        <p:attrNameLst>
                                          <p:attrName>style.visibility</p:attrName>
                                        </p:attrNameLst>
                                      </p:cBhvr>
                                      <p:to>
                                        <p:strVal val="visible"/>
                                      </p:to>
                                    </p:set>
                                    <p:animEffect transition="in" filter="diamond(in)">
                                      <p:cBhvr>
                                        <p:cTn id="562" dur="1000"/>
                                        <p:tgtEl>
                                          <p:spTgt spid="4346"/>
                                        </p:tgtEl>
                                      </p:cBhvr>
                                    </p:animEffect>
                                  </p:childTnLst>
                                </p:cTn>
                              </p:par>
                              <p:par>
                                <p:cTn id="563" presetID="8" presetClass="entr" presetSubtype="16" fill="hold" grpId="0" nodeType="withEffect">
                                  <p:stCondLst>
                                    <p:cond delay="0"/>
                                  </p:stCondLst>
                                  <p:childTnLst>
                                    <p:set>
                                      <p:cBhvr>
                                        <p:cTn id="564" dur="1" fill="hold">
                                          <p:stCondLst>
                                            <p:cond delay="0"/>
                                          </p:stCondLst>
                                        </p:cTn>
                                        <p:tgtEl>
                                          <p:spTgt spid="4347"/>
                                        </p:tgtEl>
                                        <p:attrNameLst>
                                          <p:attrName>style.visibility</p:attrName>
                                        </p:attrNameLst>
                                      </p:cBhvr>
                                      <p:to>
                                        <p:strVal val="visible"/>
                                      </p:to>
                                    </p:set>
                                    <p:animEffect transition="in" filter="diamond(in)">
                                      <p:cBhvr>
                                        <p:cTn id="565" dur="1000"/>
                                        <p:tgtEl>
                                          <p:spTgt spid="4347"/>
                                        </p:tgtEl>
                                      </p:cBhvr>
                                    </p:animEffect>
                                  </p:childTnLst>
                                </p:cTn>
                              </p:par>
                              <p:par>
                                <p:cTn id="566" presetID="8" presetClass="entr" presetSubtype="16" fill="hold" grpId="0" nodeType="withEffect">
                                  <p:stCondLst>
                                    <p:cond delay="0"/>
                                  </p:stCondLst>
                                  <p:childTnLst>
                                    <p:set>
                                      <p:cBhvr>
                                        <p:cTn id="567" dur="1" fill="hold">
                                          <p:stCondLst>
                                            <p:cond delay="0"/>
                                          </p:stCondLst>
                                        </p:cTn>
                                        <p:tgtEl>
                                          <p:spTgt spid="4357"/>
                                        </p:tgtEl>
                                        <p:attrNameLst>
                                          <p:attrName>style.visibility</p:attrName>
                                        </p:attrNameLst>
                                      </p:cBhvr>
                                      <p:to>
                                        <p:strVal val="visible"/>
                                      </p:to>
                                    </p:set>
                                    <p:animEffect transition="in" filter="diamond(in)">
                                      <p:cBhvr>
                                        <p:cTn id="568" dur="1000"/>
                                        <p:tgtEl>
                                          <p:spTgt spid="4357"/>
                                        </p:tgtEl>
                                      </p:cBhvr>
                                    </p:animEffect>
                                  </p:childTnLst>
                                </p:cTn>
                              </p:par>
                            </p:childTnLst>
                          </p:cTn>
                        </p:par>
                      </p:childTnLst>
                    </p:cTn>
                  </p:par>
                  <p:par>
                    <p:cTn id="569" fill="hold" nodeType="clickPar">
                      <p:stCondLst>
                        <p:cond delay="indefinite"/>
                      </p:stCondLst>
                      <p:childTnLst>
                        <p:par>
                          <p:cTn id="570" fill="hold" nodeType="withGroup">
                            <p:stCondLst>
                              <p:cond delay="0"/>
                            </p:stCondLst>
                            <p:childTnLst>
                              <p:par>
                                <p:cTn id="571" presetID="8" presetClass="entr" presetSubtype="16" fill="hold" grpId="0" nodeType="clickEffect">
                                  <p:stCondLst>
                                    <p:cond delay="0"/>
                                  </p:stCondLst>
                                  <p:childTnLst>
                                    <p:set>
                                      <p:cBhvr>
                                        <p:cTn id="572" dur="1" fill="hold">
                                          <p:stCondLst>
                                            <p:cond delay="0"/>
                                          </p:stCondLst>
                                        </p:cTn>
                                        <p:tgtEl>
                                          <p:spTgt spid="4365"/>
                                        </p:tgtEl>
                                        <p:attrNameLst>
                                          <p:attrName>style.visibility</p:attrName>
                                        </p:attrNameLst>
                                      </p:cBhvr>
                                      <p:to>
                                        <p:strVal val="visible"/>
                                      </p:to>
                                    </p:set>
                                    <p:animEffect transition="in" filter="diamond(in)">
                                      <p:cBhvr>
                                        <p:cTn id="573" dur="500"/>
                                        <p:tgtEl>
                                          <p:spTgt spid="4365"/>
                                        </p:tgtEl>
                                      </p:cBhvr>
                                    </p:animEffect>
                                  </p:childTnLst>
                                </p:cTn>
                              </p:par>
                            </p:childTnLst>
                          </p:cTn>
                        </p:par>
                      </p:childTnLst>
                    </p:cTn>
                  </p:par>
                  <p:par>
                    <p:cTn id="574" fill="hold" nodeType="clickPar">
                      <p:stCondLst>
                        <p:cond delay="indefinite"/>
                      </p:stCondLst>
                      <p:childTnLst>
                        <p:par>
                          <p:cTn id="575" fill="hold" nodeType="withGroup">
                            <p:stCondLst>
                              <p:cond delay="0"/>
                            </p:stCondLst>
                            <p:childTnLst>
                              <p:par>
                                <p:cTn id="576" presetID="22" presetClass="entr" presetSubtype="4" fill="hold" grpId="0" nodeType="clickEffect">
                                  <p:stCondLst>
                                    <p:cond delay="0"/>
                                  </p:stCondLst>
                                  <p:childTnLst>
                                    <p:set>
                                      <p:cBhvr>
                                        <p:cTn id="577" dur="1" fill="hold">
                                          <p:stCondLst>
                                            <p:cond delay="0"/>
                                          </p:stCondLst>
                                        </p:cTn>
                                        <p:tgtEl>
                                          <p:spTgt spid="4371"/>
                                        </p:tgtEl>
                                        <p:attrNameLst>
                                          <p:attrName>style.visibility</p:attrName>
                                        </p:attrNameLst>
                                      </p:cBhvr>
                                      <p:to>
                                        <p:strVal val="visible"/>
                                      </p:to>
                                    </p:set>
                                    <p:animEffect transition="in" filter="wipe(down)">
                                      <p:cBhvr>
                                        <p:cTn id="578" dur="500"/>
                                        <p:tgtEl>
                                          <p:spTgt spid="4371"/>
                                        </p:tgtEl>
                                      </p:cBhvr>
                                    </p:animEffect>
                                  </p:childTnLst>
                                </p:cTn>
                              </p:par>
                            </p:childTnLst>
                          </p:cTn>
                        </p:par>
                        <p:par>
                          <p:cTn id="579" fill="hold" nodeType="afterGroup">
                            <p:stCondLst>
                              <p:cond delay="500"/>
                            </p:stCondLst>
                            <p:childTnLst>
                              <p:par>
                                <p:cTn id="580" presetID="22" presetClass="entr" presetSubtype="8" fill="hold" grpId="0" nodeType="afterEffect">
                                  <p:stCondLst>
                                    <p:cond delay="0"/>
                                  </p:stCondLst>
                                  <p:childTnLst>
                                    <p:set>
                                      <p:cBhvr>
                                        <p:cTn id="581" dur="1" fill="hold">
                                          <p:stCondLst>
                                            <p:cond delay="0"/>
                                          </p:stCondLst>
                                        </p:cTn>
                                        <p:tgtEl>
                                          <p:spTgt spid="4372"/>
                                        </p:tgtEl>
                                        <p:attrNameLst>
                                          <p:attrName>style.visibility</p:attrName>
                                        </p:attrNameLst>
                                      </p:cBhvr>
                                      <p:to>
                                        <p:strVal val="visible"/>
                                      </p:to>
                                    </p:set>
                                    <p:animEffect transition="in" filter="wipe(left)">
                                      <p:cBhvr>
                                        <p:cTn id="582" dur="500"/>
                                        <p:tgtEl>
                                          <p:spTgt spid="4372"/>
                                        </p:tgtEl>
                                      </p:cBhvr>
                                    </p:animEffect>
                                  </p:childTnLst>
                                </p:cTn>
                              </p:par>
                            </p:childTnLst>
                          </p:cTn>
                        </p:par>
                        <p:par>
                          <p:cTn id="583" fill="hold" nodeType="afterGroup">
                            <p:stCondLst>
                              <p:cond delay="1000"/>
                            </p:stCondLst>
                            <p:childTnLst>
                              <p:par>
                                <p:cTn id="584" presetID="22" presetClass="entr" presetSubtype="1" fill="hold" grpId="0" nodeType="afterEffect">
                                  <p:stCondLst>
                                    <p:cond delay="0"/>
                                  </p:stCondLst>
                                  <p:childTnLst>
                                    <p:set>
                                      <p:cBhvr>
                                        <p:cTn id="585" dur="1" fill="hold">
                                          <p:stCondLst>
                                            <p:cond delay="0"/>
                                          </p:stCondLst>
                                        </p:cTn>
                                        <p:tgtEl>
                                          <p:spTgt spid="4373"/>
                                        </p:tgtEl>
                                        <p:attrNameLst>
                                          <p:attrName>style.visibility</p:attrName>
                                        </p:attrNameLst>
                                      </p:cBhvr>
                                      <p:to>
                                        <p:strVal val="visible"/>
                                      </p:to>
                                    </p:set>
                                    <p:animEffect transition="in" filter="wipe(up)">
                                      <p:cBhvr>
                                        <p:cTn id="586" dur="500"/>
                                        <p:tgtEl>
                                          <p:spTgt spid="4373"/>
                                        </p:tgtEl>
                                      </p:cBhvr>
                                    </p:animEffect>
                                  </p:childTnLst>
                                </p:cTn>
                              </p:par>
                            </p:childTnLst>
                          </p:cTn>
                        </p:par>
                      </p:childTnLst>
                    </p:cTn>
                  </p:par>
                  <p:par>
                    <p:cTn id="587" fill="hold" nodeType="clickPar">
                      <p:stCondLst>
                        <p:cond delay="indefinite"/>
                      </p:stCondLst>
                      <p:childTnLst>
                        <p:par>
                          <p:cTn id="588" fill="hold" nodeType="withGroup">
                            <p:stCondLst>
                              <p:cond delay="0"/>
                            </p:stCondLst>
                            <p:childTnLst>
                              <p:par>
                                <p:cTn id="589" presetID="8" presetClass="entr" presetSubtype="16" fill="hold" grpId="0" nodeType="clickEffect">
                                  <p:stCondLst>
                                    <p:cond delay="0"/>
                                  </p:stCondLst>
                                  <p:childTnLst>
                                    <p:set>
                                      <p:cBhvr>
                                        <p:cTn id="590" dur="1" fill="hold">
                                          <p:stCondLst>
                                            <p:cond delay="0"/>
                                          </p:stCondLst>
                                        </p:cTn>
                                        <p:tgtEl>
                                          <p:spTgt spid="4367"/>
                                        </p:tgtEl>
                                        <p:attrNameLst>
                                          <p:attrName>style.visibility</p:attrName>
                                        </p:attrNameLst>
                                      </p:cBhvr>
                                      <p:to>
                                        <p:strVal val="visible"/>
                                      </p:to>
                                    </p:set>
                                    <p:animEffect transition="in" filter="diamond(in)">
                                      <p:cBhvr>
                                        <p:cTn id="591" dur="500"/>
                                        <p:tgtEl>
                                          <p:spTgt spid="4367"/>
                                        </p:tgtEl>
                                      </p:cBhvr>
                                    </p:animEffect>
                                  </p:childTnLst>
                                </p:cTn>
                              </p:par>
                            </p:childTnLst>
                          </p:cTn>
                        </p:par>
                      </p:childTnLst>
                    </p:cTn>
                  </p:par>
                  <p:par>
                    <p:cTn id="592" fill="hold" nodeType="clickPar">
                      <p:stCondLst>
                        <p:cond delay="indefinite"/>
                      </p:stCondLst>
                      <p:childTnLst>
                        <p:par>
                          <p:cTn id="593" fill="hold" nodeType="withGroup">
                            <p:stCondLst>
                              <p:cond delay="0"/>
                            </p:stCondLst>
                            <p:childTnLst>
                              <p:par>
                                <p:cTn id="594" presetID="22" presetClass="entr" presetSubtype="1" fill="hold" grpId="0" nodeType="clickEffect">
                                  <p:stCondLst>
                                    <p:cond delay="0"/>
                                  </p:stCondLst>
                                  <p:childTnLst>
                                    <p:set>
                                      <p:cBhvr>
                                        <p:cTn id="595" dur="1" fill="hold">
                                          <p:stCondLst>
                                            <p:cond delay="0"/>
                                          </p:stCondLst>
                                        </p:cTn>
                                        <p:tgtEl>
                                          <p:spTgt spid="4374"/>
                                        </p:tgtEl>
                                        <p:attrNameLst>
                                          <p:attrName>style.visibility</p:attrName>
                                        </p:attrNameLst>
                                      </p:cBhvr>
                                      <p:to>
                                        <p:strVal val="visible"/>
                                      </p:to>
                                    </p:set>
                                    <p:animEffect transition="in" filter="wipe(up)">
                                      <p:cBhvr>
                                        <p:cTn id="596" dur="500"/>
                                        <p:tgtEl>
                                          <p:spTgt spid="4374"/>
                                        </p:tgtEl>
                                      </p:cBhvr>
                                    </p:animEffect>
                                  </p:childTnLst>
                                </p:cTn>
                              </p:par>
                            </p:childTnLst>
                          </p:cTn>
                        </p:par>
                        <p:par>
                          <p:cTn id="597" fill="hold" nodeType="afterGroup">
                            <p:stCondLst>
                              <p:cond delay="500"/>
                            </p:stCondLst>
                            <p:childTnLst>
                              <p:par>
                                <p:cTn id="598" presetID="22" presetClass="entr" presetSubtype="8" fill="hold" grpId="0" nodeType="afterEffect">
                                  <p:stCondLst>
                                    <p:cond delay="0"/>
                                  </p:stCondLst>
                                  <p:childTnLst>
                                    <p:set>
                                      <p:cBhvr>
                                        <p:cTn id="599" dur="1" fill="hold">
                                          <p:stCondLst>
                                            <p:cond delay="0"/>
                                          </p:stCondLst>
                                        </p:cTn>
                                        <p:tgtEl>
                                          <p:spTgt spid="4375"/>
                                        </p:tgtEl>
                                        <p:attrNameLst>
                                          <p:attrName>style.visibility</p:attrName>
                                        </p:attrNameLst>
                                      </p:cBhvr>
                                      <p:to>
                                        <p:strVal val="visible"/>
                                      </p:to>
                                    </p:set>
                                    <p:animEffect transition="in" filter="wipe(left)">
                                      <p:cBhvr>
                                        <p:cTn id="600" dur="500"/>
                                        <p:tgtEl>
                                          <p:spTgt spid="4375"/>
                                        </p:tgtEl>
                                      </p:cBhvr>
                                    </p:animEffect>
                                  </p:childTnLst>
                                </p:cTn>
                              </p:par>
                            </p:childTnLst>
                          </p:cTn>
                        </p:par>
                        <p:par>
                          <p:cTn id="601" fill="hold" nodeType="afterGroup">
                            <p:stCondLst>
                              <p:cond delay="1000"/>
                            </p:stCondLst>
                            <p:childTnLst>
                              <p:par>
                                <p:cTn id="602" presetID="22" presetClass="entr" presetSubtype="4" fill="hold" grpId="0" nodeType="afterEffect">
                                  <p:stCondLst>
                                    <p:cond delay="0"/>
                                  </p:stCondLst>
                                  <p:childTnLst>
                                    <p:set>
                                      <p:cBhvr>
                                        <p:cTn id="603" dur="1" fill="hold">
                                          <p:stCondLst>
                                            <p:cond delay="0"/>
                                          </p:stCondLst>
                                        </p:cTn>
                                        <p:tgtEl>
                                          <p:spTgt spid="4376"/>
                                        </p:tgtEl>
                                        <p:attrNameLst>
                                          <p:attrName>style.visibility</p:attrName>
                                        </p:attrNameLst>
                                      </p:cBhvr>
                                      <p:to>
                                        <p:strVal val="visible"/>
                                      </p:to>
                                    </p:set>
                                    <p:animEffect transition="in" filter="wipe(down)">
                                      <p:cBhvr>
                                        <p:cTn id="604" dur="500"/>
                                        <p:tgtEl>
                                          <p:spTgt spid="4376"/>
                                        </p:tgtEl>
                                      </p:cBhvr>
                                    </p:animEffect>
                                  </p:childTnLst>
                                </p:cTn>
                              </p:par>
                            </p:childTnLst>
                          </p:cTn>
                        </p:par>
                      </p:childTnLst>
                    </p:cTn>
                  </p:par>
                  <p:par>
                    <p:cTn id="605" fill="hold" nodeType="clickPar">
                      <p:stCondLst>
                        <p:cond delay="indefinite"/>
                      </p:stCondLst>
                      <p:childTnLst>
                        <p:par>
                          <p:cTn id="606" fill="hold" nodeType="withGroup">
                            <p:stCondLst>
                              <p:cond delay="0"/>
                            </p:stCondLst>
                            <p:childTnLst>
                              <p:par>
                                <p:cTn id="607" presetID="8" presetClass="entr" presetSubtype="16" fill="hold" grpId="0" nodeType="clickEffect">
                                  <p:stCondLst>
                                    <p:cond delay="0"/>
                                  </p:stCondLst>
                                  <p:childTnLst>
                                    <p:set>
                                      <p:cBhvr>
                                        <p:cTn id="608" dur="1" fill="hold">
                                          <p:stCondLst>
                                            <p:cond delay="0"/>
                                          </p:stCondLst>
                                        </p:cTn>
                                        <p:tgtEl>
                                          <p:spTgt spid="4368"/>
                                        </p:tgtEl>
                                        <p:attrNameLst>
                                          <p:attrName>style.visibility</p:attrName>
                                        </p:attrNameLst>
                                      </p:cBhvr>
                                      <p:to>
                                        <p:strVal val="visible"/>
                                      </p:to>
                                    </p:set>
                                    <p:animEffect transition="in" filter="diamond(in)">
                                      <p:cBhvr>
                                        <p:cTn id="609" dur="500"/>
                                        <p:tgtEl>
                                          <p:spTgt spid="4368"/>
                                        </p:tgtEl>
                                      </p:cBhvr>
                                    </p:animEffect>
                                  </p:childTnLst>
                                </p:cTn>
                              </p:par>
                            </p:childTnLst>
                          </p:cTn>
                        </p:par>
                        <p:par>
                          <p:cTn id="610" fill="hold" nodeType="afterGroup">
                            <p:stCondLst>
                              <p:cond delay="500"/>
                            </p:stCondLst>
                            <p:childTnLst>
                              <p:par>
                                <p:cTn id="611" presetID="22" presetClass="entr" presetSubtype="2" fill="hold" grpId="0" nodeType="afterEffect">
                                  <p:stCondLst>
                                    <p:cond delay="0"/>
                                  </p:stCondLst>
                                  <p:childTnLst>
                                    <p:set>
                                      <p:cBhvr>
                                        <p:cTn id="612" dur="1" fill="hold">
                                          <p:stCondLst>
                                            <p:cond delay="0"/>
                                          </p:stCondLst>
                                        </p:cTn>
                                        <p:tgtEl>
                                          <p:spTgt spid="4378"/>
                                        </p:tgtEl>
                                        <p:attrNameLst>
                                          <p:attrName>style.visibility</p:attrName>
                                        </p:attrNameLst>
                                      </p:cBhvr>
                                      <p:to>
                                        <p:strVal val="visible"/>
                                      </p:to>
                                    </p:set>
                                    <p:animEffect transition="in" filter="wipe(right)">
                                      <p:cBhvr>
                                        <p:cTn id="613" dur="500"/>
                                        <p:tgtEl>
                                          <p:spTgt spid="4378"/>
                                        </p:tgtEl>
                                      </p:cBhvr>
                                    </p:animEffect>
                                  </p:childTnLst>
                                </p:cTn>
                              </p:par>
                            </p:childTnLst>
                          </p:cTn>
                        </p:par>
                        <p:par>
                          <p:cTn id="614" fill="hold" nodeType="afterGroup">
                            <p:stCondLst>
                              <p:cond delay="1000"/>
                            </p:stCondLst>
                            <p:childTnLst>
                              <p:par>
                                <p:cTn id="615" presetID="22" presetClass="entr" presetSubtype="4" fill="hold" grpId="0" nodeType="afterEffect">
                                  <p:stCondLst>
                                    <p:cond delay="0"/>
                                  </p:stCondLst>
                                  <p:childTnLst>
                                    <p:set>
                                      <p:cBhvr>
                                        <p:cTn id="616" dur="1" fill="hold">
                                          <p:stCondLst>
                                            <p:cond delay="0"/>
                                          </p:stCondLst>
                                        </p:cTn>
                                        <p:tgtEl>
                                          <p:spTgt spid="4379"/>
                                        </p:tgtEl>
                                        <p:attrNameLst>
                                          <p:attrName>style.visibility</p:attrName>
                                        </p:attrNameLst>
                                      </p:cBhvr>
                                      <p:to>
                                        <p:strVal val="visible"/>
                                      </p:to>
                                    </p:set>
                                    <p:animEffect transition="in" filter="wipe(down)">
                                      <p:cBhvr>
                                        <p:cTn id="617" dur="500"/>
                                        <p:tgtEl>
                                          <p:spTgt spid="4379"/>
                                        </p:tgtEl>
                                      </p:cBhvr>
                                    </p:animEffect>
                                  </p:childTnLst>
                                </p:cTn>
                              </p:par>
                            </p:childTnLst>
                          </p:cTn>
                        </p:par>
                      </p:childTnLst>
                    </p:cTn>
                  </p:par>
                  <p:par>
                    <p:cTn id="618" fill="hold" nodeType="clickPar">
                      <p:stCondLst>
                        <p:cond delay="indefinite"/>
                      </p:stCondLst>
                      <p:childTnLst>
                        <p:par>
                          <p:cTn id="619" fill="hold" nodeType="withGroup">
                            <p:stCondLst>
                              <p:cond delay="0"/>
                            </p:stCondLst>
                            <p:childTnLst>
                              <p:par>
                                <p:cTn id="620" presetID="8" presetClass="entr" presetSubtype="16" fill="hold" grpId="0" nodeType="clickEffect">
                                  <p:stCondLst>
                                    <p:cond delay="0"/>
                                  </p:stCondLst>
                                  <p:childTnLst>
                                    <p:set>
                                      <p:cBhvr>
                                        <p:cTn id="621" dur="1" fill="hold">
                                          <p:stCondLst>
                                            <p:cond delay="0"/>
                                          </p:stCondLst>
                                        </p:cTn>
                                        <p:tgtEl>
                                          <p:spTgt spid="4369"/>
                                        </p:tgtEl>
                                        <p:attrNameLst>
                                          <p:attrName>style.visibility</p:attrName>
                                        </p:attrNameLst>
                                      </p:cBhvr>
                                      <p:to>
                                        <p:strVal val="visible"/>
                                      </p:to>
                                    </p:set>
                                    <p:animEffect transition="in" filter="diamond(in)">
                                      <p:cBhvr>
                                        <p:cTn id="622" dur="500"/>
                                        <p:tgtEl>
                                          <p:spTgt spid="4369"/>
                                        </p:tgtEl>
                                      </p:cBhvr>
                                    </p:animEffect>
                                  </p:childTnLst>
                                </p:cTn>
                              </p:par>
                            </p:childTnLst>
                          </p:cTn>
                        </p:par>
                        <p:par>
                          <p:cTn id="623" fill="hold" nodeType="afterGroup">
                            <p:stCondLst>
                              <p:cond delay="500"/>
                            </p:stCondLst>
                            <p:childTnLst>
                              <p:par>
                                <p:cTn id="624" presetID="22" presetClass="entr" presetSubtype="2" fill="hold" grpId="0" nodeType="afterEffect">
                                  <p:stCondLst>
                                    <p:cond delay="0"/>
                                  </p:stCondLst>
                                  <p:childTnLst>
                                    <p:set>
                                      <p:cBhvr>
                                        <p:cTn id="625" dur="1" fill="hold">
                                          <p:stCondLst>
                                            <p:cond delay="0"/>
                                          </p:stCondLst>
                                        </p:cTn>
                                        <p:tgtEl>
                                          <p:spTgt spid="4380"/>
                                        </p:tgtEl>
                                        <p:attrNameLst>
                                          <p:attrName>style.visibility</p:attrName>
                                        </p:attrNameLst>
                                      </p:cBhvr>
                                      <p:to>
                                        <p:strVal val="visible"/>
                                      </p:to>
                                    </p:set>
                                    <p:animEffect transition="in" filter="wipe(right)">
                                      <p:cBhvr>
                                        <p:cTn id="626" dur="500"/>
                                        <p:tgtEl>
                                          <p:spTgt spid="4380"/>
                                        </p:tgtEl>
                                      </p:cBhvr>
                                    </p:animEffect>
                                  </p:childTnLst>
                                </p:cTn>
                              </p:par>
                            </p:childTnLst>
                          </p:cTn>
                        </p:par>
                        <p:par>
                          <p:cTn id="627" fill="hold" nodeType="afterGroup">
                            <p:stCondLst>
                              <p:cond delay="1000"/>
                            </p:stCondLst>
                            <p:childTnLst>
                              <p:par>
                                <p:cTn id="628" presetID="22" presetClass="entr" presetSubtype="1" fill="hold" grpId="0" nodeType="afterEffect">
                                  <p:stCondLst>
                                    <p:cond delay="0"/>
                                  </p:stCondLst>
                                  <p:childTnLst>
                                    <p:set>
                                      <p:cBhvr>
                                        <p:cTn id="629" dur="1" fill="hold">
                                          <p:stCondLst>
                                            <p:cond delay="0"/>
                                          </p:stCondLst>
                                        </p:cTn>
                                        <p:tgtEl>
                                          <p:spTgt spid="4381"/>
                                        </p:tgtEl>
                                        <p:attrNameLst>
                                          <p:attrName>style.visibility</p:attrName>
                                        </p:attrNameLst>
                                      </p:cBhvr>
                                      <p:to>
                                        <p:strVal val="visible"/>
                                      </p:to>
                                    </p:set>
                                    <p:animEffect transition="in" filter="wipe(up)">
                                      <p:cBhvr>
                                        <p:cTn id="630" dur="500"/>
                                        <p:tgtEl>
                                          <p:spTgt spid="4381"/>
                                        </p:tgtEl>
                                      </p:cBhvr>
                                    </p:animEffect>
                                  </p:childTnLst>
                                </p:cTn>
                              </p:par>
                            </p:childTnLst>
                          </p:cTn>
                        </p:par>
                      </p:childTnLst>
                    </p:cTn>
                  </p:par>
                  <p:par>
                    <p:cTn id="631" fill="hold" nodeType="clickPar">
                      <p:stCondLst>
                        <p:cond delay="indefinite"/>
                      </p:stCondLst>
                      <p:childTnLst>
                        <p:par>
                          <p:cTn id="632" fill="hold" nodeType="withGroup">
                            <p:stCondLst>
                              <p:cond delay="0"/>
                            </p:stCondLst>
                            <p:childTnLst>
                              <p:par>
                                <p:cTn id="633" presetID="8" presetClass="entr" presetSubtype="16" fill="hold" grpId="0" nodeType="clickEffect">
                                  <p:stCondLst>
                                    <p:cond delay="0"/>
                                  </p:stCondLst>
                                  <p:childTnLst>
                                    <p:set>
                                      <p:cBhvr>
                                        <p:cTn id="634" dur="1" fill="hold">
                                          <p:stCondLst>
                                            <p:cond delay="0"/>
                                          </p:stCondLst>
                                        </p:cTn>
                                        <p:tgtEl>
                                          <p:spTgt spid="4370"/>
                                        </p:tgtEl>
                                        <p:attrNameLst>
                                          <p:attrName>style.visibility</p:attrName>
                                        </p:attrNameLst>
                                      </p:cBhvr>
                                      <p:to>
                                        <p:strVal val="visible"/>
                                      </p:to>
                                    </p:set>
                                    <p:animEffect transition="in" filter="diamond(in)">
                                      <p:cBhvr>
                                        <p:cTn id="635" dur="500"/>
                                        <p:tgtEl>
                                          <p:spTgt spid="4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4110" grpId="0" animBg="1"/>
      <p:bldP spid="4112" grpId="0" animBg="1"/>
      <p:bldP spid="4113" grpId="0" animBg="1"/>
      <p:bldP spid="4114" grpId="0" animBg="1"/>
      <p:bldP spid="4115" grpId="0" animBg="1"/>
      <p:bldP spid="4116" grpId="0" animBg="1"/>
      <p:bldP spid="4117" grpId="0" animBg="1"/>
      <p:bldP spid="4118" grpId="0" animBg="1"/>
      <p:bldP spid="4120" grpId="0" animBg="1"/>
      <p:bldP spid="4121" grpId="0" animBg="1"/>
      <p:bldP spid="4122" grpId="0" animBg="1"/>
      <p:bldP spid="4123" grpId="0" animBg="1"/>
      <p:bldP spid="4124" grpId="0" animBg="1"/>
      <p:bldP spid="4125" grpId="0" animBg="1"/>
      <p:bldP spid="4126" grpId="0" animBg="1"/>
      <p:bldP spid="4127" grpId="0" animBg="1"/>
      <p:bldP spid="4129" grpId="0"/>
      <p:bldP spid="4134" grpId="0" animBg="1"/>
      <p:bldP spid="4119" grpId="0" animBg="1"/>
      <p:bldP spid="4135" grpId="0" animBg="1"/>
      <p:bldP spid="4136" grpId="0" animBg="1"/>
      <p:bldP spid="4137" grpId="0" animBg="1"/>
      <p:bldP spid="4138" grpId="0" animBg="1"/>
      <p:bldP spid="4139" grpId="0" animBg="1"/>
      <p:bldP spid="4140" grpId="0" animBg="1"/>
      <p:bldP spid="4141" grpId="0" animBg="1"/>
      <p:bldP spid="4142" grpId="0" animBg="1"/>
      <p:bldP spid="4143" grpId="0" animBg="1"/>
      <p:bldP spid="4144" grpId="0" animBg="1"/>
      <p:bldP spid="4145" grpId="0" animBg="1"/>
      <p:bldP spid="4146" grpId="0" animBg="1"/>
      <p:bldP spid="4147" grpId="0" animBg="1"/>
      <p:bldP spid="4148" grpId="0" animBg="1"/>
      <p:bldP spid="4149" grpId="0" animBg="1"/>
      <p:bldP spid="4150" grpId="0" animBg="1"/>
      <p:bldP spid="4151" grpId="0" animBg="1"/>
      <p:bldP spid="4152" grpId="0" animBg="1"/>
      <p:bldP spid="4153" grpId="0" animBg="1"/>
      <p:bldP spid="4154" grpId="0" animBg="1"/>
      <p:bldP spid="4155" grpId="0" animBg="1"/>
      <p:bldP spid="4156" grpId="0" animBg="1"/>
      <p:bldP spid="4157" grpId="0" animBg="1"/>
      <p:bldP spid="4158" grpId="0" animBg="1"/>
      <p:bldP spid="4159" grpId="0" animBg="1"/>
      <p:bldP spid="4160" grpId="0" animBg="1"/>
      <p:bldP spid="4161" grpId="0" animBg="1"/>
      <p:bldP spid="4162" grpId="0" animBg="1"/>
      <p:bldP spid="4163" grpId="0" animBg="1"/>
      <p:bldP spid="4165" grpId="0" animBg="1"/>
      <p:bldP spid="4166" grpId="0" animBg="1"/>
      <p:bldP spid="4167" grpId="0" animBg="1"/>
      <p:bldP spid="4168" grpId="0" animBg="1"/>
      <p:bldP spid="4169" grpId="0" animBg="1"/>
      <p:bldP spid="4170" grpId="0" animBg="1"/>
      <p:bldP spid="4171" grpId="0" animBg="1"/>
      <p:bldP spid="4172" grpId="0" animBg="1"/>
      <p:bldP spid="4173" grpId="0" animBg="1"/>
      <p:bldP spid="4174" grpId="0" animBg="1"/>
      <p:bldP spid="4175" grpId="0" animBg="1"/>
      <p:bldP spid="4177" grpId="0" animBg="1"/>
      <p:bldP spid="4178" grpId="0" animBg="1"/>
      <p:bldP spid="4179" grpId="0" animBg="1"/>
      <p:bldP spid="4180" grpId="0" animBg="1"/>
      <p:bldP spid="4181" grpId="0" animBg="1"/>
      <p:bldP spid="4182" grpId="0" animBg="1"/>
      <p:bldP spid="4183" grpId="0" animBg="1"/>
      <p:bldP spid="4184" grpId="0" animBg="1"/>
      <p:bldP spid="4185" grpId="0" animBg="1"/>
      <p:bldP spid="4186" grpId="0" animBg="1"/>
      <p:bldP spid="4187" grpId="0"/>
      <p:bldP spid="4188" grpId="0"/>
      <p:bldP spid="4189" grpId="0"/>
      <p:bldP spid="4190" grpId="0"/>
      <p:bldP spid="4191" grpId="0"/>
      <p:bldP spid="4192" grpId="0"/>
      <p:bldP spid="4193" grpId="0"/>
      <p:bldP spid="4194" grpId="0"/>
      <p:bldP spid="4281" grpId="0"/>
      <p:bldP spid="4285" grpId="0" animBg="1"/>
      <p:bldP spid="4286" grpId="0" animBg="1"/>
      <p:bldP spid="4287" grpId="0" animBg="1"/>
      <p:bldP spid="4288" grpId="0" animBg="1"/>
      <p:bldP spid="4289" grpId="0" animBg="1"/>
      <p:bldP spid="4290" grpId="0" animBg="1"/>
      <p:bldP spid="4291" grpId="0" animBg="1"/>
      <p:bldP spid="4292" grpId="0" animBg="1"/>
      <p:bldP spid="4293" grpId="0" animBg="1"/>
      <p:bldP spid="4294" grpId="0" animBg="1"/>
      <p:bldP spid="4295" grpId="0" animBg="1"/>
      <p:bldP spid="4296" grpId="0" animBg="1"/>
      <p:bldP spid="4297" grpId="0" animBg="1"/>
      <p:bldP spid="4298" grpId="0" animBg="1"/>
      <p:bldP spid="4299" grpId="0" animBg="1"/>
      <p:bldP spid="4300" grpId="0" animBg="1"/>
      <p:bldP spid="4301" grpId="0"/>
      <p:bldP spid="4306" grpId="0" animBg="1"/>
      <p:bldP spid="4307" grpId="0" animBg="1"/>
      <p:bldP spid="4308" grpId="0" animBg="1"/>
      <p:bldP spid="4309" grpId="0" animBg="1"/>
      <p:bldP spid="4310" grpId="0" animBg="1"/>
      <p:bldP spid="4311" grpId="0" animBg="1"/>
      <p:bldP spid="4312" grpId="0" animBg="1"/>
      <p:bldP spid="4313" grpId="0" animBg="1"/>
      <p:bldP spid="4314" grpId="0" animBg="1"/>
      <p:bldP spid="4315" grpId="0" animBg="1"/>
      <p:bldP spid="4316" grpId="0" animBg="1"/>
      <p:bldP spid="4317" grpId="0" animBg="1"/>
      <p:bldP spid="4318" grpId="0" animBg="1"/>
      <p:bldP spid="4319" grpId="0" animBg="1"/>
      <p:bldP spid="4320" grpId="0" animBg="1"/>
      <p:bldP spid="4321" grpId="0" animBg="1"/>
      <p:bldP spid="4322" grpId="0" animBg="1"/>
      <p:bldP spid="4323" grpId="0" animBg="1"/>
      <p:bldP spid="4324" grpId="0" animBg="1"/>
      <p:bldP spid="4325" grpId="0" animBg="1"/>
      <p:bldP spid="4326" grpId="0" animBg="1"/>
      <p:bldP spid="4327" grpId="0" animBg="1"/>
      <p:bldP spid="4328" grpId="0" animBg="1"/>
      <p:bldP spid="4329" grpId="0" animBg="1"/>
      <p:bldP spid="4330" grpId="0" animBg="1"/>
      <p:bldP spid="4331" grpId="0" animBg="1"/>
      <p:bldP spid="4332" grpId="0" animBg="1"/>
      <p:bldP spid="4333" grpId="0" animBg="1"/>
      <p:bldP spid="4334" grpId="0" animBg="1"/>
      <p:bldP spid="4335" grpId="0" animBg="1"/>
      <p:bldP spid="4336" grpId="0" animBg="1"/>
      <p:bldP spid="4337" grpId="0" animBg="1"/>
      <p:bldP spid="4338" grpId="0" animBg="1"/>
      <p:bldP spid="4339" grpId="0" animBg="1"/>
      <p:bldP spid="4340" grpId="0" animBg="1"/>
      <p:bldP spid="4341" grpId="0" animBg="1"/>
      <p:bldP spid="4342" grpId="0" animBg="1"/>
      <p:bldP spid="4343" grpId="0" animBg="1"/>
      <p:bldP spid="4344" grpId="0" animBg="1"/>
      <p:bldP spid="4345" grpId="0" animBg="1"/>
      <p:bldP spid="4346" grpId="0" animBg="1"/>
      <p:bldP spid="4347" grpId="0" animBg="1"/>
      <p:bldP spid="4348" grpId="0" animBg="1"/>
      <p:bldP spid="4349" grpId="0" animBg="1"/>
      <p:bldP spid="4350" grpId="0" animBg="1"/>
      <p:bldP spid="4351" grpId="0" animBg="1"/>
      <p:bldP spid="4352" grpId="0" animBg="1"/>
      <p:bldP spid="4353" grpId="0" animBg="1"/>
      <p:bldP spid="4354" grpId="0" animBg="1"/>
      <p:bldP spid="4355" grpId="0" animBg="1"/>
      <p:bldP spid="4356" grpId="0" animBg="1"/>
      <p:bldP spid="4357" grpId="0" animBg="1"/>
      <p:bldP spid="4358" grpId="0"/>
      <p:bldP spid="4359" grpId="0"/>
      <p:bldP spid="4360" grpId="0"/>
      <p:bldP spid="4361" grpId="0"/>
      <p:bldP spid="4362" grpId="0"/>
      <p:bldP spid="4363" grpId="0"/>
      <p:bldP spid="4364" grpId="0"/>
      <p:bldP spid="4365" grpId="0"/>
      <p:bldP spid="4367" grpId="0"/>
      <p:bldP spid="4368" grpId="0"/>
      <p:bldP spid="4369" grpId="0"/>
      <p:bldP spid="4370" grpId="0"/>
      <p:bldP spid="4371" grpId="0" animBg="1"/>
      <p:bldP spid="4372" grpId="0" animBg="1"/>
      <p:bldP spid="4373" grpId="0" animBg="1"/>
      <p:bldP spid="4374" grpId="0" animBg="1"/>
      <p:bldP spid="4375" grpId="0" animBg="1"/>
      <p:bldP spid="4376" grpId="0" animBg="1"/>
      <p:bldP spid="4378" grpId="0" animBg="1"/>
      <p:bldP spid="4379" grpId="0" animBg="1"/>
      <p:bldP spid="4380" grpId="0" animBg="1"/>
      <p:bldP spid="438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1"/>
            <a:ext cx="9144000" cy="68579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Bài 6. ĐỘT BIẾN SỐ L</a:t>
            </a:r>
            <a:r>
              <a:rPr lang="vi-VN"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ƯỢNG</a:t>
            </a:r>
            <a:r>
              <a:rPr lang="en-US"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NHIỄM SẮC THỂ</a:t>
            </a:r>
            <a:endParaRPr lang="en-US" sz="32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18122" y="609600"/>
            <a:ext cx="2989922" cy="523220"/>
          </a:xfrm>
          <a:prstGeom prst="rect">
            <a:avLst/>
          </a:prstGeom>
        </p:spPr>
        <p:txBody>
          <a:bodyPr wrap="none">
            <a:spAutoFit/>
          </a:bodyPr>
          <a:lstStyle/>
          <a:p>
            <a:pPr algn="ctr"/>
            <a:r>
              <a:rPr lang="en-US" sz="2800" b="1">
                <a:solidFill>
                  <a:srgbClr val="0070C0"/>
                </a:solidFill>
                <a:cs typeface="Arial" panose="020B0604020202020204" pitchFamily="34" charset="0"/>
              </a:rPr>
              <a:t>I. Đột biến lệch bội</a:t>
            </a:r>
          </a:p>
        </p:txBody>
      </p:sp>
      <p:sp>
        <p:nvSpPr>
          <p:cNvPr id="12" name="Text Box 134"/>
          <p:cNvSpPr txBox="1">
            <a:spLocks noChangeArrowheads="1"/>
          </p:cNvSpPr>
          <p:nvPr/>
        </p:nvSpPr>
        <p:spPr bwMode="auto">
          <a:xfrm>
            <a:off x="213540" y="990600"/>
            <a:ext cx="381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prstClr val="black"/>
                </a:solidFill>
                <a:latin typeface="Times New Roman" panose="02020603050405020304" pitchFamily="18" charset="0"/>
                <a:cs typeface="Times New Roman" panose="02020603050405020304" pitchFamily="18" charset="0"/>
              </a:rPr>
              <a:t>1. Khái niệm và phân loại </a:t>
            </a:r>
          </a:p>
        </p:txBody>
      </p:sp>
      <p:sp>
        <p:nvSpPr>
          <p:cNvPr id="13" name="Text Box 270"/>
          <p:cNvSpPr txBox="1">
            <a:spLocks noChangeArrowheads="1"/>
          </p:cNvSpPr>
          <p:nvPr/>
        </p:nvSpPr>
        <p:spPr bwMode="auto">
          <a:xfrm>
            <a:off x="220364" y="1371600"/>
            <a:ext cx="320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a:latin typeface="Times New Roman" pitchFamily="18" charset="0"/>
              </a:rPr>
              <a:t>2. Cơ chế phát </a:t>
            </a:r>
            <a:r>
              <a:rPr lang="en-US" altLang="en-US" sz="2400" b="1" smtClean="0">
                <a:latin typeface="Times New Roman" pitchFamily="18" charset="0"/>
              </a:rPr>
              <a:t>sinh</a:t>
            </a:r>
            <a:endParaRPr lang="en-US" altLang="en-US" sz="2400" b="1">
              <a:latin typeface="Times New Roman" pitchFamily="18" charset="0"/>
            </a:endParaRPr>
          </a:p>
        </p:txBody>
      </p:sp>
      <p:grpSp>
        <p:nvGrpSpPr>
          <p:cNvPr id="3" name="Group 25"/>
          <p:cNvGrpSpPr/>
          <p:nvPr/>
        </p:nvGrpSpPr>
        <p:grpSpPr>
          <a:xfrm>
            <a:off x="0" y="2056608"/>
            <a:ext cx="8991600" cy="1144581"/>
            <a:chOff x="3078540" y="3885667"/>
            <a:chExt cx="5151060" cy="763053"/>
          </a:xfrm>
        </p:grpSpPr>
        <p:sp>
          <p:nvSpPr>
            <p:cNvPr id="29" name="Rectangle 28"/>
            <p:cNvSpPr/>
            <p:nvPr/>
          </p:nvSpPr>
          <p:spPr>
            <a:xfrm>
              <a:off x="4082560" y="3886195"/>
              <a:ext cx="4147040" cy="76199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spcBef>
                  <a:spcPct val="50000"/>
                </a:spcBef>
              </a:pPr>
              <a:r>
                <a:rPr lang="pt-BR" altLang="en-US" sz="2400" dirty="0" smtClean="0"/>
                <a:t>Một (hoặc một số) cặp NST không phân ly tạo giao tử thừa hay thiếu 1 (hoặc vài) NST: (n+1), (n-1)</a:t>
              </a:r>
              <a:endParaRPr lang="en-US" altLang="en-US" sz="2400" dirty="0"/>
            </a:p>
          </p:txBody>
        </p:sp>
        <p:sp>
          <p:nvSpPr>
            <p:cNvPr id="30" name="Oval 29"/>
            <p:cNvSpPr/>
            <p:nvPr/>
          </p:nvSpPr>
          <p:spPr>
            <a:xfrm>
              <a:off x="3078540" y="3886193"/>
              <a:ext cx="1004020" cy="761999"/>
            </a:xfrm>
            <a:prstGeom prst="ellips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400" dirty="0" err="1" smtClean="0">
                  <a:solidFill>
                    <a:sysClr val="windowText" lastClr="000000"/>
                  </a:solidFill>
                </a:rPr>
                <a:t>Trong</a:t>
              </a:r>
              <a:r>
                <a:rPr lang="en-US" sz="2400" dirty="0" smtClean="0">
                  <a:solidFill>
                    <a:sysClr val="windowText" lastClr="000000"/>
                  </a:solidFill>
                </a:rPr>
                <a:t> GP</a:t>
              </a:r>
              <a:endParaRPr lang="en-US" sz="2400" dirty="0">
                <a:solidFill>
                  <a:sysClr val="windowText" lastClr="000000"/>
                </a:solidFill>
              </a:endParaRPr>
            </a:p>
          </p:txBody>
        </p:sp>
        <p:cxnSp>
          <p:nvCxnSpPr>
            <p:cNvPr id="31" name="Straight Connector 30"/>
            <p:cNvCxnSpPr>
              <a:stCxn id="30" idx="4"/>
            </p:cNvCxnSpPr>
            <p:nvPr/>
          </p:nvCxnSpPr>
          <p:spPr>
            <a:xfrm rot="16200000" flipH="1">
              <a:off x="4000038" y="4228704"/>
              <a:ext cx="529" cy="8395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30" idx="0"/>
            </p:cNvCxnSpPr>
            <p:nvPr/>
          </p:nvCxnSpPr>
          <p:spPr>
            <a:xfrm rot="5400000" flipH="1" flipV="1">
              <a:off x="4000039" y="3466178"/>
              <a:ext cx="528" cy="83950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36"/>
          <p:cNvGrpSpPr/>
          <p:nvPr/>
        </p:nvGrpSpPr>
        <p:grpSpPr>
          <a:xfrm>
            <a:off x="1" y="3352798"/>
            <a:ext cx="8991598" cy="1418229"/>
            <a:chOff x="2587263" y="4580357"/>
            <a:chExt cx="5379779" cy="769404"/>
          </a:xfrm>
        </p:grpSpPr>
        <p:sp>
          <p:nvSpPr>
            <p:cNvPr id="24" name="Rectangle 23"/>
            <p:cNvSpPr/>
            <p:nvPr/>
          </p:nvSpPr>
          <p:spPr>
            <a:xfrm>
              <a:off x="3666731" y="4580357"/>
              <a:ext cx="4300311" cy="762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spcBef>
                  <a:spcPct val="50000"/>
                </a:spcBef>
              </a:pPr>
              <a:r>
                <a:rPr lang="pt-BR" altLang="en-US" sz="2400" dirty="0" smtClean="0"/>
                <a:t>Giao tử thừa hay thiếu một (hoặc vài) NST kết hợp với nhau và với giao tử bình thường</a:t>
              </a:r>
              <a:r>
                <a:rPr lang="en-US" altLang="en-US" sz="2400" dirty="0" smtClean="0">
                  <a:sym typeface="Symbol" pitchFamily="18" charset="2"/>
                </a:rPr>
                <a:t></a:t>
              </a:r>
              <a:r>
                <a:rPr lang="pt-BR" altLang="en-US" sz="2400" dirty="0" smtClean="0"/>
                <a:t> thể lệch bội</a:t>
              </a:r>
              <a:endParaRPr lang="en-US" altLang="en-US" sz="2400" dirty="0"/>
            </a:p>
          </p:txBody>
        </p:sp>
        <p:sp>
          <p:nvSpPr>
            <p:cNvPr id="25" name="Oval 24"/>
            <p:cNvSpPr/>
            <p:nvPr/>
          </p:nvSpPr>
          <p:spPr>
            <a:xfrm>
              <a:off x="2587263" y="4629102"/>
              <a:ext cx="1079468" cy="658651"/>
            </a:xfrm>
            <a:prstGeom prst="ellips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400" dirty="0" err="1" smtClean="0">
                  <a:solidFill>
                    <a:sysClr val="windowText" lastClr="000000"/>
                  </a:solidFill>
                </a:rPr>
                <a:t>Khi</a:t>
              </a:r>
              <a:r>
                <a:rPr lang="en-US" sz="2400" dirty="0" smtClean="0">
                  <a:solidFill>
                    <a:sysClr val="windowText" lastClr="000000"/>
                  </a:solidFill>
                </a:rPr>
                <a:t> </a:t>
              </a:r>
              <a:r>
                <a:rPr lang="en-US" sz="2400" dirty="0" err="1" smtClean="0">
                  <a:solidFill>
                    <a:sysClr val="windowText" lastClr="000000"/>
                  </a:solidFill>
                </a:rPr>
                <a:t>Thụ</a:t>
              </a:r>
              <a:r>
                <a:rPr lang="en-US" sz="2400" dirty="0" smtClean="0">
                  <a:solidFill>
                    <a:sysClr val="windowText" lastClr="000000"/>
                  </a:solidFill>
                </a:rPr>
                <a:t> </a:t>
              </a:r>
              <a:r>
                <a:rPr lang="en-US" sz="2400" dirty="0" err="1" smtClean="0">
                  <a:solidFill>
                    <a:sysClr val="windowText" lastClr="000000"/>
                  </a:solidFill>
                </a:rPr>
                <a:t>Tinh</a:t>
              </a:r>
              <a:endParaRPr lang="en-US" sz="2400" dirty="0">
                <a:solidFill>
                  <a:sysClr val="windowText" lastClr="000000"/>
                </a:solidFill>
              </a:endParaRPr>
            </a:p>
          </p:txBody>
        </p:sp>
        <p:cxnSp>
          <p:nvCxnSpPr>
            <p:cNvPr id="27" name="Straight Connector 26"/>
            <p:cNvCxnSpPr>
              <a:stCxn id="25" idx="0"/>
            </p:cNvCxnSpPr>
            <p:nvPr/>
          </p:nvCxnSpPr>
          <p:spPr>
            <a:xfrm rot="5400000" flipH="1" flipV="1">
              <a:off x="3377390" y="4329965"/>
              <a:ext cx="48745" cy="5495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25" idx="4"/>
            </p:cNvCxnSpPr>
            <p:nvPr/>
          </p:nvCxnSpPr>
          <p:spPr>
            <a:xfrm rot="16200000" flipH="1">
              <a:off x="3365859" y="5048891"/>
              <a:ext cx="62008" cy="53973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55"/>
          <p:cNvGrpSpPr/>
          <p:nvPr/>
        </p:nvGrpSpPr>
        <p:grpSpPr>
          <a:xfrm>
            <a:off x="0" y="5333210"/>
            <a:ext cx="8991600" cy="1144587"/>
            <a:chOff x="2892916" y="3885668"/>
            <a:chExt cx="5336684" cy="763057"/>
          </a:xfrm>
        </p:grpSpPr>
        <p:sp>
          <p:nvSpPr>
            <p:cNvPr id="57" name="Rectangle 56"/>
            <p:cNvSpPr/>
            <p:nvPr/>
          </p:nvSpPr>
          <p:spPr>
            <a:xfrm>
              <a:off x="3924587" y="3886200"/>
              <a:ext cx="4305013" cy="762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pt-BR" altLang="en-US" sz="2800" smtClean="0"/>
                <a:t>TB (2n) NP nếu NST </a:t>
              </a:r>
            </a:p>
            <a:p>
              <a:r>
                <a:rPr lang="pt-BR" altLang="en-US" sz="2800" smtClean="0"/>
                <a:t>không phân ly </a:t>
              </a:r>
              <a:r>
                <a:rPr lang="en-US" altLang="en-US" sz="2800" smtClean="0">
                  <a:sym typeface="Symbol" pitchFamily="18" charset="2"/>
                </a:rPr>
                <a:t> </a:t>
              </a:r>
              <a:r>
                <a:rPr lang="pt-BR" altLang="en-US" sz="2800" smtClean="0"/>
                <a:t>tế bào lệch bội </a:t>
              </a:r>
              <a:r>
                <a:rPr lang="en-US" altLang="en-US" sz="2800" smtClean="0">
                  <a:sym typeface="Symbol" pitchFamily="18" charset="2"/>
                </a:rPr>
                <a:t></a:t>
              </a:r>
              <a:r>
                <a:rPr lang="pt-BR" altLang="en-US" sz="2800" smtClean="0"/>
                <a:t> thể khảm</a:t>
              </a:r>
              <a:endParaRPr lang="en-US" altLang="en-US" sz="2800"/>
            </a:p>
          </p:txBody>
        </p:sp>
        <p:sp>
          <p:nvSpPr>
            <p:cNvPr id="58" name="Oval 57"/>
            <p:cNvSpPr/>
            <p:nvPr/>
          </p:nvSpPr>
          <p:spPr>
            <a:xfrm>
              <a:off x="2892916" y="3886196"/>
              <a:ext cx="1031671" cy="76199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t>Trong</a:t>
              </a:r>
              <a:r>
                <a:rPr lang="en-US" sz="3600" dirty="0" smtClean="0"/>
                <a:t> NP</a:t>
              </a:r>
              <a:endParaRPr lang="en-US" sz="3600" dirty="0"/>
            </a:p>
          </p:txBody>
        </p:sp>
        <p:cxnSp>
          <p:nvCxnSpPr>
            <p:cNvPr id="59" name="Straight Connector 58"/>
            <p:cNvCxnSpPr>
              <a:stCxn id="58" idx="4"/>
            </p:cNvCxnSpPr>
            <p:nvPr/>
          </p:nvCxnSpPr>
          <p:spPr>
            <a:xfrm rot="16200000" flipH="1">
              <a:off x="3914147" y="4142801"/>
              <a:ext cx="529" cy="1011319"/>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58" idx="0"/>
            </p:cNvCxnSpPr>
            <p:nvPr/>
          </p:nvCxnSpPr>
          <p:spPr>
            <a:xfrm rot="5400000" flipH="1" flipV="1">
              <a:off x="3914147" y="3380273"/>
              <a:ext cx="529" cy="1011319"/>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122251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5" name="Oval 109"/>
          <p:cNvSpPr>
            <a:spLocks noChangeArrowheads="1"/>
          </p:cNvSpPr>
          <p:nvPr/>
        </p:nvSpPr>
        <p:spPr bwMode="auto">
          <a:xfrm>
            <a:off x="6615113" y="4387850"/>
            <a:ext cx="533400" cy="762000"/>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9324" name="Oval 108"/>
          <p:cNvSpPr>
            <a:spLocks noChangeArrowheads="1"/>
          </p:cNvSpPr>
          <p:nvPr/>
        </p:nvSpPr>
        <p:spPr bwMode="auto">
          <a:xfrm>
            <a:off x="1600200" y="4387850"/>
            <a:ext cx="533400" cy="762000"/>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9218" name="Text Box 2"/>
          <p:cNvSpPr txBox="1">
            <a:spLocks noChangeArrowheads="1"/>
          </p:cNvSpPr>
          <p:nvPr/>
        </p:nvSpPr>
        <p:spPr bwMode="auto">
          <a:xfrm>
            <a:off x="4191000" y="534988"/>
            <a:ext cx="38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x</a:t>
            </a:r>
          </a:p>
        </p:txBody>
      </p:sp>
      <p:grpSp>
        <p:nvGrpSpPr>
          <p:cNvPr id="2" name="Group 3"/>
          <p:cNvGrpSpPr>
            <a:grpSpLocks/>
          </p:cNvGrpSpPr>
          <p:nvPr/>
        </p:nvGrpSpPr>
        <p:grpSpPr bwMode="auto">
          <a:xfrm>
            <a:off x="6172200" y="606425"/>
            <a:ext cx="182563" cy="365125"/>
            <a:chOff x="1449" y="2706"/>
            <a:chExt cx="115" cy="230"/>
          </a:xfrm>
        </p:grpSpPr>
        <p:sp>
          <p:nvSpPr>
            <p:cNvPr id="9220" name="Oval 4"/>
            <p:cNvSpPr>
              <a:spLocks noChangeArrowheads="1"/>
            </p:cNvSpPr>
            <p:nvPr/>
          </p:nvSpPr>
          <p:spPr bwMode="auto">
            <a:xfrm>
              <a:off x="1449" y="2706"/>
              <a:ext cx="115" cy="103"/>
            </a:xfrm>
            <a:prstGeom prst="ellipse">
              <a:avLst/>
            </a:prstGeom>
            <a:solidFill>
              <a:schemeClr val="bg1"/>
            </a:solidFill>
            <a:ln w="2857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9221" name="Line 5"/>
            <p:cNvSpPr>
              <a:spLocks noChangeShapeType="1"/>
            </p:cNvSpPr>
            <p:nvPr/>
          </p:nvSpPr>
          <p:spPr bwMode="auto">
            <a:xfrm>
              <a:off x="1506" y="2808"/>
              <a:ext cx="0" cy="128"/>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9222" name="Line 6"/>
            <p:cNvSpPr>
              <a:spLocks noChangeShapeType="1"/>
            </p:cNvSpPr>
            <p:nvPr/>
          </p:nvSpPr>
          <p:spPr bwMode="auto">
            <a:xfrm>
              <a:off x="1458" y="2853"/>
              <a:ext cx="96"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grpSp>
      <p:sp>
        <p:nvSpPr>
          <p:cNvPr id="9223" name="Text Box 7"/>
          <p:cNvSpPr txBox="1">
            <a:spLocks noChangeArrowheads="1"/>
          </p:cNvSpPr>
          <p:nvPr/>
        </p:nvSpPr>
        <p:spPr bwMode="auto">
          <a:xfrm>
            <a:off x="152400" y="550863"/>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P</a:t>
            </a:r>
          </a:p>
        </p:txBody>
      </p:sp>
      <p:grpSp>
        <p:nvGrpSpPr>
          <p:cNvPr id="3" name="Group 8"/>
          <p:cNvGrpSpPr>
            <a:grpSpLocks/>
          </p:cNvGrpSpPr>
          <p:nvPr/>
        </p:nvGrpSpPr>
        <p:grpSpPr bwMode="auto">
          <a:xfrm>
            <a:off x="1162050" y="566738"/>
            <a:ext cx="290513" cy="320675"/>
            <a:chOff x="144" y="3369"/>
            <a:chExt cx="183" cy="202"/>
          </a:xfrm>
        </p:grpSpPr>
        <p:sp>
          <p:nvSpPr>
            <p:cNvPr id="9225" name="Oval 9"/>
            <p:cNvSpPr>
              <a:spLocks noChangeArrowheads="1"/>
            </p:cNvSpPr>
            <p:nvPr/>
          </p:nvSpPr>
          <p:spPr bwMode="auto">
            <a:xfrm>
              <a:off x="144" y="3456"/>
              <a:ext cx="115" cy="115"/>
            </a:xfrm>
            <a:prstGeom prst="ellipse">
              <a:avLst/>
            </a:prstGeom>
            <a:solidFill>
              <a:schemeClr val="bg1"/>
            </a:solidFill>
            <a:ln w="2857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9226" name="Line 10"/>
            <p:cNvSpPr>
              <a:spLocks noChangeShapeType="1"/>
            </p:cNvSpPr>
            <p:nvPr/>
          </p:nvSpPr>
          <p:spPr bwMode="auto">
            <a:xfrm flipV="1">
              <a:off x="240" y="3369"/>
              <a:ext cx="87" cy="96"/>
            </a:xfrm>
            <a:prstGeom prst="line">
              <a:avLst/>
            </a:prstGeom>
            <a:noFill/>
            <a:ln w="28575">
              <a:solidFill>
                <a:srgbClr val="0000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grpSp>
      <p:sp>
        <p:nvSpPr>
          <p:cNvPr id="9227" name="Text Box 11"/>
          <p:cNvSpPr txBox="1">
            <a:spLocks noChangeArrowheads="1"/>
          </p:cNvSpPr>
          <p:nvPr/>
        </p:nvSpPr>
        <p:spPr bwMode="auto">
          <a:xfrm>
            <a:off x="1447800" y="533400"/>
            <a:ext cx="1295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44A + XY</a:t>
            </a:r>
          </a:p>
        </p:txBody>
      </p:sp>
      <p:sp>
        <p:nvSpPr>
          <p:cNvPr id="9228" name="Text Box 12"/>
          <p:cNvSpPr txBox="1">
            <a:spLocks noChangeArrowheads="1"/>
          </p:cNvSpPr>
          <p:nvPr/>
        </p:nvSpPr>
        <p:spPr bwMode="auto">
          <a:xfrm>
            <a:off x="6400800" y="534988"/>
            <a:ext cx="1295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44A + XX</a:t>
            </a:r>
          </a:p>
        </p:txBody>
      </p:sp>
      <p:sp>
        <p:nvSpPr>
          <p:cNvPr id="9229" name="Text Box 13"/>
          <p:cNvSpPr txBox="1">
            <a:spLocks noChangeArrowheads="1"/>
          </p:cNvSpPr>
          <p:nvPr/>
        </p:nvSpPr>
        <p:spPr bwMode="auto">
          <a:xfrm>
            <a:off x="152400" y="1019175"/>
            <a:ext cx="38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G</a:t>
            </a:r>
          </a:p>
        </p:txBody>
      </p:sp>
      <p:sp>
        <p:nvSpPr>
          <p:cNvPr id="9230" name="Text Box 14"/>
          <p:cNvSpPr txBox="1">
            <a:spLocks noChangeArrowheads="1"/>
          </p:cNvSpPr>
          <p:nvPr/>
        </p:nvSpPr>
        <p:spPr bwMode="auto">
          <a:xfrm>
            <a:off x="704850" y="1000125"/>
            <a:ext cx="1504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b="1">
                <a:solidFill>
                  <a:srgbClr val="0000FF"/>
                </a:solidFill>
                <a:latin typeface="Times New Roman" pitchFamily="18" charset="0"/>
              </a:rPr>
              <a:t>(22A + XY)</a:t>
            </a:r>
          </a:p>
        </p:txBody>
      </p:sp>
      <p:sp>
        <p:nvSpPr>
          <p:cNvPr id="9231" name="Text Box 15"/>
          <p:cNvSpPr txBox="1">
            <a:spLocks noChangeArrowheads="1"/>
          </p:cNvSpPr>
          <p:nvPr/>
        </p:nvSpPr>
        <p:spPr bwMode="auto">
          <a:xfrm>
            <a:off x="1981200" y="1006475"/>
            <a:ext cx="1504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b="1">
                <a:solidFill>
                  <a:srgbClr val="0000FF"/>
                </a:solidFill>
                <a:latin typeface="Times New Roman" pitchFamily="18" charset="0"/>
              </a:rPr>
              <a:t>(22A + O)</a:t>
            </a:r>
          </a:p>
        </p:txBody>
      </p:sp>
      <p:sp>
        <p:nvSpPr>
          <p:cNvPr id="9232" name="Text Box 16"/>
          <p:cNvSpPr txBox="1">
            <a:spLocks noChangeArrowheads="1"/>
          </p:cNvSpPr>
          <p:nvPr/>
        </p:nvSpPr>
        <p:spPr bwMode="auto">
          <a:xfrm>
            <a:off x="6191250" y="992188"/>
            <a:ext cx="1504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b="1">
                <a:solidFill>
                  <a:srgbClr val="0000FF"/>
                </a:solidFill>
                <a:latin typeface="Times New Roman" pitchFamily="18" charset="0"/>
              </a:rPr>
              <a:t>(22A + X)</a:t>
            </a:r>
          </a:p>
        </p:txBody>
      </p:sp>
      <p:sp>
        <p:nvSpPr>
          <p:cNvPr id="9234" name="Text Box 18"/>
          <p:cNvSpPr txBox="1">
            <a:spLocks noChangeArrowheads="1"/>
          </p:cNvSpPr>
          <p:nvPr/>
        </p:nvSpPr>
        <p:spPr bwMode="auto">
          <a:xfrm>
            <a:off x="152400" y="1552575"/>
            <a:ext cx="45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F</a:t>
            </a:r>
            <a:r>
              <a:rPr lang="en-US" altLang="en-US" sz="2000" b="1" baseline="-25000">
                <a:solidFill>
                  <a:srgbClr val="0000FF"/>
                </a:solidFill>
                <a:latin typeface="Times New Roman" pitchFamily="18" charset="0"/>
              </a:rPr>
              <a:t>1</a:t>
            </a:r>
            <a:endParaRPr lang="en-US" altLang="en-US" sz="2000" b="1">
              <a:solidFill>
                <a:srgbClr val="0000FF"/>
              </a:solidFill>
              <a:latin typeface="Times New Roman" pitchFamily="18" charset="0"/>
            </a:endParaRPr>
          </a:p>
        </p:txBody>
      </p:sp>
      <p:sp>
        <p:nvSpPr>
          <p:cNvPr id="9235" name="Line 19"/>
          <p:cNvSpPr>
            <a:spLocks noChangeShapeType="1"/>
          </p:cNvSpPr>
          <p:nvPr/>
        </p:nvSpPr>
        <p:spPr bwMode="auto">
          <a:xfrm>
            <a:off x="1447800" y="1339850"/>
            <a:ext cx="0" cy="381000"/>
          </a:xfrm>
          <a:prstGeom prst="line">
            <a:avLst/>
          </a:prstGeom>
          <a:noFill/>
          <a:ln w="19050">
            <a:solidFill>
              <a:srgbClr val="80008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9236" name="Line 20"/>
          <p:cNvSpPr>
            <a:spLocks noChangeShapeType="1"/>
          </p:cNvSpPr>
          <p:nvPr/>
        </p:nvSpPr>
        <p:spPr bwMode="auto">
          <a:xfrm flipH="1">
            <a:off x="2362200" y="1339850"/>
            <a:ext cx="4495800" cy="381000"/>
          </a:xfrm>
          <a:prstGeom prst="line">
            <a:avLst/>
          </a:prstGeom>
          <a:noFill/>
          <a:ln w="19050">
            <a:solidFill>
              <a:srgbClr val="80008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9237" name="Text Box 21"/>
          <p:cNvSpPr txBox="1">
            <a:spLocks noChangeArrowheads="1"/>
          </p:cNvSpPr>
          <p:nvPr/>
        </p:nvSpPr>
        <p:spPr bwMode="auto">
          <a:xfrm>
            <a:off x="914400" y="1506538"/>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b="1">
                <a:solidFill>
                  <a:srgbClr val="0000FF"/>
                </a:solidFill>
                <a:latin typeface="Times New Roman" pitchFamily="18" charset="0"/>
              </a:rPr>
              <a:t>(44A + XXY)</a:t>
            </a:r>
          </a:p>
        </p:txBody>
      </p:sp>
      <p:sp>
        <p:nvSpPr>
          <p:cNvPr id="9238" name="Line 22"/>
          <p:cNvSpPr>
            <a:spLocks noChangeShapeType="1"/>
          </p:cNvSpPr>
          <p:nvPr/>
        </p:nvSpPr>
        <p:spPr bwMode="auto">
          <a:xfrm>
            <a:off x="2895600" y="1263650"/>
            <a:ext cx="3200400" cy="381000"/>
          </a:xfrm>
          <a:prstGeom prst="line">
            <a:avLst/>
          </a:prstGeom>
          <a:noFill/>
          <a:ln w="19050">
            <a:solidFill>
              <a:srgbClr val="80008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9239" name="Line 23"/>
          <p:cNvSpPr>
            <a:spLocks noChangeShapeType="1"/>
          </p:cNvSpPr>
          <p:nvPr/>
        </p:nvSpPr>
        <p:spPr bwMode="auto">
          <a:xfrm>
            <a:off x="6934200" y="1263650"/>
            <a:ext cx="0" cy="320675"/>
          </a:xfrm>
          <a:prstGeom prst="line">
            <a:avLst/>
          </a:prstGeom>
          <a:noFill/>
          <a:ln w="19050">
            <a:solidFill>
              <a:srgbClr val="80008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9240" name="Text Box 24"/>
          <p:cNvSpPr txBox="1">
            <a:spLocks noChangeArrowheads="1"/>
          </p:cNvSpPr>
          <p:nvPr/>
        </p:nvSpPr>
        <p:spPr bwMode="auto">
          <a:xfrm>
            <a:off x="6096000" y="1492250"/>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b="1">
                <a:solidFill>
                  <a:srgbClr val="0000FF"/>
                </a:solidFill>
                <a:latin typeface="Times New Roman" pitchFamily="18" charset="0"/>
              </a:rPr>
              <a:t>(44A + XO)</a:t>
            </a:r>
          </a:p>
        </p:txBody>
      </p:sp>
      <p:grpSp>
        <p:nvGrpSpPr>
          <p:cNvPr id="4" name="Group 25"/>
          <p:cNvGrpSpPr>
            <a:grpSpLocks/>
          </p:cNvGrpSpPr>
          <p:nvPr/>
        </p:nvGrpSpPr>
        <p:grpSpPr bwMode="auto">
          <a:xfrm>
            <a:off x="685800" y="1873250"/>
            <a:ext cx="290513" cy="320675"/>
            <a:chOff x="144" y="3369"/>
            <a:chExt cx="183" cy="202"/>
          </a:xfrm>
        </p:grpSpPr>
        <p:sp>
          <p:nvSpPr>
            <p:cNvPr id="9242" name="Oval 26"/>
            <p:cNvSpPr>
              <a:spLocks noChangeArrowheads="1"/>
            </p:cNvSpPr>
            <p:nvPr/>
          </p:nvSpPr>
          <p:spPr bwMode="auto">
            <a:xfrm>
              <a:off x="144" y="3456"/>
              <a:ext cx="115" cy="115"/>
            </a:xfrm>
            <a:prstGeom prst="ellipse">
              <a:avLst/>
            </a:prstGeom>
            <a:solidFill>
              <a:schemeClr val="bg1"/>
            </a:solidFill>
            <a:ln w="2857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9243" name="Line 27"/>
            <p:cNvSpPr>
              <a:spLocks noChangeShapeType="1"/>
            </p:cNvSpPr>
            <p:nvPr/>
          </p:nvSpPr>
          <p:spPr bwMode="auto">
            <a:xfrm flipV="1">
              <a:off x="240" y="3369"/>
              <a:ext cx="87" cy="96"/>
            </a:xfrm>
            <a:prstGeom prst="line">
              <a:avLst/>
            </a:prstGeom>
            <a:noFill/>
            <a:ln w="28575">
              <a:solidFill>
                <a:srgbClr val="0000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grpSp>
      <p:sp>
        <p:nvSpPr>
          <p:cNvPr id="9244" name="Text Box 28"/>
          <p:cNvSpPr txBox="1">
            <a:spLocks noChangeArrowheads="1"/>
          </p:cNvSpPr>
          <p:nvPr/>
        </p:nvSpPr>
        <p:spPr bwMode="auto">
          <a:xfrm>
            <a:off x="914400" y="1873250"/>
            <a:ext cx="1600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(Claiphentơ) </a:t>
            </a:r>
          </a:p>
        </p:txBody>
      </p:sp>
      <p:grpSp>
        <p:nvGrpSpPr>
          <p:cNvPr id="5" name="Group 29"/>
          <p:cNvGrpSpPr>
            <a:grpSpLocks/>
          </p:cNvGrpSpPr>
          <p:nvPr/>
        </p:nvGrpSpPr>
        <p:grpSpPr bwMode="auto">
          <a:xfrm>
            <a:off x="6096000" y="1830388"/>
            <a:ext cx="182563" cy="365125"/>
            <a:chOff x="1449" y="2706"/>
            <a:chExt cx="115" cy="230"/>
          </a:xfrm>
        </p:grpSpPr>
        <p:sp>
          <p:nvSpPr>
            <p:cNvPr id="9246" name="Oval 30"/>
            <p:cNvSpPr>
              <a:spLocks noChangeArrowheads="1"/>
            </p:cNvSpPr>
            <p:nvPr/>
          </p:nvSpPr>
          <p:spPr bwMode="auto">
            <a:xfrm>
              <a:off x="1449" y="2706"/>
              <a:ext cx="115" cy="103"/>
            </a:xfrm>
            <a:prstGeom prst="ellipse">
              <a:avLst/>
            </a:prstGeom>
            <a:solidFill>
              <a:schemeClr val="bg1"/>
            </a:solidFill>
            <a:ln w="2857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9247" name="Line 31"/>
            <p:cNvSpPr>
              <a:spLocks noChangeShapeType="1"/>
            </p:cNvSpPr>
            <p:nvPr/>
          </p:nvSpPr>
          <p:spPr bwMode="auto">
            <a:xfrm>
              <a:off x="1506" y="2808"/>
              <a:ext cx="0" cy="128"/>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9248" name="Line 32"/>
            <p:cNvSpPr>
              <a:spLocks noChangeShapeType="1"/>
            </p:cNvSpPr>
            <p:nvPr/>
          </p:nvSpPr>
          <p:spPr bwMode="auto">
            <a:xfrm>
              <a:off x="1458" y="2853"/>
              <a:ext cx="96"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grpSp>
      <p:sp>
        <p:nvSpPr>
          <p:cNvPr id="9249" name="Text Box 33"/>
          <p:cNvSpPr txBox="1">
            <a:spLocks noChangeArrowheads="1"/>
          </p:cNvSpPr>
          <p:nvPr/>
        </p:nvSpPr>
        <p:spPr bwMode="auto">
          <a:xfrm>
            <a:off x="6367463" y="1797050"/>
            <a:ext cx="106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(Tơcnơ) </a:t>
            </a:r>
          </a:p>
        </p:txBody>
      </p:sp>
      <p:sp>
        <p:nvSpPr>
          <p:cNvPr id="9250" name="Text Box 34"/>
          <p:cNvSpPr txBox="1">
            <a:spLocks noChangeArrowheads="1"/>
          </p:cNvSpPr>
          <p:nvPr/>
        </p:nvSpPr>
        <p:spPr bwMode="auto">
          <a:xfrm>
            <a:off x="4191000" y="2500313"/>
            <a:ext cx="38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800080"/>
                </a:solidFill>
                <a:latin typeface="Times New Roman" pitchFamily="18" charset="0"/>
              </a:rPr>
              <a:t>x</a:t>
            </a:r>
          </a:p>
        </p:txBody>
      </p:sp>
      <p:grpSp>
        <p:nvGrpSpPr>
          <p:cNvPr id="6" name="Group 35"/>
          <p:cNvGrpSpPr>
            <a:grpSpLocks/>
          </p:cNvGrpSpPr>
          <p:nvPr/>
        </p:nvGrpSpPr>
        <p:grpSpPr bwMode="auto">
          <a:xfrm>
            <a:off x="6172200" y="2571750"/>
            <a:ext cx="182563" cy="365125"/>
            <a:chOff x="1449" y="2706"/>
            <a:chExt cx="115" cy="230"/>
          </a:xfrm>
        </p:grpSpPr>
        <p:sp>
          <p:nvSpPr>
            <p:cNvPr id="9252" name="Oval 36"/>
            <p:cNvSpPr>
              <a:spLocks noChangeArrowheads="1"/>
            </p:cNvSpPr>
            <p:nvPr/>
          </p:nvSpPr>
          <p:spPr bwMode="auto">
            <a:xfrm>
              <a:off x="1449" y="2706"/>
              <a:ext cx="115" cy="103"/>
            </a:xfrm>
            <a:prstGeom prst="ellipse">
              <a:avLst/>
            </a:prstGeom>
            <a:solidFill>
              <a:schemeClr val="bg1"/>
            </a:solidFill>
            <a:ln w="2857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9253" name="Line 37"/>
            <p:cNvSpPr>
              <a:spLocks noChangeShapeType="1"/>
            </p:cNvSpPr>
            <p:nvPr/>
          </p:nvSpPr>
          <p:spPr bwMode="auto">
            <a:xfrm>
              <a:off x="1506" y="2808"/>
              <a:ext cx="0" cy="128"/>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9254" name="Line 38"/>
            <p:cNvSpPr>
              <a:spLocks noChangeShapeType="1"/>
            </p:cNvSpPr>
            <p:nvPr/>
          </p:nvSpPr>
          <p:spPr bwMode="auto">
            <a:xfrm>
              <a:off x="1458" y="2853"/>
              <a:ext cx="96"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grpSp>
      <p:sp>
        <p:nvSpPr>
          <p:cNvPr id="9255" name="Text Box 39"/>
          <p:cNvSpPr txBox="1">
            <a:spLocks noChangeArrowheads="1"/>
          </p:cNvSpPr>
          <p:nvPr/>
        </p:nvSpPr>
        <p:spPr bwMode="auto">
          <a:xfrm>
            <a:off x="152400" y="2516188"/>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800080"/>
                </a:solidFill>
                <a:latin typeface="Times New Roman" pitchFamily="18" charset="0"/>
              </a:rPr>
              <a:t>P</a:t>
            </a:r>
          </a:p>
        </p:txBody>
      </p:sp>
      <p:grpSp>
        <p:nvGrpSpPr>
          <p:cNvPr id="7" name="Group 40"/>
          <p:cNvGrpSpPr>
            <a:grpSpLocks/>
          </p:cNvGrpSpPr>
          <p:nvPr/>
        </p:nvGrpSpPr>
        <p:grpSpPr bwMode="auto">
          <a:xfrm>
            <a:off x="1162050" y="2532063"/>
            <a:ext cx="290513" cy="320675"/>
            <a:chOff x="144" y="3369"/>
            <a:chExt cx="183" cy="202"/>
          </a:xfrm>
        </p:grpSpPr>
        <p:sp>
          <p:nvSpPr>
            <p:cNvPr id="9257" name="Oval 41"/>
            <p:cNvSpPr>
              <a:spLocks noChangeArrowheads="1"/>
            </p:cNvSpPr>
            <p:nvPr/>
          </p:nvSpPr>
          <p:spPr bwMode="auto">
            <a:xfrm>
              <a:off x="144" y="3456"/>
              <a:ext cx="115" cy="115"/>
            </a:xfrm>
            <a:prstGeom prst="ellipse">
              <a:avLst/>
            </a:prstGeom>
            <a:solidFill>
              <a:schemeClr val="bg1"/>
            </a:solidFill>
            <a:ln w="2857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9258" name="Line 42"/>
            <p:cNvSpPr>
              <a:spLocks noChangeShapeType="1"/>
            </p:cNvSpPr>
            <p:nvPr/>
          </p:nvSpPr>
          <p:spPr bwMode="auto">
            <a:xfrm flipV="1">
              <a:off x="240" y="3369"/>
              <a:ext cx="87" cy="96"/>
            </a:xfrm>
            <a:prstGeom prst="line">
              <a:avLst/>
            </a:prstGeom>
            <a:noFill/>
            <a:ln w="28575">
              <a:solidFill>
                <a:srgbClr val="0000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grpSp>
      <p:sp>
        <p:nvSpPr>
          <p:cNvPr id="9259" name="Text Box 43"/>
          <p:cNvSpPr txBox="1">
            <a:spLocks noChangeArrowheads="1"/>
          </p:cNvSpPr>
          <p:nvPr/>
        </p:nvSpPr>
        <p:spPr bwMode="auto">
          <a:xfrm>
            <a:off x="1447800" y="2498725"/>
            <a:ext cx="1295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800080"/>
                </a:solidFill>
                <a:latin typeface="Times New Roman" pitchFamily="18" charset="0"/>
              </a:rPr>
              <a:t>44A + XY</a:t>
            </a:r>
          </a:p>
        </p:txBody>
      </p:sp>
      <p:sp>
        <p:nvSpPr>
          <p:cNvPr id="9260" name="Text Box 44"/>
          <p:cNvSpPr txBox="1">
            <a:spLocks noChangeArrowheads="1"/>
          </p:cNvSpPr>
          <p:nvPr/>
        </p:nvSpPr>
        <p:spPr bwMode="auto">
          <a:xfrm>
            <a:off x="6400800" y="2500313"/>
            <a:ext cx="1295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800080"/>
                </a:solidFill>
                <a:latin typeface="Times New Roman" pitchFamily="18" charset="0"/>
              </a:rPr>
              <a:t>44A + XX</a:t>
            </a:r>
          </a:p>
        </p:txBody>
      </p:sp>
      <p:sp>
        <p:nvSpPr>
          <p:cNvPr id="9261" name="Text Box 45"/>
          <p:cNvSpPr txBox="1">
            <a:spLocks noChangeArrowheads="1"/>
          </p:cNvSpPr>
          <p:nvPr/>
        </p:nvSpPr>
        <p:spPr bwMode="auto">
          <a:xfrm>
            <a:off x="152400" y="2984500"/>
            <a:ext cx="38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800080"/>
                </a:solidFill>
                <a:latin typeface="Times New Roman" pitchFamily="18" charset="0"/>
              </a:rPr>
              <a:t>G</a:t>
            </a:r>
          </a:p>
        </p:txBody>
      </p:sp>
      <p:sp>
        <p:nvSpPr>
          <p:cNvPr id="9262" name="Text Box 46"/>
          <p:cNvSpPr txBox="1">
            <a:spLocks noChangeArrowheads="1"/>
          </p:cNvSpPr>
          <p:nvPr/>
        </p:nvSpPr>
        <p:spPr bwMode="auto">
          <a:xfrm>
            <a:off x="704850" y="2965450"/>
            <a:ext cx="1504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b="1">
                <a:solidFill>
                  <a:srgbClr val="800080"/>
                </a:solidFill>
                <a:latin typeface="Times New Roman" pitchFamily="18" charset="0"/>
              </a:rPr>
              <a:t>(22A + X)</a:t>
            </a:r>
          </a:p>
        </p:txBody>
      </p:sp>
      <p:sp>
        <p:nvSpPr>
          <p:cNvPr id="9263" name="Text Box 47"/>
          <p:cNvSpPr txBox="1">
            <a:spLocks noChangeArrowheads="1"/>
          </p:cNvSpPr>
          <p:nvPr/>
        </p:nvSpPr>
        <p:spPr bwMode="auto">
          <a:xfrm>
            <a:off x="1981200" y="2971800"/>
            <a:ext cx="1504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b="1">
                <a:solidFill>
                  <a:srgbClr val="800080"/>
                </a:solidFill>
                <a:latin typeface="Times New Roman" pitchFamily="18" charset="0"/>
              </a:rPr>
              <a:t>(22A + Y)</a:t>
            </a:r>
          </a:p>
        </p:txBody>
      </p:sp>
      <p:sp>
        <p:nvSpPr>
          <p:cNvPr id="9264" name="Text Box 48"/>
          <p:cNvSpPr txBox="1">
            <a:spLocks noChangeArrowheads="1"/>
          </p:cNvSpPr>
          <p:nvPr/>
        </p:nvSpPr>
        <p:spPr bwMode="auto">
          <a:xfrm>
            <a:off x="5462588" y="2957513"/>
            <a:ext cx="158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b="1">
                <a:solidFill>
                  <a:srgbClr val="800080"/>
                </a:solidFill>
                <a:latin typeface="Times New Roman" pitchFamily="18" charset="0"/>
              </a:rPr>
              <a:t>(22A + XX)</a:t>
            </a:r>
          </a:p>
        </p:txBody>
      </p:sp>
      <p:sp>
        <p:nvSpPr>
          <p:cNvPr id="9265" name="Text Box 49"/>
          <p:cNvSpPr txBox="1">
            <a:spLocks noChangeArrowheads="1"/>
          </p:cNvSpPr>
          <p:nvPr/>
        </p:nvSpPr>
        <p:spPr bwMode="auto">
          <a:xfrm>
            <a:off x="152400" y="3517900"/>
            <a:ext cx="45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800080"/>
                </a:solidFill>
                <a:latin typeface="Times New Roman" pitchFamily="18" charset="0"/>
              </a:rPr>
              <a:t>F</a:t>
            </a:r>
            <a:r>
              <a:rPr lang="en-US" altLang="en-US" sz="2000" b="1" baseline="-25000">
                <a:solidFill>
                  <a:srgbClr val="800080"/>
                </a:solidFill>
                <a:latin typeface="Times New Roman" pitchFamily="18" charset="0"/>
              </a:rPr>
              <a:t>1</a:t>
            </a:r>
            <a:endParaRPr lang="en-US" altLang="en-US" sz="2000" b="1">
              <a:solidFill>
                <a:srgbClr val="800080"/>
              </a:solidFill>
              <a:latin typeface="Times New Roman" pitchFamily="18" charset="0"/>
            </a:endParaRPr>
          </a:p>
        </p:txBody>
      </p:sp>
      <p:sp>
        <p:nvSpPr>
          <p:cNvPr id="9266" name="Line 50"/>
          <p:cNvSpPr>
            <a:spLocks noChangeShapeType="1"/>
          </p:cNvSpPr>
          <p:nvPr/>
        </p:nvSpPr>
        <p:spPr bwMode="auto">
          <a:xfrm>
            <a:off x="1447800" y="3305175"/>
            <a:ext cx="0" cy="381000"/>
          </a:xfrm>
          <a:prstGeom prst="line">
            <a:avLst/>
          </a:prstGeom>
          <a:noFill/>
          <a:ln w="19050">
            <a:solidFill>
              <a:srgbClr val="80008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9267" name="Freeform 51"/>
          <p:cNvSpPr>
            <a:spLocks/>
          </p:cNvSpPr>
          <p:nvPr/>
        </p:nvSpPr>
        <p:spPr bwMode="auto">
          <a:xfrm>
            <a:off x="2362200" y="3284538"/>
            <a:ext cx="3705225" cy="401637"/>
          </a:xfrm>
          <a:custGeom>
            <a:avLst/>
            <a:gdLst>
              <a:gd name="T0" fmla="*/ 2334 w 2334"/>
              <a:gd name="T1" fmla="*/ 0 h 253"/>
              <a:gd name="T2" fmla="*/ 0 w 2334"/>
              <a:gd name="T3" fmla="*/ 253 h 253"/>
            </a:gdLst>
            <a:ahLst/>
            <a:cxnLst>
              <a:cxn ang="0">
                <a:pos x="T0" y="T1"/>
              </a:cxn>
              <a:cxn ang="0">
                <a:pos x="T2" y="T3"/>
              </a:cxn>
            </a:cxnLst>
            <a:rect l="0" t="0" r="r" b="b"/>
            <a:pathLst>
              <a:path w="2334" h="253">
                <a:moveTo>
                  <a:pt x="2334" y="0"/>
                </a:moveTo>
                <a:lnTo>
                  <a:pt x="0" y="253"/>
                </a:lnTo>
              </a:path>
            </a:pathLst>
          </a:custGeom>
          <a:noFill/>
          <a:ln w="19050" cmpd="sng">
            <a:solidFill>
              <a:srgbClr val="800080"/>
            </a:solidFill>
            <a:round/>
            <a:headEnd type="none" w="med" len="med"/>
            <a:tailEnd type="arrow"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9268" name="Text Box 52"/>
          <p:cNvSpPr txBox="1">
            <a:spLocks noChangeArrowheads="1"/>
          </p:cNvSpPr>
          <p:nvPr/>
        </p:nvSpPr>
        <p:spPr bwMode="auto">
          <a:xfrm>
            <a:off x="914400" y="3471863"/>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b="1">
                <a:solidFill>
                  <a:srgbClr val="800080"/>
                </a:solidFill>
                <a:latin typeface="Times New Roman" pitchFamily="18" charset="0"/>
              </a:rPr>
              <a:t>(44A + XXX)</a:t>
            </a:r>
          </a:p>
        </p:txBody>
      </p:sp>
      <p:sp>
        <p:nvSpPr>
          <p:cNvPr id="9269" name="Freeform 53"/>
          <p:cNvSpPr>
            <a:spLocks/>
          </p:cNvSpPr>
          <p:nvPr/>
        </p:nvSpPr>
        <p:spPr bwMode="auto">
          <a:xfrm>
            <a:off x="2003425" y="3241675"/>
            <a:ext cx="4092575" cy="368300"/>
          </a:xfrm>
          <a:custGeom>
            <a:avLst/>
            <a:gdLst>
              <a:gd name="T0" fmla="*/ 0 w 2578"/>
              <a:gd name="T1" fmla="*/ 0 h 232"/>
              <a:gd name="T2" fmla="*/ 301 w 2578"/>
              <a:gd name="T3" fmla="*/ 109 h 232"/>
              <a:gd name="T4" fmla="*/ 786 w 2578"/>
              <a:gd name="T5" fmla="*/ 155 h 232"/>
              <a:gd name="T6" fmla="*/ 2578 w 2578"/>
              <a:gd name="T7" fmla="*/ 232 h 232"/>
            </a:gdLst>
            <a:ahLst/>
            <a:cxnLst>
              <a:cxn ang="0">
                <a:pos x="T0" y="T1"/>
              </a:cxn>
              <a:cxn ang="0">
                <a:pos x="T2" y="T3"/>
              </a:cxn>
              <a:cxn ang="0">
                <a:pos x="T4" y="T5"/>
              </a:cxn>
              <a:cxn ang="0">
                <a:pos x="T6" y="T7"/>
              </a:cxn>
            </a:cxnLst>
            <a:rect l="0" t="0" r="r" b="b"/>
            <a:pathLst>
              <a:path w="2578" h="232">
                <a:moveTo>
                  <a:pt x="0" y="0"/>
                </a:moveTo>
                <a:lnTo>
                  <a:pt x="301" y="109"/>
                </a:lnTo>
                <a:lnTo>
                  <a:pt x="786" y="155"/>
                </a:lnTo>
                <a:lnTo>
                  <a:pt x="2578" y="232"/>
                </a:lnTo>
              </a:path>
            </a:pathLst>
          </a:custGeom>
          <a:noFill/>
          <a:ln w="19050" cmpd="sng">
            <a:solidFill>
              <a:srgbClr val="800080"/>
            </a:solidFill>
            <a:round/>
            <a:headEnd type="none" w="med" len="med"/>
            <a:tailEnd type="arrow"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9270" name="Line 54"/>
          <p:cNvSpPr>
            <a:spLocks noChangeShapeType="1"/>
          </p:cNvSpPr>
          <p:nvPr/>
        </p:nvSpPr>
        <p:spPr bwMode="auto">
          <a:xfrm>
            <a:off x="7239000" y="3228975"/>
            <a:ext cx="0" cy="320675"/>
          </a:xfrm>
          <a:prstGeom prst="line">
            <a:avLst/>
          </a:prstGeom>
          <a:noFill/>
          <a:ln w="19050">
            <a:solidFill>
              <a:srgbClr val="80008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9271" name="Text Box 55"/>
          <p:cNvSpPr txBox="1">
            <a:spLocks noChangeArrowheads="1"/>
          </p:cNvSpPr>
          <p:nvPr/>
        </p:nvSpPr>
        <p:spPr bwMode="auto">
          <a:xfrm>
            <a:off x="6096000" y="3457575"/>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b="1">
                <a:solidFill>
                  <a:srgbClr val="800080"/>
                </a:solidFill>
                <a:latin typeface="Times New Roman" pitchFamily="18" charset="0"/>
              </a:rPr>
              <a:t>(44A + XO)</a:t>
            </a:r>
          </a:p>
        </p:txBody>
      </p:sp>
      <p:sp>
        <p:nvSpPr>
          <p:cNvPr id="9275" name="Text Box 59"/>
          <p:cNvSpPr txBox="1">
            <a:spLocks noChangeArrowheads="1"/>
          </p:cNvSpPr>
          <p:nvPr/>
        </p:nvSpPr>
        <p:spPr bwMode="auto">
          <a:xfrm>
            <a:off x="1066800" y="3838575"/>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800080"/>
                </a:solidFill>
                <a:latin typeface="Times New Roman" pitchFamily="18" charset="0"/>
              </a:rPr>
              <a:t>(Siêu nữ) </a:t>
            </a:r>
          </a:p>
        </p:txBody>
      </p:sp>
      <p:grpSp>
        <p:nvGrpSpPr>
          <p:cNvPr id="8" name="Group 60"/>
          <p:cNvGrpSpPr>
            <a:grpSpLocks/>
          </p:cNvGrpSpPr>
          <p:nvPr/>
        </p:nvGrpSpPr>
        <p:grpSpPr bwMode="auto">
          <a:xfrm>
            <a:off x="6096000" y="3795713"/>
            <a:ext cx="182563" cy="365125"/>
            <a:chOff x="1449" y="2706"/>
            <a:chExt cx="115" cy="230"/>
          </a:xfrm>
        </p:grpSpPr>
        <p:sp>
          <p:nvSpPr>
            <p:cNvPr id="9277" name="Oval 61"/>
            <p:cNvSpPr>
              <a:spLocks noChangeArrowheads="1"/>
            </p:cNvSpPr>
            <p:nvPr/>
          </p:nvSpPr>
          <p:spPr bwMode="auto">
            <a:xfrm>
              <a:off x="1449" y="2706"/>
              <a:ext cx="115" cy="103"/>
            </a:xfrm>
            <a:prstGeom prst="ellipse">
              <a:avLst/>
            </a:prstGeom>
            <a:solidFill>
              <a:schemeClr val="bg1"/>
            </a:solidFill>
            <a:ln w="2857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9278" name="Line 62"/>
            <p:cNvSpPr>
              <a:spLocks noChangeShapeType="1"/>
            </p:cNvSpPr>
            <p:nvPr/>
          </p:nvSpPr>
          <p:spPr bwMode="auto">
            <a:xfrm>
              <a:off x="1506" y="2808"/>
              <a:ext cx="0" cy="128"/>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9279" name="Line 63"/>
            <p:cNvSpPr>
              <a:spLocks noChangeShapeType="1"/>
            </p:cNvSpPr>
            <p:nvPr/>
          </p:nvSpPr>
          <p:spPr bwMode="auto">
            <a:xfrm>
              <a:off x="1458" y="2853"/>
              <a:ext cx="96"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grpSp>
      <p:sp>
        <p:nvSpPr>
          <p:cNvPr id="9280" name="Text Box 64"/>
          <p:cNvSpPr txBox="1">
            <a:spLocks noChangeArrowheads="1"/>
          </p:cNvSpPr>
          <p:nvPr/>
        </p:nvSpPr>
        <p:spPr bwMode="auto">
          <a:xfrm>
            <a:off x="6367463" y="3762375"/>
            <a:ext cx="106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800080"/>
                </a:solidFill>
                <a:latin typeface="Times New Roman" pitchFamily="18" charset="0"/>
              </a:rPr>
              <a:t>(Tơcnơ) </a:t>
            </a:r>
          </a:p>
        </p:txBody>
      </p:sp>
      <p:sp>
        <p:nvSpPr>
          <p:cNvPr id="9281" name="Text Box 65"/>
          <p:cNvSpPr txBox="1">
            <a:spLocks noChangeArrowheads="1"/>
          </p:cNvSpPr>
          <p:nvPr/>
        </p:nvSpPr>
        <p:spPr bwMode="auto">
          <a:xfrm>
            <a:off x="6800850" y="2968625"/>
            <a:ext cx="1428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b="1">
                <a:solidFill>
                  <a:srgbClr val="800080"/>
                </a:solidFill>
                <a:latin typeface="Times New Roman" pitchFamily="18" charset="0"/>
              </a:rPr>
              <a:t>(22A + O)</a:t>
            </a:r>
          </a:p>
        </p:txBody>
      </p:sp>
      <p:grpSp>
        <p:nvGrpSpPr>
          <p:cNvPr id="9" name="Group 66"/>
          <p:cNvGrpSpPr>
            <a:grpSpLocks/>
          </p:cNvGrpSpPr>
          <p:nvPr/>
        </p:nvGrpSpPr>
        <p:grpSpPr bwMode="auto">
          <a:xfrm>
            <a:off x="762000" y="3854450"/>
            <a:ext cx="182563" cy="365125"/>
            <a:chOff x="1449" y="2706"/>
            <a:chExt cx="115" cy="230"/>
          </a:xfrm>
        </p:grpSpPr>
        <p:sp>
          <p:nvSpPr>
            <p:cNvPr id="9283" name="Oval 67"/>
            <p:cNvSpPr>
              <a:spLocks noChangeArrowheads="1"/>
            </p:cNvSpPr>
            <p:nvPr/>
          </p:nvSpPr>
          <p:spPr bwMode="auto">
            <a:xfrm>
              <a:off x="1449" y="2706"/>
              <a:ext cx="115" cy="103"/>
            </a:xfrm>
            <a:prstGeom prst="ellipse">
              <a:avLst/>
            </a:prstGeom>
            <a:solidFill>
              <a:schemeClr val="bg1"/>
            </a:solidFill>
            <a:ln w="2857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9284" name="Line 68"/>
            <p:cNvSpPr>
              <a:spLocks noChangeShapeType="1"/>
            </p:cNvSpPr>
            <p:nvPr/>
          </p:nvSpPr>
          <p:spPr bwMode="auto">
            <a:xfrm>
              <a:off x="1506" y="2808"/>
              <a:ext cx="0" cy="128"/>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9285" name="Line 69"/>
            <p:cNvSpPr>
              <a:spLocks noChangeShapeType="1"/>
            </p:cNvSpPr>
            <p:nvPr/>
          </p:nvSpPr>
          <p:spPr bwMode="auto">
            <a:xfrm>
              <a:off x="1458" y="2853"/>
              <a:ext cx="96"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grpSp>
      <p:sp>
        <p:nvSpPr>
          <p:cNvPr id="9286" name="Text Box 70"/>
          <p:cNvSpPr txBox="1">
            <a:spLocks noChangeArrowheads="1"/>
          </p:cNvSpPr>
          <p:nvPr/>
        </p:nvSpPr>
        <p:spPr bwMode="auto">
          <a:xfrm>
            <a:off x="4419600" y="4540250"/>
            <a:ext cx="38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x</a:t>
            </a:r>
          </a:p>
        </p:txBody>
      </p:sp>
      <p:grpSp>
        <p:nvGrpSpPr>
          <p:cNvPr id="10" name="Group 71"/>
          <p:cNvGrpSpPr>
            <a:grpSpLocks/>
          </p:cNvGrpSpPr>
          <p:nvPr/>
        </p:nvGrpSpPr>
        <p:grpSpPr bwMode="auto">
          <a:xfrm>
            <a:off x="6172200" y="4611688"/>
            <a:ext cx="182563" cy="365125"/>
            <a:chOff x="1449" y="2706"/>
            <a:chExt cx="115" cy="230"/>
          </a:xfrm>
        </p:grpSpPr>
        <p:sp>
          <p:nvSpPr>
            <p:cNvPr id="9288" name="Oval 72"/>
            <p:cNvSpPr>
              <a:spLocks noChangeArrowheads="1"/>
            </p:cNvSpPr>
            <p:nvPr/>
          </p:nvSpPr>
          <p:spPr bwMode="auto">
            <a:xfrm>
              <a:off x="1449" y="2706"/>
              <a:ext cx="115" cy="103"/>
            </a:xfrm>
            <a:prstGeom prst="ellipse">
              <a:avLst/>
            </a:prstGeom>
            <a:solidFill>
              <a:schemeClr val="bg1"/>
            </a:solidFill>
            <a:ln w="2857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9289" name="Line 73"/>
            <p:cNvSpPr>
              <a:spLocks noChangeShapeType="1"/>
            </p:cNvSpPr>
            <p:nvPr/>
          </p:nvSpPr>
          <p:spPr bwMode="auto">
            <a:xfrm>
              <a:off x="1506" y="2808"/>
              <a:ext cx="0" cy="128"/>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9290" name="Line 74"/>
            <p:cNvSpPr>
              <a:spLocks noChangeShapeType="1"/>
            </p:cNvSpPr>
            <p:nvPr/>
          </p:nvSpPr>
          <p:spPr bwMode="auto">
            <a:xfrm>
              <a:off x="1458" y="2853"/>
              <a:ext cx="96"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grpSp>
      <p:sp>
        <p:nvSpPr>
          <p:cNvPr id="9291" name="Text Box 75"/>
          <p:cNvSpPr txBox="1">
            <a:spLocks noChangeArrowheads="1"/>
          </p:cNvSpPr>
          <p:nvPr/>
        </p:nvSpPr>
        <p:spPr bwMode="auto">
          <a:xfrm>
            <a:off x="152400" y="4556125"/>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P</a:t>
            </a:r>
          </a:p>
        </p:txBody>
      </p:sp>
      <p:grpSp>
        <p:nvGrpSpPr>
          <p:cNvPr id="11" name="Group 76"/>
          <p:cNvGrpSpPr>
            <a:grpSpLocks/>
          </p:cNvGrpSpPr>
          <p:nvPr/>
        </p:nvGrpSpPr>
        <p:grpSpPr bwMode="auto">
          <a:xfrm>
            <a:off x="1162050" y="4572000"/>
            <a:ext cx="290513" cy="320675"/>
            <a:chOff x="144" y="3369"/>
            <a:chExt cx="183" cy="202"/>
          </a:xfrm>
        </p:grpSpPr>
        <p:sp>
          <p:nvSpPr>
            <p:cNvPr id="9293" name="Oval 77"/>
            <p:cNvSpPr>
              <a:spLocks noChangeArrowheads="1"/>
            </p:cNvSpPr>
            <p:nvPr/>
          </p:nvSpPr>
          <p:spPr bwMode="auto">
            <a:xfrm>
              <a:off x="144" y="3456"/>
              <a:ext cx="115" cy="115"/>
            </a:xfrm>
            <a:prstGeom prst="ellipse">
              <a:avLst/>
            </a:prstGeom>
            <a:solidFill>
              <a:schemeClr val="bg1"/>
            </a:solidFill>
            <a:ln w="2857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9294" name="Line 78"/>
            <p:cNvSpPr>
              <a:spLocks noChangeShapeType="1"/>
            </p:cNvSpPr>
            <p:nvPr/>
          </p:nvSpPr>
          <p:spPr bwMode="auto">
            <a:xfrm flipV="1">
              <a:off x="240" y="3369"/>
              <a:ext cx="87" cy="96"/>
            </a:xfrm>
            <a:prstGeom prst="line">
              <a:avLst/>
            </a:prstGeom>
            <a:noFill/>
            <a:ln w="28575">
              <a:solidFill>
                <a:srgbClr val="0000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grpSp>
      <p:sp>
        <p:nvSpPr>
          <p:cNvPr id="9295" name="Text Box 79"/>
          <p:cNvSpPr txBox="1">
            <a:spLocks noChangeArrowheads="1"/>
          </p:cNvSpPr>
          <p:nvPr/>
        </p:nvSpPr>
        <p:spPr bwMode="auto">
          <a:xfrm>
            <a:off x="2286000" y="4552950"/>
            <a:ext cx="114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NST 21</a:t>
            </a:r>
          </a:p>
        </p:txBody>
      </p:sp>
      <p:sp>
        <p:nvSpPr>
          <p:cNvPr id="9296" name="Text Box 80"/>
          <p:cNvSpPr txBox="1">
            <a:spLocks noChangeArrowheads="1"/>
          </p:cNvSpPr>
          <p:nvPr/>
        </p:nvSpPr>
        <p:spPr bwMode="auto">
          <a:xfrm>
            <a:off x="7315200" y="4540250"/>
            <a:ext cx="114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NST 21</a:t>
            </a:r>
          </a:p>
        </p:txBody>
      </p:sp>
      <p:sp>
        <p:nvSpPr>
          <p:cNvPr id="9297" name="Text Box 81"/>
          <p:cNvSpPr txBox="1">
            <a:spLocks noChangeArrowheads="1"/>
          </p:cNvSpPr>
          <p:nvPr/>
        </p:nvSpPr>
        <p:spPr bwMode="auto">
          <a:xfrm>
            <a:off x="152400" y="5346700"/>
            <a:ext cx="38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G</a:t>
            </a:r>
          </a:p>
        </p:txBody>
      </p:sp>
      <p:sp>
        <p:nvSpPr>
          <p:cNvPr id="9301" name="Text Box 85"/>
          <p:cNvSpPr txBox="1">
            <a:spLocks noChangeArrowheads="1"/>
          </p:cNvSpPr>
          <p:nvPr/>
        </p:nvSpPr>
        <p:spPr bwMode="auto">
          <a:xfrm>
            <a:off x="152400" y="6276975"/>
            <a:ext cx="45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F</a:t>
            </a:r>
            <a:r>
              <a:rPr lang="en-US" altLang="en-US" sz="2000" b="1" baseline="-25000">
                <a:solidFill>
                  <a:srgbClr val="0000FF"/>
                </a:solidFill>
                <a:latin typeface="Times New Roman" pitchFamily="18" charset="0"/>
              </a:rPr>
              <a:t>1</a:t>
            </a:r>
            <a:endParaRPr lang="en-US" altLang="en-US" sz="2000" b="1">
              <a:solidFill>
                <a:srgbClr val="0000FF"/>
              </a:solidFill>
              <a:latin typeface="Times New Roman" pitchFamily="18" charset="0"/>
            </a:endParaRPr>
          </a:p>
        </p:txBody>
      </p:sp>
      <p:sp>
        <p:nvSpPr>
          <p:cNvPr id="9319" name="AutoShape 103"/>
          <p:cNvSpPr>
            <a:spLocks noChangeArrowheads="1"/>
          </p:cNvSpPr>
          <p:nvPr/>
        </p:nvSpPr>
        <p:spPr bwMode="auto">
          <a:xfrm>
            <a:off x="1752600" y="4540250"/>
            <a:ext cx="76200" cy="457200"/>
          </a:xfrm>
          <a:prstGeom prst="roundRect">
            <a:avLst>
              <a:gd name="adj" fmla="val 16667"/>
            </a:avLst>
          </a:prstGeom>
          <a:gradFill rotWithShape="1">
            <a:gsLst>
              <a:gs pos="0">
                <a:srgbClr val="FFFF00">
                  <a:gamma/>
                  <a:shade val="46275"/>
                  <a:invGamma/>
                </a:srgbClr>
              </a:gs>
              <a:gs pos="50000">
                <a:srgbClr val="FFFF00"/>
              </a:gs>
              <a:gs pos="100000">
                <a:srgbClr val="FFFF00">
                  <a:gamma/>
                  <a:shade val="46275"/>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9320" name="AutoShape 104"/>
          <p:cNvSpPr>
            <a:spLocks noChangeArrowheads="1"/>
          </p:cNvSpPr>
          <p:nvPr/>
        </p:nvSpPr>
        <p:spPr bwMode="auto">
          <a:xfrm>
            <a:off x="1905000" y="4540250"/>
            <a:ext cx="76200" cy="457200"/>
          </a:xfrm>
          <a:prstGeom prst="roundRect">
            <a:avLst>
              <a:gd name="adj" fmla="val 16667"/>
            </a:avLst>
          </a:prstGeom>
          <a:gradFill rotWithShape="1">
            <a:gsLst>
              <a:gs pos="0">
                <a:srgbClr val="FFFF00">
                  <a:gamma/>
                  <a:shade val="46275"/>
                  <a:invGamma/>
                </a:srgbClr>
              </a:gs>
              <a:gs pos="50000">
                <a:srgbClr val="FFFF00"/>
              </a:gs>
              <a:gs pos="100000">
                <a:srgbClr val="FFFF00">
                  <a:gamma/>
                  <a:shade val="46275"/>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9321" name="AutoShape 105"/>
          <p:cNvSpPr>
            <a:spLocks noChangeArrowheads="1"/>
          </p:cNvSpPr>
          <p:nvPr/>
        </p:nvSpPr>
        <p:spPr bwMode="auto">
          <a:xfrm>
            <a:off x="6781800" y="4540250"/>
            <a:ext cx="76200" cy="457200"/>
          </a:xfrm>
          <a:prstGeom prst="roundRect">
            <a:avLst>
              <a:gd name="adj" fmla="val 16667"/>
            </a:avLst>
          </a:prstGeom>
          <a:gradFill rotWithShape="1">
            <a:gsLst>
              <a:gs pos="0">
                <a:srgbClr val="FFFF00">
                  <a:gamma/>
                  <a:shade val="46275"/>
                  <a:invGamma/>
                </a:srgbClr>
              </a:gs>
              <a:gs pos="50000">
                <a:srgbClr val="FFFF00"/>
              </a:gs>
              <a:gs pos="100000">
                <a:srgbClr val="FFFF00">
                  <a:gamma/>
                  <a:shade val="46275"/>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9322" name="AutoShape 106"/>
          <p:cNvSpPr>
            <a:spLocks noChangeArrowheads="1"/>
          </p:cNvSpPr>
          <p:nvPr/>
        </p:nvSpPr>
        <p:spPr bwMode="auto">
          <a:xfrm>
            <a:off x="6934200" y="4540250"/>
            <a:ext cx="76200" cy="457200"/>
          </a:xfrm>
          <a:prstGeom prst="roundRect">
            <a:avLst>
              <a:gd name="adj" fmla="val 16667"/>
            </a:avLst>
          </a:prstGeom>
          <a:gradFill rotWithShape="1">
            <a:gsLst>
              <a:gs pos="0">
                <a:srgbClr val="FFFF00">
                  <a:gamma/>
                  <a:shade val="46275"/>
                  <a:invGamma/>
                </a:srgbClr>
              </a:gs>
              <a:gs pos="50000">
                <a:srgbClr val="FFFF00"/>
              </a:gs>
              <a:gs pos="100000">
                <a:srgbClr val="FFFF00">
                  <a:gamma/>
                  <a:shade val="46275"/>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9326" name="Oval 110"/>
          <p:cNvSpPr>
            <a:spLocks noChangeArrowheads="1"/>
          </p:cNvSpPr>
          <p:nvPr/>
        </p:nvSpPr>
        <p:spPr bwMode="auto">
          <a:xfrm>
            <a:off x="2133600" y="5149850"/>
            <a:ext cx="533400" cy="762000"/>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9327" name="Oval 111"/>
          <p:cNvSpPr>
            <a:spLocks noChangeArrowheads="1"/>
          </p:cNvSpPr>
          <p:nvPr/>
        </p:nvSpPr>
        <p:spPr bwMode="auto">
          <a:xfrm>
            <a:off x="1066800" y="5149850"/>
            <a:ext cx="533400" cy="762000"/>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9328" name="Oval 112"/>
          <p:cNvSpPr>
            <a:spLocks noChangeArrowheads="1"/>
          </p:cNvSpPr>
          <p:nvPr/>
        </p:nvSpPr>
        <p:spPr bwMode="auto">
          <a:xfrm>
            <a:off x="7239000" y="5149850"/>
            <a:ext cx="533400" cy="762000"/>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9329" name="Oval 113"/>
          <p:cNvSpPr>
            <a:spLocks noChangeArrowheads="1"/>
          </p:cNvSpPr>
          <p:nvPr/>
        </p:nvSpPr>
        <p:spPr bwMode="auto">
          <a:xfrm>
            <a:off x="6172200" y="5149850"/>
            <a:ext cx="533400" cy="762000"/>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9323" name="AutoShape 107"/>
          <p:cNvSpPr>
            <a:spLocks noChangeArrowheads="1"/>
          </p:cNvSpPr>
          <p:nvPr/>
        </p:nvSpPr>
        <p:spPr bwMode="auto">
          <a:xfrm>
            <a:off x="1295400" y="5302250"/>
            <a:ext cx="76200" cy="457200"/>
          </a:xfrm>
          <a:prstGeom prst="roundRect">
            <a:avLst>
              <a:gd name="adj" fmla="val 16667"/>
            </a:avLst>
          </a:prstGeom>
          <a:gradFill rotWithShape="1">
            <a:gsLst>
              <a:gs pos="0">
                <a:srgbClr val="FFFF00">
                  <a:gamma/>
                  <a:shade val="46275"/>
                  <a:invGamma/>
                </a:srgbClr>
              </a:gs>
              <a:gs pos="50000">
                <a:srgbClr val="FFFF00"/>
              </a:gs>
              <a:gs pos="100000">
                <a:srgbClr val="FFFF00">
                  <a:gamma/>
                  <a:shade val="46275"/>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9330" name="AutoShape 114"/>
          <p:cNvSpPr>
            <a:spLocks noChangeArrowheads="1"/>
          </p:cNvSpPr>
          <p:nvPr/>
        </p:nvSpPr>
        <p:spPr bwMode="auto">
          <a:xfrm>
            <a:off x="2362200" y="5302250"/>
            <a:ext cx="76200" cy="457200"/>
          </a:xfrm>
          <a:prstGeom prst="roundRect">
            <a:avLst>
              <a:gd name="adj" fmla="val 16667"/>
            </a:avLst>
          </a:prstGeom>
          <a:gradFill rotWithShape="1">
            <a:gsLst>
              <a:gs pos="0">
                <a:srgbClr val="FFFF00">
                  <a:gamma/>
                  <a:shade val="46275"/>
                  <a:invGamma/>
                </a:srgbClr>
              </a:gs>
              <a:gs pos="50000">
                <a:srgbClr val="FFFF00"/>
              </a:gs>
              <a:gs pos="100000">
                <a:srgbClr val="FFFF00">
                  <a:gamma/>
                  <a:shade val="46275"/>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9331" name="AutoShape 115"/>
          <p:cNvSpPr>
            <a:spLocks noChangeArrowheads="1"/>
          </p:cNvSpPr>
          <p:nvPr/>
        </p:nvSpPr>
        <p:spPr bwMode="auto">
          <a:xfrm>
            <a:off x="6338888" y="5302250"/>
            <a:ext cx="76200" cy="457200"/>
          </a:xfrm>
          <a:prstGeom prst="roundRect">
            <a:avLst>
              <a:gd name="adj" fmla="val 16667"/>
            </a:avLst>
          </a:prstGeom>
          <a:gradFill rotWithShape="1">
            <a:gsLst>
              <a:gs pos="0">
                <a:srgbClr val="FFFF00">
                  <a:gamma/>
                  <a:shade val="46275"/>
                  <a:invGamma/>
                </a:srgbClr>
              </a:gs>
              <a:gs pos="50000">
                <a:srgbClr val="FFFF00"/>
              </a:gs>
              <a:gs pos="100000">
                <a:srgbClr val="FFFF00">
                  <a:gamma/>
                  <a:shade val="46275"/>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9332" name="AutoShape 116"/>
          <p:cNvSpPr>
            <a:spLocks noChangeArrowheads="1"/>
          </p:cNvSpPr>
          <p:nvPr/>
        </p:nvSpPr>
        <p:spPr bwMode="auto">
          <a:xfrm>
            <a:off x="6491288" y="5302250"/>
            <a:ext cx="76200" cy="457200"/>
          </a:xfrm>
          <a:prstGeom prst="roundRect">
            <a:avLst>
              <a:gd name="adj" fmla="val 16667"/>
            </a:avLst>
          </a:prstGeom>
          <a:gradFill rotWithShape="1">
            <a:gsLst>
              <a:gs pos="0">
                <a:srgbClr val="FFFF00">
                  <a:gamma/>
                  <a:shade val="46275"/>
                  <a:invGamma/>
                </a:srgbClr>
              </a:gs>
              <a:gs pos="50000">
                <a:srgbClr val="FFFF00"/>
              </a:gs>
              <a:gs pos="100000">
                <a:srgbClr val="FFFF00">
                  <a:gamma/>
                  <a:shade val="46275"/>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9333" name="Line 117"/>
          <p:cNvSpPr>
            <a:spLocks noChangeShapeType="1"/>
          </p:cNvSpPr>
          <p:nvPr/>
        </p:nvSpPr>
        <p:spPr bwMode="auto">
          <a:xfrm>
            <a:off x="2662238" y="5683250"/>
            <a:ext cx="1219200" cy="533400"/>
          </a:xfrm>
          <a:prstGeom prst="line">
            <a:avLst/>
          </a:prstGeom>
          <a:noFill/>
          <a:ln w="19050">
            <a:solidFill>
              <a:srgbClr val="80008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9334" name="Line 118"/>
          <p:cNvSpPr>
            <a:spLocks noChangeShapeType="1"/>
          </p:cNvSpPr>
          <p:nvPr/>
        </p:nvSpPr>
        <p:spPr bwMode="auto">
          <a:xfrm flipH="1">
            <a:off x="4953000" y="5683250"/>
            <a:ext cx="1219200" cy="533400"/>
          </a:xfrm>
          <a:prstGeom prst="line">
            <a:avLst/>
          </a:prstGeom>
          <a:noFill/>
          <a:ln w="19050">
            <a:solidFill>
              <a:srgbClr val="80008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b="1">
              <a:solidFill>
                <a:srgbClr val="000000"/>
              </a:solidFill>
              <a:latin typeface="Times New Roman" pitchFamily="18" charset="0"/>
            </a:endParaRPr>
          </a:p>
        </p:txBody>
      </p:sp>
      <p:sp>
        <p:nvSpPr>
          <p:cNvPr id="9335" name="Oval 119"/>
          <p:cNvSpPr>
            <a:spLocks noChangeArrowheads="1"/>
          </p:cNvSpPr>
          <p:nvPr/>
        </p:nvSpPr>
        <p:spPr bwMode="auto">
          <a:xfrm>
            <a:off x="4171950" y="5835650"/>
            <a:ext cx="533400" cy="762000"/>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9336" name="AutoShape 120"/>
          <p:cNvSpPr>
            <a:spLocks noChangeArrowheads="1"/>
          </p:cNvSpPr>
          <p:nvPr/>
        </p:nvSpPr>
        <p:spPr bwMode="auto">
          <a:xfrm>
            <a:off x="4281488" y="5988050"/>
            <a:ext cx="76200" cy="457200"/>
          </a:xfrm>
          <a:prstGeom prst="roundRect">
            <a:avLst>
              <a:gd name="adj" fmla="val 16667"/>
            </a:avLst>
          </a:prstGeom>
          <a:gradFill rotWithShape="1">
            <a:gsLst>
              <a:gs pos="0">
                <a:srgbClr val="FFFF00">
                  <a:gamma/>
                  <a:shade val="46275"/>
                  <a:invGamma/>
                </a:srgbClr>
              </a:gs>
              <a:gs pos="50000">
                <a:srgbClr val="FFFF00"/>
              </a:gs>
              <a:gs pos="100000">
                <a:srgbClr val="FFFF00">
                  <a:gamma/>
                  <a:shade val="46275"/>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9337" name="AutoShape 121"/>
          <p:cNvSpPr>
            <a:spLocks noChangeArrowheads="1"/>
          </p:cNvSpPr>
          <p:nvPr/>
        </p:nvSpPr>
        <p:spPr bwMode="auto">
          <a:xfrm>
            <a:off x="4405313" y="5988050"/>
            <a:ext cx="76200" cy="457200"/>
          </a:xfrm>
          <a:prstGeom prst="roundRect">
            <a:avLst>
              <a:gd name="adj" fmla="val 16667"/>
            </a:avLst>
          </a:prstGeom>
          <a:gradFill rotWithShape="1">
            <a:gsLst>
              <a:gs pos="0">
                <a:srgbClr val="FFFF00">
                  <a:gamma/>
                  <a:shade val="46275"/>
                  <a:invGamma/>
                </a:srgbClr>
              </a:gs>
              <a:gs pos="50000">
                <a:srgbClr val="FFFF00"/>
              </a:gs>
              <a:gs pos="100000">
                <a:srgbClr val="FFFF00">
                  <a:gamma/>
                  <a:shade val="46275"/>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9338" name="AutoShape 122"/>
          <p:cNvSpPr>
            <a:spLocks noChangeArrowheads="1"/>
          </p:cNvSpPr>
          <p:nvPr/>
        </p:nvSpPr>
        <p:spPr bwMode="auto">
          <a:xfrm>
            <a:off x="4529138" y="5988050"/>
            <a:ext cx="76200" cy="457200"/>
          </a:xfrm>
          <a:prstGeom prst="roundRect">
            <a:avLst>
              <a:gd name="adj" fmla="val 16667"/>
            </a:avLst>
          </a:prstGeom>
          <a:gradFill rotWithShape="1">
            <a:gsLst>
              <a:gs pos="0">
                <a:srgbClr val="FFFF00">
                  <a:gamma/>
                  <a:shade val="46275"/>
                  <a:invGamma/>
                </a:srgbClr>
              </a:gs>
              <a:gs pos="50000">
                <a:srgbClr val="FFFF00"/>
              </a:gs>
              <a:gs pos="100000">
                <a:srgbClr val="FFFF00">
                  <a:gamma/>
                  <a:shade val="46275"/>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9339" name="Text Box 123"/>
          <p:cNvSpPr txBox="1">
            <a:spLocks noChangeArrowheads="1"/>
          </p:cNvSpPr>
          <p:nvPr/>
        </p:nvSpPr>
        <p:spPr bwMode="auto">
          <a:xfrm>
            <a:off x="3352800" y="5378450"/>
            <a:ext cx="2209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Thể 3 cặp NST 21</a:t>
            </a:r>
          </a:p>
        </p:txBody>
      </p:sp>
      <p:sp>
        <p:nvSpPr>
          <p:cNvPr id="9340" name="Text Box 124"/>
          <p:cNvSpPr txBox="1">
            <a:spLocks noChangeArrowheads="1"/>
          </p:cNvSpPr>
          <p:nvPr/>
        </p:nvSpPr>
        <p:spPr bwMode="auto">
          <a:xfrm>
            <a:off x="4800600" y="6308725"/>
            <a:ext cx="76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0000FF"/>
                </a:solidFill>
                <a:latin typeface="Times New Roman" pitchFamily="18" charset="0"/>
              </a:rPr>
              <a:t>Đao</a:t>
            </a:r>
          </a:p>
        </p:txBody>
      </p:sp>
      <p:sp>
        <p:nvSpPr>
          <p:cNvPr id="9341" name="Text Box 125"/>
          <p:cNvSpPr txBox="1">
            <a:spLocks noChangeArrowheads="1"/>
          </p:cNvSpPr>
          <p:nvPr/>
        </p:nvSpPr>
        <p:spPr bwMode="auto">
          <a:xfrm>
            <a:off x="-14288" y="254913"/>
            <a:ext cx="169068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200" b="1">
                <a:latin typeface="Times New Roman" pitchFamily="18" charset="0"/>
              </a:rPr>
              <a:t>3. Hậu </a:t>
            </a:r>
            <a:r>
              <a:rPr lang="en-US" altLang="en-US" sz="2200" b="1" smtClean="0">
                <a:latin typeface="Times New Roman" pitchFamily="18" charset="0"/>
              </a:rPr>
              <a:t>quả</a:t>
            </a:r>
            <a:endParaRPr lang="en-US" altLang="en-US" sz="2200" b="1">
              <a:latin typeface="Times New Roman" pitchFamily="18" charset="0"/>
            </a:endParaRPr>
          </a:p>
        </p:txBody>
      </p:sp>
      <p:sp>
        <p:nvSpPr>
          <p:cNvPr id="103" name="Rounded Rectangle 102"/>
          <p:cNvSpPr/>
          <p:nvPr/>
        </p:nvSpPr>
        <p:spPr>
          <a:xfrm>
            <a:off x="0" y="20638"/>
            <a:ext cx="9144000" cy="360362"/>
          </a:xfrm>
          <a:prstGeom prst="roundRect">
            <a:avLst/>
          </a:prstGeom>
          <a:noFill/>
          <a:ln w="25400" cap="flat" cmpd="sng" algn="ctr">
            <a:noFill/>
            <a:prstDash val="solid"/>
          </a:ln>
          <a:effectLst/>
        </p:spPr>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100" b="1" i="0" u="none" strike="noStrike" kern="0" cap="none" spc="0" normalizeH="0" baseline="0" noProof="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Bài 6. </a:t>
            </a:r>
            <a:r>
              <a:rPr kumimoji="0" lang="en-US" sz="3100" b="1" i="0" u="none" strike="noStrike" kern="0" cap="none" spc="0" normalizeH="0" baseline="0" noProof="0" smtClean="0">
                <a:ln w="11430">
                  <a:solidFill>
                    <a:srgbClr val="FF0000"/>
                  </a:solidFill>
                </a:ln>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ĐỘT</a:t>
            </a:r>
            <a:r>
              <a:rPr kumimoji="0" lang="en-US" sz="3100" b="1" i="0" u="none" strike="noStrike" kern="0" cap="none" spc="0" normalizeH="0" baseline="0" noProof="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 BIẾN SỐ L</a:t>
            </a:r>
            <a:r>
              <a:rPr kumimoji="0" lang="vi-VN" sz="3100" b="1" i="0" u="none" strike="noStrike" kern="0" cap="none" spc="0" normalizeH="0" baseline="0" noProof="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ƯỢNG</a:t>
            </a:r>
            <a:r>
              <a:rPr kumimoji="0" lang="en-US" sz="3100" b="1" i="0" u="none" strike="noStrike" kern="0" cap="none" spc="0" normalizeH="0" baseline="0" noProof="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 NHIỄM SẮC THỂ</a:t>
            </a:r>
          </a:p>
        </p:txBody>
      </p:sp>
    </p:spTree>
    <p:extLst>
      <p:ext uri="{BB962C8B-B14F-4D97-AF65-F5344CB8AC3E}">
        <p14:creationId xmlns:p14="http://schemas.microsoft.com/office/powerpoint/2010/main" val="307567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223"/>
                                        </p:tgtEl>
                                        <p:attrNameLst>
                                          <p:attrName>style.visibility</p:attrName>
                                        </p:attrNameLst>
                                      </p:cBhvr>
                                      <p:to>
                                        <p:strVal val="visible"/>
                                      </p:to>
                                    </p:set>
                                    <p:animEffect transition="in" filter="diamond(in)">
                                      <p:cBhvr>
                                        <p:cTn id="7" dur="500"/>
                                        <p:tgtEl>
                                          <p:spTgt spid="9223"/>
                                        </p:tgtEl>
                                      </p:cBhvr>
                                    </p:animEffect>
                                  </p:childTnLst>
                                </p:cTn>
                              </p:par>
                            </p:childTnLst>
                          </p:cTn>
                        </p:par>
                        <p:par>
                          <p:cTn id="8" fill="hold" nodeType="afterGroup">
                            <p:stCondLst>
                              <p:cond delay="500"/>
                            </p:stCondLst>
                            <p:childTnLst>
                              <p:par>
                                <p:cTn id="9" presetID="53"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nodeType="afterGroup">
                            <p:stCondLst>
                              <p:cond delay="1000"/>
                            </p:stCondLst>
                            <p:childTnLst>
                              <p:par>
                                <p:cTn id="15" presetID="8" presetClass="entr" presetSubtype="16" fill="hold" grpId="0" nodeType="afterEffect">
                                  <p:stCondLst>
                                    <p:cond delay="0"/>
                                  </p:stCondLst>
                                  <p:childTnLst>
                                    <p:set>
                                      <p:cBhvr>
                                        <p:cTn id="16" dur="1" fill="hold">
                                          <p:stCondLst>
                                            <p:cond delay="0"/>
                                          </p:stCondLst>
                                        </p:cTn>
                                        <p:tgtEl>
                                          <p:spTgt spid="9227"/>
                                        </p:tgtEl>
                                        <p:attrNameLst>
                                          <p:attrName>style.visibility</p:attrName>
                                        </p:attrNameLst>
                                      </p:cBhvr>
                                      <p:to>
                                        <p:strVal val="visible"/>
                                      </p:to>
                                    </p:set>
                                    <p:animEffect transition="in" filter="diamond(in)">
                                      <p:cBhvr>
                                        <p:cTn id="17" dur="500"/>
                                        <p:tgtEl>
                                          <p:spTgt spid="9227"/>
                                        </p:tgtEl>
                                      </p:cBhvr>
                                    </p:animEffect>
                                  </p:childTnLst>
                                </p:cTn>
                              </p:par>
                            </p:childTnLst>
                          </p:cTn>
                        </p:par>
                        <p:par>
                          <p:cTn id="18" fill="hold" nodeType="afterGroup">
                            <p:stCondLst>
                              <p:cond delay="1500"/>
                            </p:stCondLst>
                            <p:childTnLst>
                              <p:par>
                                <p:cTn id="19" presetID="8" presetClass="entr" presetSubtype="16" fill="hold" grpId="0" nodeType="afterEffect">
                                  <p:stCondLst>
                                    <p:cond delay="0"/>
                                  </p:stCondLst>
                                  <p:childTnLst>
                                    <p:set>
                                      <p:cBhvr>
                                        <p:cTn id="20" dur="1" fill="hold">
                                          <p:stCondLst>
                                            <p:cond delay="0"/>
                                          </p:stCondLst>
                                        </p:cTn>
                                        <p:tgtEl>
                                          <p:spTgt spid="9218"/>
                                        </p:tgtEl>
                                        <p:attrNameLst>
                                          <p:attrName>style.visibility</p:attrName>
                                        </p:attrNameLst>
                                      </p:cBhvr>
                                      <p:to>
                                        <p:strVal val="visible"/>
                                      </p:to>
                                    </p:set>
                                    <p:animEffect transition="in" filter="diamond(in)">
                                      <p:cBhvr>
                                        <p:cTn id="21" dur="500"/>
                                        <p:tgtEl>
                                          <p:spTgt spid="9218"/>
                                        </p:tgtEl>
                                      </p:cBhvr>
                                    </p:animEffect>
                                  </p:childTnLst>
                                </p:cTn>
                              </p:par>
                            </p:childTnLst>
                          </p:cTn>
                        </p:par>
                        <p:par>
                          <p:cTn id="22" fill="hold" nodeType="afterGroup">
                            <p:stCondLst>
                              <p:cond delay="2000"/>
                            </p:stCondLst>
                            <p:childTnLst>
                              <p:par>
                                <p:cTn id="23" presetID="53"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par>
                          <p:cTn id="28" fill="hold" nodeType="afterGroup">
                            <p:stCondLst>
                              <p:cond delay="2500"/>
                            </p:stCondLst>
                            <p:childTnLst>
                              <p:par>
                                <p:cTn id="29" presetID="8" presetClass="entr" presetSubtype="16" fill="hold" grpId="0" nodeType="afterEffect">
                                  <p:stCondLst>
                                    <p:cond delay="0"/>
                                  </p:stCondLst>
                                  <p:childTnLst>
                                    <p:set>
                                      <p:cBhvr>
                                        <p:cTn id="30" dur="1" fill="hold">
                                          <p:stCondLst>
                                            <p:cond delay="0"/>
                                          </p:stCondLst>
                                        </p:cTn>
                                        <p:tgtEl>
                                          <p:spTgt spid="9228"/>
                                        </p:tgtEl>
                                        <p:attrNameLst>
                                          <p:attrName>style.visibility</p:attrName>
                                        </p:attrNameLst>
                                      </p:cBhvr>
                                      <p:to>
                                        <p:strVal val="visible"/>
                                      </p:to>
                                    </p:set>
                                    <p:animEffect transition="in" filter="diamond(in)">
                                      <p:cBhvr>
                                        <p:cTn id="31" dur="500"/>
                                        <p:tgtEl>
                                          <p:spTgt spid="922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8" presetClass="entr" presetSubtype="16" fill="hold" grpId="0" nodeType="clickEffect">
                                  <p:stCondLst>
                                    <p:cond delay="0"/>
                                  </p:stCondLst>
                                  <p:childTnLst>
                                    <p:set>
                                      <p:cBhvr>
                                        <p:cTn id="35" dur="1" fill="hold">
                                          <p:stCondLst>
                                            <p:cond delay="0"/>
                                          </p:stCondLst>
                                        </p:cTn>
                                        <p:tgtEl>
                                          <p:spTgt spid="9229"/>
                                        </p:tgtEl>
                                        <p:attrNameLst>
                                          <p:attrName>style.visibility</p:attrName>
                                        </p:attrNameLst>
                                      </p:cBhvr>
                                      <p:to>
                                        <p:strVal val="visible"/>
                                      </p:to>
                                    </p:set>
                                    <p:animEffect transition="in" filter="diamond(in)">
                                      <p:cBhvr>
                                        <p:cTn id="36" dur="500"/>
                                        <p:tgtEl>
                                          <p:spTgt spid="9229"/>
                                        </p:tgtEl>
                                      </p:cBhvr>
                                    </p:animEffect>
                                  </p:childTnLst>
                                </p:cTn>
                              </p:par>
                            </p:childTnLst>
                          </p:cTn>
                        </p:par>
                        <p:par>
                          <p:cTn id="37" fill="hold" nodeType="afterGroup">
                            <p:stCondLst>
                              <p:cond delay="500"/>
                            </p:stCondLst>
                            <p:childTnLst>
                              <p:par>
                                <p:cTn id="38" presetID="8" presetClass="entr" presetSubtype="16" fill="hold" grpId="0" nodeType="afterEffect">
                                  <p:stCondLst>
                                    <p:cond delay="0"/>
                                  </p:stCondLst>
                                  <p:childTnLst>
                                    <p:set>
                                      <p:cBhvr>
                                        <p:cTn id="39" dur="1" fill="hold">
                                          <p:stCondLst>
                                            <p:cond delay="0"/>
                                          </p:stCondLst>
                                        </p:cTn>
                                        <p:tgtEl>
                                          <p:spTgt spid="9230"/>
                                        </p:tgtEl>
                                        <p:attrNameLst>
                                          <p:attrName>style.visibility</p:attrName>
                                        </p:attrNameLst>
                                      </p:cBhvr>
                                      <p:to>
                                        <p:strVal val="visible"/>
                                      </p:to>
                                    </p:set>
                                    <p:animEffect transition="in" filter="diamond(in)">
                                      <p:cBhvr>
                                        <p:cTn id="40" dur="500"/>
                                        <p:tgtEl>
                                          <p:spTgt spid="9230"/>
                                        </p:tgtEl>
                                      </p:cBhvr>
                                    </p:animEffect>
                                  </p:childTnLst>
                                </p:cTn>
                              </p:par>
                            </p:childTnLst>
                          </p:cTn>
                        </p:par>
                        <p:par>
                          <p:cTn id="41" fill="hold" nodeType="afterGroup">
                            <p:stCondLst>
                              <p:cond delay="1000"/>
                            </p:stCondLst>
                            <p:childTnLst>
                              <p:par>
                                <p:cTn id="42" presetID="8" presetClass="entr" presetSubtype="16" fill="hold" grpId="0" nodeType="afterEffect">
                                  <p:stCondLst>
                                    <p:cond delay="0"/>
                                  </p:stCondLst>
                                  <p:childTnLst>
                                    <p:set>
                                      <p:cBhvr>
                                        <p:cTn id="43" dur="1" fill="hold">
                                          <p:stCondLst>
                                            <p:cond delay="0"/>
                                          </p:stCondLst>
                                        </p:cTn>
                                        <p:tgtEl>
                                          <p:spTgt spid="9231"/>
                                        </p:tgtEl>
                                        <p:attrNameLst>
                                          <p:attrName>style.visibility</p:attrName>
                                        </p:attrNameLst>
                                      </p:cBhvr>
                                      <p:to>
                                        <p:strVal val="visible"/>
                                      </p:to>
                                    </p:set>
                                    <p:animEffect transition="in" filter="diamond(in)">
                                      <p:cBhvr>
                                        <p:cTn id="44" dur="500"/>
                                        <p:tgtEl>
                                          <p:spTgt spid="9231"/>
                                        </p:tgtEl>
                                      </p:cBhvr>
                                    </p:animEffect>
                                  </p:childTnLst>
                                </p:cTn>
                              </p:par>
                            </p:childTnLst>
                          </p:cTn>
                        </p:par>
                        <p:par>
                          <p:cTn id="45" fill="hold" nodeType="afterGroup">
                            <p:stCondLst>
                              <p:cond delay="1500"/>
                            </p:stCondLst>
                            <p:childTnLst>
                              <p:par>
                                <p:cTn id="46" presetID="8" presetClass="entr" presetSubtype="16" fill="hold" grpId="0" nodeType="afterEffect">
                                  <p:stCondLst>
                                    <p:cond delay="0"/>
                                  </p:stCondLst>
                                  <p:childTnLst>
                                    <p:set>
                                      <p:cBhvr>
                                        <p:cTn id="47" dur="1" fill="hold">
                                          <p:stCondLst>
                                            <p:cond delay="0"/>
                                          </p:stCondLst>
                                        </p:cTn>
                                        <p:tgtEl>
                                          <p:spTgt spid="9232"/>
                                        </p:tgtEl>
                                        <p:attrNameLst>
                                          <p:attrName>style.visibility</p:attrName>
                                        </p:attrNameLst>
                                      </p:cBhvr>
                                      <p:to>
                                        <p:strVal val="visible"/>
                                      </p:to>
                                    </p:set>
                                    <p:animEffect transition="in" filter="diamond(in)">
                                      <p:cBhvr>
                                        <p:cTn id="48" dur="500"/>
                                        <p:tgtEl>
                                          <p:spTgt spid="923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8" presetClass="entr" presetSubtype="16" fill="hold" grpId="0" nodeType="clickEffect">
                                  <p:stCondLst>
                                    <p:cond delay="0"/>
                                  </p:stCondLst>
                                  <p:childTnLst>
                                    <p:set>
                                      <p:cBhvr>
                                        <p:cTn id="52" dur="1" fill="hold">
                                          <p:stCondLst>
                                            <p:cond delay="0"/>
                                          </p:stCondLst>
                                        </p:cTn>
                                        <p:tgtEl>
                                          <p:spTgt spid="9234"/>
                                        </p:tgtEl>
                                        <p:attrNameLst>
                                          <p:attrName>style.visibility</p:attrName>
                                        </p:attrNameLst>
                                      </p:cBhvr>
                                      <p:to>
                                        <p:strVal val="visible"/>
                                      </p:to>
                                    </p:set>
                                    <p:animEffect transition="in" filter="diamond(in)">
                                      <p:cBhvr>
                                        <p:cTn id="53" dur="500"/>
                                        <p:tgtEl>
                                          <p:spTgt spid="9234"/>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8" presetClass="entr" presetSubtype="12" fill="hold" grpId="0" nodeType="clickEffect">
                                  <p:stCondLst>
                                    <p:cond delay="0"/>
                                  </p:stCondLst>
                                  <p:childTnLst>
                                    <p:set>
                                      <p:cBhvr>
                                        <p:cTn id="57" dur="1" fill="hold">
                                          <p:stCondLst>
                                            <p:cond delay="0"/>
                                          </p:stCondLst>
                                        </p:cTn>
                                        <p:tgtEl>
                                          <p:spTgt spid="9235"/>
                                        </p:tgtEl>
                                        <p:attrNameLst>
                                          <p:attrName>style.visibility</p:attrName>
                                        </p:attrNameLst>
                                      </p:cBhvr>
                                      <p:to>
                                        <p:strVal val="visible"/>
                                      </p:to>
                                    </p:set>
                                    <p:animEffect transition="in" filter="strips(downLeft)">
                                      <p:cBhvr>
                                        <p:cTn id="58" dur="500"/>
                                        <p:tgtEl>
                                          <p:spTgt spid="9235"/>
                                        </p:tgtEl>
                                      </p:cBhvr>
                                    </p:animEffect>
                                  </p:childTnLst>
                                </p:cTn>
                              </p:par>
                            </p:childTnLst>
                          </p:cTn>
                        </p:par>
                        <p:par>
                          <p:cTn id="59" fill="hold" nodeType="afterGroup">
                            <p:stCondLst>
                              <p:cond delay="500"/>
                            </p:stCondLst>
                            <p:childTnLst>
                              <p:par>
                                <p:cTn id="60" presetID="18" presetClass="entr" presetSubtype="12" fill="hold" grpId="0" nodeType="afterEffect">
                                  <p:stCondLst>
                                    <p:cond delay="0"/>
                                  </p:stCondLst>
                                  <p:childTnLst>
                                    <p:set>
                                      <p:cBhvr>
                                        <p:cTn id="61" dur="1" fill="hold">
                                          <p:stCondLst>
                                            <p:cond delay="0"/>
                                          </p:stCondLst>
                                        </p:cTn>
                                        <p:tgtEl>
                                          <p:spTgt spid="9236"/>
                                        </p:tgtEl>
                                        <p:attrNameLst>
                                          <p:attrName>style.visibility</p:attrName>
                                        </p:attrNameLst>
                                      </p:cBhvr>
                                      <p:to>
                                        <p:strVal val="visible"/>
                                      </p:to>
                                    </p:set>
                                    <p:animEffect transition="in" filter="strips(downLeft)">
                                      <p:cBhvr>
                                        <p:cTn id="62" dur="500"/>
                                        <p:tgtEl>
                                          <p:spTgt spid="923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3" presetClass="exit" presetSubtype="0" fill="hold" grpId="1" nodeType="clickEffect">
                                  <p:stCondLst>
                                    <p:cond delay="0"/>
                                  </p:stCondLst>
                                  <p:childTnLst>
                                    <p:anim calcmode="lin" valueType="num">
                                      <p:cBhvr>
                                        <p:cTn id="66" dur="1000"/>
                                        <p:tgtEl>
                                          <p:spTgt spid="9235"/>
                                        </p:tgtEl>
                                        <p:attrNameLst>
                                          <p:attrName>ppt_w</p:attrName>
                                        </p:attrNameLst>
                                      </p:cBhvr>
                                      <p:tavLst>
                                        <p:tav tm="0">
                                          <p:val>
                                            <p:strVal val="ppt_w"/>
                                          </p:val>
                                        </p:tav>
                                        <p:tav tm="100000">
                                          <p:val>
                                            <p:fltVal val="0"/>
                                          </p:val>
                                        </p:tav>
                                      </p:tavLst>
                                    </p:anim>
                                    <p:anim calcmode="lin" valueType="num">
                                      <p:cBhvr>
                                        <p:cTn id="67" dur="1000"/>
                                        <p:tgtEl>
                                          <p:spTgt spid="9235"/>
                                        </p:tgtEl>
                                        <p:attrNameLst>
                                          <p:attrName>ppt_h</p:attrName>
                                        </p:attrNameLst>
                                      </p:cBhvr>
                                      <p:tavLst>
                                        <p:tav tm="0">
                                          <p:val>
                                            <p:strVal val="ppt_h"/>
                                          </p:val>
                                        </p:tav>
                                        <p:tav tm="100000">
                                          <p:val>
                                            <p:fltVal val="0"/>
                                          </p:val>
                                        </p:tav>
                                      </p:tavLst>
                                    </p:anim>
                                    <p:animEffect transition="out" filter="fade">
                                      <p:cBhvr>
                                        <p:cTn id="68" dur="1000"/>
                                        <p:tgtEl>
                                          <p:spTgt spid="9235"/>
                                        </p:tgtEl>
                                      </p:cBhvr>
                                    </p:animEffect>
                                    <p:set>
                                      <p:cBhvr>
                                        <p:cTn id="69" dur="1" fill="hold">
                                          <p:stCondLst>
                                            <p:cond delay="999"/>
                                          </p:stCondLst>
                                        </p:cTn>
                                        <p:tgtEl>
                                          <p:spTgt spid="9235"/>
                                        </p:tgtEl>
                                        <p:attrNameLst>
                                          <p:attrName>style.visibility</p:attrName>
                                        </p:attrNameLst>
                                      </p:cBhvr>
                                      <p:to>
                                        <p:strVal val="hidden"/>
                                      </p:to>
                                    </p:set>
                                  </p:childTnLst>
                                </p:cTn>
                              </p:par>
                              <p:par>
                                <p:cTn id="70" presetID="53" presetClass="exit" presetSubtype="0" fill="hold" grpId="1" nodeType="withEffect">
                                  <p:stCondLst>
                                    <p:cond delay="0"/>
                                  </p:stCondLst>
                                  <p:childTnLst>
                                    <p:anim calcmode="lin" valueType="num">
                                      <p:cBhvr>
                                        <p:cTn id="71" dur="1000"/>
                                        <p:tgtEl>
                                          <p:spTgt spid="9236"/>
                                        </p:tgtEl>
                                        <p:attrNameLst>
                                          <p:attrName>ppt_w</p:attrName>
                                        </p:attrNameLst>
                                      </p:cBhvr>
                                      <p:tavLst>
                                        <p:tav tm="0">
                                          <p:val>
                                            <p:strVal val="ppt_w"/>
                                          </p:val>
                                        </p:tav>
                                        <p:tav tm="100000">
                                          <p:val>
                                            <p:fltVal val="0"/>
                                          </p:val>
                                        </p:tav>
                                      </p:tavLst>
                                    </p:anim>
                                    <p:anim calcmode="lin" valueType="num">
                                      <p:cBhvr>
                                        <p:cTn id="72" dur="1000"/>
                                        <p:tgtEl>
                                          <p:spTgt spid="9236"/>
                                        </p:tgtEl>
                                        <p:attrNameLst>
                                          <p:attrName>ppt_h</p:attrName>
                                        </p:attrNameLst>
                                      </p:cBhvr>
                                      <p:tavLst>
                                        <p:tav tm="0">
                                          <p:val>
                                            <p:strVal val="ppt_h"/>
                                          </p:val>
                                        </p:tav>
                                        <p:tav tm="100000">
                                          <p:val>
                                            <p:fltVal val="0"/>
                                          </p:val>
                                        </p:tav>
                                      </p:tavLst>
                                    </p:anim>
                                    <p:animEffect transition="out" filter="fade">
                                      <p:cBhvr>
                                        <p:cTn id="73" dur="1000"/>
                                        <p:tgtEl>
                                          <p:spTgt spid="9236"/>
                                        </p:tgtEl>
                                      </p:cBhvr>
                                    </p:animEffect>
                                    <p:set>
                                      <p:cBhvr>
                                        <p:cTn id="74" dur="1" fill="hold">
                                          <p:stCondLst>
                                            <p:cond delay="999"/>
                                          </p:stCondLst>
                                        </p:cTn>
                                        <p:tgtEl>
                                          <p:spTgt spid="9236"/>
                                        </p:tgtEl>
                                        <p:attrNameLst>
                                          <p:attrName>style.visibility</p:attrName>
                                        </p:attrNameLst>
                                      </p:cBhvr>
                                      <p:to>
                                        <p:strVal val="hidden"/>
                                      </p:to>
                                    </p:set>
                                  </p:childTnLst>
                                </p:cTn>
                              </p:par>
                              <p:par>
                                <p:cTn id="75" presetID="8" presetClass="entr" presetSubtype="16" fill="hold" grpId="0" nodeType="withEffect">
                                  <p:stCondLst>
                                    <p:cond delay="0"/>
                                  </p:stCondLst>
                                  <p:childTnLst>
                                    <p:set>
                                      <p:cBhvr>
                                        <p:cTn id="76" dur="1" fill="hold">
                                          <p:stCondLst>
                                            <p:cond delay="0"/>
                                          </p:stCondLst>
                                        </p:cTn>
                                        <p:tgtEl>
                                          <p:spTgt spid="9237"/>
                                        </p:tgtEl>
                                        <p:attrNameLst>
                                          <p:attrName>style.visibility</p:attrName>
                                        </p:attrNameLst>
                                      </p:cBhvr>
                                      <p:to>
                                        <p:strVal val="visible"/>
                                      </p:to>
                                    </p:set>
                                    <p:animEffect transition="in" filter="diamond(in)">
                                      <p:cBhvr>
                                        <p:cTn id="77" dur="1000"/>
                                        <p:tgtEl>
                                          <p:spTgt spid="9237"/>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8" presetClass="entr" presetSubtype="6" fill="hold" grpId="0" nodeType="clickEffect">
                                  <p:stCondLst>
                                    <p:cond delay="0"/>
                                  </p:stCondLst>
                                  <p:childTnLst>
                                    <p:set>
                                      <p:cBhvr>
                                        <p:cTn id="81" dur="1" fill="hold">
                                          <p:stCondLst>
                                            <p:cond delay="0"/>
                                          </p:stCondLst>
                                        </p:cTn>
                                        <p:tgtEl>
                                          <p:spTgt spid="9238"/>
                                        </p:tgtEl>
                                        <p:attrNameLst>
                                          <p:attrName>style.visibility</p:attrName>
                                        </p:attrNameLst>
                                      </p:cBhvr>
                                      <p:to>
                                        <p:strVal val="visible"/>
                                      </p:to>
                                    </p:set>
                                    <p:animEffect transition="in" filter="strips(downRight)">
                                      <p:cBhvr>
                                        <p:cTn id="82" dur="500"/>
                                        <p:tgtEl>
                                          <p:spTgt spid="9238"/>
                                        </p:tgtEl>
                                      </p:cBhvr>
                                    </p:animEffect>
                                  </p:childTnLst>
                                </p:cTn>
                              </p:par>
                            </p:childTnLst>
                          </p:cTn>
                        </p:par>
                        <p:par>
                          <p:cTn id="83" fill="hold" nodeType="afterGroup">
                            <p:stCondLst>
                              <p:cond delay="500"/>
                            </p:stCondLst>
                            <p:childTnLst>
                              <p:par>
                                <p:cTn id="84" presetID="18" presetClass="entr" presetSubtype="12" fill="hold" grpId="0" nodeType="afterEffect">
                                  <p:stCondLst>
                                    <p:cond delay="0"/>
                                  </p:stCondLst>
                                  <p:childTnLst>
                                    <p:set>
                                      <p:cBhvr>
                                        <p:cTn id="85" dur="1" fill="hold">
                                          <p:stCondLst>
                                            <p:cond delay="0"/>
                                          </p:stCondLst>
                                        </p:cTn>
                                        <p:tgtEl>
                                          <p:spTgt spid="9239"/>
                                        </p:tgtEl>
                                        <p:attrNameLst>
                                          <p:attrName>style.visibility</p:attrName>
                                        </p:attrNameLst>
                                      </p:cBhvr>
                                      <p:to>
                                        <p:strVal val="visible"/>
                                      </p:to>
                                    </p:set>
                                    <p:animEffect transition="in" filter="strips(downLeft)">
                                      <p:cBhvr>
                                        <p:cTn id="86" dur="500"/>
                                        <p:tgtEl>
                                          <p:spTgt spid="9239"/>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53" presetClass="exit" presetSubtype="0" fill="hold" grpId="1" nodeType="clickEffect">
                                  <p:stCondLst>
                                    <p:cond delay="0"/>
                                  </p:stCondLst>
                                  <p:childTnLst>
                                    <p:anim calcmode="lin" valueType="num">
                                      <p:cBhvr>
                                        <p:cTn id="90" dur="1000"/>
                                        <p:tgtEl>
                                          <p:spTgt spid="9238"/>
                                        </p:tgtEl>
                                        <p:attrNameLst>
                                          <p:attrName>ppt_w</p:attrName>
                                        </p:attrNameLst>
                                      </p:cBhvr>
                                      <p:tavLst>
                                        <p:tav tm="0">
                                          <p:val>
                                            <p:strVal val="ppt_w"/>
                                          </p:val>
                                        </p:tav>
                                        <p:tav tm="100000">
                                          <p:val>
                                            <p:fltVal val="0"/>
                                          </p:val>
                                        </p:tav>
                                      </p:tavLst>
                                    </p:anim>
                                    <p:anim calcmode="lin" valueType="num">
                                      <p:cBhvr>
                                        <p:cTn id="91" dur="1000"/>
                                        <p:tgtEl>
                                          <p:spTgt spid="9238"/>
                                        </p:tgtEl>
                                        <p:attrNameLst>
                                          <p:attrName>ppt_h</p:attrName>
                                        </p:attrNameLst>
                                      </p:cBhvr>
                                      <p:tavLst>
                                        <p:tav tm="0">
                                          <p:val>
                                            <p:strVal val="ppt_h"/>
                                          </p:val>
                                        </p:tav>
                                        <p:tav tm="100000">
                                          <p:val>
                                            <p:fltVal val="0"/>
                                          </p:val>
                                        </p:tav>
                                      </p:tavLst>
                                    </p:anim>
                                    <p:animEffect transition="out" filter="fade">
                                      <p:cBhvr>
                                        <p:cTn id="92" dur="1000"/>
                                        <p:tgtEl>
                                          <p:spTgt spid="9238"/>
                                        </p:tgtEl>
                                      </p:cBhvr>
                                    </p:animEffect>
                                    <p:set>
                                      <p:cBhvr>
                                        <p:cTn id="93" dur="1" fill="hold">
                                          <p:stCondLst>
                                            <p:cond delay="999"/>
                                          </p:stCondLst>
                                        </p:cTn>
                                        <p:tgtEl>
                                          <p:spTgt spid="9238"/>
                                        </p:tgtEl>
                                        <p:attrNameLst>
                                          <p:attrName>style.visibility</p:attrName>
                                        </p:attrNameLst>
                                      </p:cBhvr>
                                      <p:to>
                                        <p:strVal val="hidden"/>
                                      </p:to>
                                    </p:set>
                                  </p:childTnLst>
                                </p:cTn>
                              </p:par>
                              <p:par>
                                <p:cTn id="94" presetID="53" presetClass="exit" presetSubtype="0" fill="hold" grpId="1" nodeType="withEffect">
                                  <p:stCondLst>
                                    <p:cond delay="0"/>
                                  </p:stCondLst>
                                  <p:childTnLst>
                                    <p:anim calcmode="lin" valueType="num">
                                      <p:cBhvr>
                                        <p:cTn id="95" dur="1000"/>
                                        <p:tgtEl>
                                          <p:spTgt spid="9239"/>
                                        </p:tgtEl>
                                        <p:attrNameLst>
                                          <p:attrName>ppt_w</p:attrName>
                                        </p:attrNameLst>
                                      </p:cBhvr>
                                      <p:tavLst>
                                        <p:tav tm="0">
                                          <p:val>
                                            <p:strVal val="ppt_w"/>
                                          </p:val>
                                        </p:tav>
                                        <p:tav tm="100000">
                                          <p:val>
                                            <p:fltVal val="0"/>
                                          </p:val>
                                        </p:tav>
                                      </p:tavLst>
                                    </p:anim>
                                    <p:anim calcmode="lin" valueType="num">
                                      <p:cBhvr>
                                        <p:cTn id="96" dur="1000"/>
                                        <p:tgtEl>
                                          <p:spTgt spid="9239"/>
                                        </p:tgtEl>
                                        <p:attrNameLst>
                                          <p:attrName>ppt_h</p:attrName>
                                        </p:attrNameLst>
                                      </p:cBhvr>
                                      <p:tavLst>
                                        <p:tav tm="0">
                                          <p:val>
                                            <p:strVal val="ppt_h"/>
                                          </p:val>
                                        </p:tav>
                                        <p:tav tm="100000">
                                          <p:val>
                                            <p:fltVal val="0"/>
                                          </p:val>
                                        </p:tav>
                                      </p:tavLst>
                                    </p:anim>
                                    <p:animEffect transition="out" filter="fade">
                                      <p:cBhvr>
                                        <p:cTn id="97" dur="1000"/>
                                        <p:tgtEl>
                                          <p:spTgt spid="9239"/>
                                        </p:tgtEl>
                                      </p:cBhvr>
                                    </p:animEffect>
                                    <p:set>
                                      <p:cBhvr>
                                        <p:cTn id="98" dur="1" fill="hold">
                                          <p:stCondLst>
                                            <p:cond delay="999"/>
                                          </p:stCondLst>
                                        </p:cTn>
                                        <p:tgtEl>
                                          <p:spTgt spid="9239"/>
                                        </p:tgtEl>
                                        <p:attrNameLst>
                                          <p:attrName>style.visibility</p:attrName>
                                        </p:attrNameLst>
                                      </p:cBhvr>
                                      <p:to>
                                        <p:strVal val="hidden"/>
                                      </p:to>
                                    </p:set>
                                  </p:childTnLst>
                                </p:cTn>
                              </p:par>
                              <p:par>
                                <p:cTn id="99" presetID="8" presetClass="entr" presetSubtype="16" fill="hold" grpId="0" nodeType="withEffect">
                                  <p:stCondLst>
                                    <p:cond delay="0"/>
                                  </p:stCondLst>
                                  <p:childTnLst>
                                    <p:set>
                                      <p:cBhvr>
                                        <p:cTn id="100" dur="1" fill="hold">
                                          <p:stCondLst>
                                            <p:cond delay="0"/>
                                          </p:stCondLst>
                                        </p:cTn>
                                        <p:tgtEl>
                                          <p:spTgt spid="9240"/>
                                        </p:tgtEl>
                                        <p:attrNameLst>
                                          <p:attrName>style.visibility</p:attrName>
                                        </p:attrNameLst>
                                      </p:cBhvr>
                                      <p:to>
                                        <p:strVal val="visible"/>
                                      </p:to>
                                    </p:set>
                                    <p:animEffect transition="in" filter="diamond(in)">
                                      <p:cBhvr>
                                        <p:cTn id="101" dur="1000"/>
                                        <p:tgtEl>
                                          <p:spTgt spid="9240"/>
                                        </p:tgtEl>
                                      </p:cBhvr>
                                    </p:animEffect>
                                  </p:childTnLst>
                                </p:cTn>
                              </p:par>
                            </p:childTnLst>
                          </p:cTn>
                        </p:par>
                        <p:par>
                          <p:cTn id="102" fill="hold" nodeType="afterGroup">
                            <p:stCondLst>
                              <p:cond delay="1000"/>
                            </p:stCondLst>
                            <p:childTnLst>
                              <p:par>
                                <p:cTn id="103" presetID="53" presetClass="entr" presetSubtype="0" fill="hold" nodeType="afterEffect">
                                  <p:stCondLst>
                                    <p:cond delay="0"/>
                                  </p:stCondLst>
                                  <p:childTnLst>
                                    <p:set>
                                      <p:cBhvr>
                                        <p:cTn id="104" dur="1" fill="hold">
                                          <p:stCondLst>
                                            <p:cond delay="0"/>
                                          </p:stCondLst>
                                        </p:cTn>
                                        <p:tgtEl>
                                          <p:spTgt spid="4"/>
                                        </p:tgtEl>
                                        <p:attrNameLst>
                                          <p:attrName>style.visibility</p:attrName>
                                        </p:attrNameLst>
                                      </p:cBhvr>
                                      <p:to>
                                        <p:strVal val="visible"/>
                                      </p:to>
                                    </p:set>
                                    <p:anim calcmode="lin" valueType="num">
                                      <p:cBhvr>
                                        <p:cTn id="105" dur="500" fill="hold"/>
                                        <p:tgtEl>
                                          <p:spTgt spid="4"/>
                                        </p:tgtEl>
                                        <p:attrNameLst>
                                          <p:attrName>ppt_w</p:attrName>
                                        </p:attrNameLst>
                                      </p:cBhvr>
                                      <p:tavLst>
                                        <p:tav tm="0">
                                          <p:val>
                                            <p:fltVal val="0"/>
                                          </p:val>
                                        </p:tav>
                                        <p:tav tm="100000">
                                          <p:val>
                                            <p:strVal val="#ppt_w"/>
                                          </p:val>
                                        </p:tav>
                                      </p:tavLst>
                                    </p:anim>
                                    <p:anim calcmode="lin" valueType="num">
                                      <p:cBhvr>
                                        <p:cTn id="106" dur="500" fill="hold"/>
                                        <p:tgtEl>
                                          <p:spTgt spid="4"/>
                                        </p:tgtEl>
                                        <p:attrNameLst>
                                          <p:attrName>ppt_h</p:attrName>
                                        </p:attrNameLst>
                                      </p:cBhvr>
                                      <p:tavLst>
                                        <p:tav tm="0">
                                          <p:val>
                                            <p:fltVal val="0"/>
                                          </p:val>
                                        </p:tav>
                                        <p:tav tm="100000">
                                          <p:val>
                                            <p:strVal val="#ppt_h"/>
                                          </p:val>
                                        </p:tav>
                                      </p:tavLst>
                                    </p:anim>
                                    <p:animEffect transition="in" filter="fade">
                                      <p:cBhvr>
                                        <p:cTn id="107" dur="500"/>
                                        <p:tgtEl>
                                          <p:spTgt spid="4"/>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8" presetClass="entr" presetSubtype="16" fill="hold" grpId="0" nodeType="clickEffect">
                                  <p:stCondLst>
                                    <p:cond delay="0"/>
                                  </p:stCondLst>
                                  <p:childTnLst>
                                    <p:set>
                                      <p:cBhvr>
                                        <p:cTn id="111" dur="1" fill="hold">
                                          <p:stCondLst>
                                            <p:cond delay="0"/>
                                          </p:stCondLst>
                                        </p:cTn>
                                        <p:tgtEl>
                                          <p:spTgt spid="9244"/>
                                        </p:tgtEl>
                                        <p:attrNameLst>
                                          <p:attrName>style.visibility</p:attrName>
                                        </p:attrNameLst>
                                      </p:cBhvr>
                                      <p:to>
                                        <p:strVal val="visible"/>
                                      </p:to>
                                    </p:set>
                                    <p:animEffect transition="in" filter="diamond(in)">
                                      <p:cBhvr>
                                        <p:cTn id="112" dur="500"/>
                                        <p:tgtEl>
                                          <p:spTgt spid="9244"/>
                                        </p:tgtEl>
                                      </p:cBhvr>
                                    </p:animEffect>
                                  </p:childTnLst>
                                </p:cTn>
                              </p:par>
                            </p:childTnLst>
                          </p:cTn>
                        </p:par>
                        <p:par>
                          <p:cTn id="113" fill="hold" nodeType="afterGroup">
                            <p:stCondLst>
                              <p:cond delay="500"/>
                            </p:stCondLst>
                            <p:childTnLst>
                              <p:par>
                                <p:cTn id="114" presetID="53" presetClass="entr" presetSubtype="0" fill="hold" nodeType="afterEffect">
                                  <p:stCondLst>
                                    <p:cond delay="0"/>
                                  </p:stCondLst>
                                  <p:childTnLst>
                                    <p:set>
                                      <p:cBhvr>
                                        <p:cTn id="115" dur="1" fill="hold">
                                          <p:stCondLst>
                                            <p:cond delay="0"/>
                                          </p:stCondLst>
                                        </p:cTn>
                                        <p:tgtEl>
                                          <p:spTgt spid="5"/>
                                        </p:tgtEl>
                                        <p:attrNameLst>
                                          <p:attrName>style.visibility</p:attrName>
                                        </p:attrNameLst>
                                      </p:cBhvr>
                                      <p:to>
                                        <p:strVal val="visible"/>
                                      </p:to>
                                    </p:set>
                                    <p:anim calcmode="lin" valueType="num">
                                      <p:cBhvr>
                                        <p:cTn id="116" dur="500" fill="hold"/>
                                        <p:tgtEl>
                                          <p:spTgt spid="5"/>
                                        </p:tgtEl>
                                        <p:attrNameLst>
                                          <p:attrName>ppt_w</p:attrName>
                                        </p:attrNameLst>
                                      </p:cBhvr>
                                      <p:tavLst>
                                        <p:tav tm="0">
                                          <p:val>
                                            <p:fltVal val="0"/>
                                          </p:val>
                                        </p:tav>
                                        <p:tav tm="100000">
                                          <p:val>
                                            <p:strVal val="#ppt_w"/>
                                          </p:val>
                                        </p:tav>
                                      </p:tavLst>
                                    </p:anim>
                                    <p:anim calcmode="lin" valueType="num">
                                      <p:cBhvr>
                                        <p:cTn id="117" dur="500" fill="hold"/>
                                        <p:tgtEl>
                                          <p:spTgt spid="5"/>
                                        </p:tgtEl>
                                        <p:attrNameLst>
                                          <p:attrName>ppt_h</p:attrName>
                                        </p:attrNameLst>
                                      </p:cBhvr>
                                      <p:tavLst>
                                        <p:tav tm="0">
                                          <p:val>
                                            <p:fltVal val="0"/>
                                          </p:val>
                                        </p:tav>
                                        <p:tav tm="100000">
                                          <p:val>
                                            <p:strVal val="#ppt_h"/>
                                          </p:val>
                                        </p:tav>
                                      </p:tavLst>
                                    </p:anim>
                                    <p:animEffect transition="in" filter="fade">
                                      <p:cBhvr>
                                        <p:cTn id="118" dur="500"/>
                                        <p:tgtEl>
                                          <p:spTgt spid="5"/>
                                        </p:tgtEl>
                                      </p:cBhvr>
                                    </p:animEffec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8" presetClass="entr" presetSubtype="16" fill="hold" grpId="0" nodeType="clickEffect">
                                  <p:stCondLst>
                                    <p:cond delay="0"/>
                                  </p:stCondLst>
                                  <p:childTnLst>
                                    <p:set>
                                      <p:cBhvr>
                                        <p:cTn id="122" dur="1" fill="hold">
                                          <p:stCondLst>
                                            <p:cond delay="0"/>
                                          </p:stCondLst>
                                        </p:cTn>
                                        <p:tgtEl>
                                          <p:spTgt spid="9249"/>
                                        </p:tgtEl>
                                        <p:attrNameLst>
                                          <p:attrName>style.visibility</p:attrName>
                                        </p:attrNameLst>
                                      </p:cBhvr>
                                      <p:to>
                                        <p:strVal val="visible"/>
                                      </p:to>
                                    </p:set>
                                    <p:animEffect transition="in" filter="diamond(in)">
                                      <p:cBhvr>
                                        <p:cTn id="123" dur="500"/>
                                        <p:tgtEl>
                                          <p:spTgt spid="9249"/>
                                        </p:tgtEl>
                                      </p:cBhvr>
                                    </p:animEffec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8" presetClass="entr" presetSubtype="16" fill="hold" grpId="0" nodeType="clickEffect">
                                  <p:stCondLst>
                                    <p:cond delay="0"/>
                                  </p:stCondLst>
                                  <p:childTnLst>
                                    <p:set>
                                      <p:cBhvr>
                                        <p:cTn id="127" dur="1" fill="hold">
                                          <p:stCondLst>
                                            <p:cond delay="0"/>
                                          </p:stCondLst>
                                        </p:cTn>
                                        <p:tgtEl>
                                          <p:spTgt spid="9255"/>
                                        </p:tgtEl>
                                        <p:attrNameLst>
                                          <p:attrName>style.visibility</p:attrName>
                                        </p:attrNameLst>
                                      </p:cBhvr>
                                      <p:to>
                                        <p:strVal val="visible"/>
                                      </p:to>
                                    </p:set>
                                    <p:animEffect transition="in" filter="diamond(in)">
                                      <p:cBhvr>
                                        <p:cTn id="128" dur="500"/>
                                        <p:tgtEl>
                                          <p:spTgt spid="9255"/>
                                        </p:tgtEl>
                                      </p:cBhvr>
                                    </p:animEffect>
                                  </p:childTnLst>
                                </p:cTn>
                              </p:par>
                            </p:childTnLst>
                          </p:cTn>
                        </p:par>
                        <p:par>
                          <p:cTn id="129" fill="hold" nodeType="afterGroup">
                            <p:stCondLst>
                              <p:cond delay="500"/>
                            </p:stCondLst>
                            <p:childTnLst>
                              <p:par>
                                <p:cTn id="130" presetID="53" presetClass="entr" presetSubtype="0" fill="hold" nodeType="afterEffect">
                                  <p:stCondLst>
                                    <p:cond delay="0"/>
                                  </p:stCondLst>
                                  <p:childTnLst>
                                    <p:set>
                                      <p:cBhvr>
                                        <p:cTn id="131" dur="1" fill="hold">
                                          <p:stCondLst>
                                            <p:cond delay="0"/>
                                          </p:stCondLst>
                                        </p:cTn>
                                        <p:tgtEl>
                                          <p:spTgt spid="7"/>
                                        </p:tgtEl>
                                        <p:attrNameLst>
                                          <p:attrName>style.visibility</p:attrName>
                                        </p:attrNameLst>
                                      </p:cBhvr>
                                      <p:to>
                                        <p:strVal val="visible"/>
                                      </p:to>
                                    </p:set>
                                    <p:anim calcmode="lin" valueType="num">
                                      <p:cBhvr>
                                        <p:cTn id="132" dur="500" fill="hold"/>
                                        <p:tgtEl>
                                          <p:spTgt spid="7"/>
                                        </p:tgtEl>
                                        <p:attrNameLst>
                                          <p:attrName>ppt_w</p:attrName>
                                        </p:attrNameLst>
                                      </p:cBhvr>
                                      <p:tavLst>
                                        <p:tav tm="0">
                                          <p:val>
                                            <p:fltVal val="0"/>
                                          </p:val>
                                        </p:tav>
                                        <p:tav tm="100000">
                                          <p:val>
                                            <p:strVal val="#ppt_w"/>
                                          </p:val>
                                        </p:tav>
                                      </p:tavLst>
                                    </p:anim>
                                    <p:anim calcmode="lin" valueType="num">
                                      <p:cBhvr>
                                        <p:cTn id="133" dur="500" fill="hold"/>
                                        <p:tgtEl>
                                          <p:spTgt spid="7"/>
                                        </p:tgtEl>
                                        <p:attrNameLst>
                                          <p:attrName>ppt_h</p:attrName>
                                        </p:attrNameLst>
                                      </p:cBhvr>
                                      <p:tavLst>
                                        <p:tav tm="0">
                                          <p:val>
                                            <p:fltVal val="0"/>
                                          </p:val>
                                        </p:tav>
                                        <p:tav tm="100000">
                                          <p:val>
                                            <p:strVal val="#ppt_h"/>
                                          </p:val>
                                        </p:tav>
                                      </p:tavLst>
                                    </p:anim>
                                    <p:animEffect transition="in" filter="fade">
                                      <p:cBhvr>
                                        <p:cTn id="134" dur="500"/>
                                        <p:tgtEl>
                                          <p:spTgt spid="7"/>
                                        </p:tgtEl>
                                      </p:cBhvr>
                                    </p:animEffect>
                                  </p:childTnLst>
                                </p:cTn>
                              </p:par>
                            </p:childTnLst>
                          </p:cTn>
                        </p:par>
                        <p:par>
                          <p:cTn id="135" fill="hold" nodeType="afterGroup">
                            <p:stCondLst>
                              <p:cond delay="1000"/>
                            </p:stCondLst>
                            <p:childTnLst>
                              <p:par>
                                <p:cTn id="136" presetID="8" presetClass="entr" presetSubtype="16" fill="hold" grpId="0" nodeType="afterEffect">
                                  <p:stCondLst>
                                    <p:cond delay="0"/>
                                  </p:stCondLst>
                                  <p:childTnLst>
                                    <p:set>
                                      <p:cBhvr>
                                        <p:cTn id="137" dur="1" fill="hold">
                                          <p:stCondLst>
                                            <p:cond delay="0"/>
                                          </p:stCondLst>
                                        </p:cTn>
                                        <p:tgtEl>
                                          <p:spTgt spid="9259"/>
                                        </p:tgtEl>
                                        <p:attrNameLst>
                                          <p:attrName>style.visibility</p:attrName>
                                        </p:attrNameLst>
                                      </p:cBhvr>
                                      <p:to>
                                        <p:strVal val="visible"/>
                                      </p:to>
                                    </p:set>
                                    <p:animEffect transition="in" filter="diamond(in)">
                                      <p:cBhvr>
                                        <p:cTn id="138" dur="500"/>
                                        <p:tgtEl>
                                          <p:spTgt spid="9259"/>
                                        </p:tgtEl>
                                      </p:cBhvr>
                                    </p:animEffect>
                                  </p:childTnLst>
                                </p:cTn>
                              </p:par>
                            </p:childTnLst>
                          </p:cTn>
                        </p:par>
                        <p:par>
                          <p:cTn id="139" fill="hold" nodeType="afterGroup">
                            <p:stCondLst>
                              <p:cond delay="1500"/>
                            </p:stCondLst>
                            <p:childTnLst>
                              <p:par>
                                <p:cTn id="140" presetID="8" presetClass="entr" presetSubtype="16" fill="hold" grpId="0" nodeType="afterEffect">
                                  <p:stCondLst>
                                    <p:cond delay="0"/>
                                  </p:stCondLst>
                                  <p:childTnLst>
                                    <p:set>
                                      <p:cBhvr>
                                        <p:cTn id="141" dur="1" fill="hold">
                                          <p:stCondLst>
                                            <p:cond delay="0"/>
                                          </p:stCondLst>
                                        </p:cTn>
                                        <p:tgtEl>
                                          <p:spTgt spid="9250"/>
                                        </p:tgtEl>
                                        <p:attrNameLst>
                                          <p:attrName>style.visibility</p:attrName>
                                        </p:attrNameLst>
                                      </p:cBhvr>
                                      <p:to>
                                        <p:strVal val="visible"/>
                                      </p:to>
                                    </p:set>
                                    <p:animEffect transition="in" filter="diamond(in)">
                                      <p:cBhvr>
                                        <p:cTn id="142" dur="500"/>
                                        <p:tgtEl>
                                          <p:spTgt spid="9250"/>
                                        </p:tgtEl>
                                      </p:cBhvr>
                                    </p:animEffect>
                                  </p:childTnLst>
                                </p:cTn>
                              </p:par>
                            </p:childTnLst>
                          </p:cTn>
                        </p:par>
                        <p:par>
                          <p:cTn id="143" fill="hold" nodeType="afterGroup">
                            <p:stCondLst>
                              <p:cond delay="2000"/>
                            </p:stCondLst>
                            <p:childTnLst>
                              <p:par>
                                <p:cTn id="144" presetID="53" presetClass="entr" presetSubtype="0" fill="hold" nodeType="afterEffect">
                                  <p:stCondLst>
                                    <p:cond delay="0"/>
                                  </p:stCondLst>
                                  <p:childTnLst>
                                    <p:set>
                                      <p:cBhvr>
                                        <p:cTn id="145" dur="1" fill="hold">
                                          <p:stCondLst>
                                            <p:cond delay="0"/>
                                          </p:stCondLst>
                                        </p:cTn>
                                        <p:tgtEl>
                                          <p:spTgt spid="6"/>
                                        </p:tgtEl>
                                        <p:attrNameLst>
                                          <p:attrName>style.visibility</p:attrName>
                                        </p:attrNameLst>
                                      </p:cBhvr>
                                      <p:to>
                                        <p:strVal val="visible"/>
                                      </p:to>
                                    </p:set>
                                    <p:anim calcmode="lin" valueType="num">
                                      <p:cBhvr>
                                        <p:cTn id="146" dur="500" fill="hold"/>
                                        <p:tgtEl>
                                          <p:spTgt spid="6"/>
                                        </p:tgtEl>
                                        <p:attrNameLst>
                                          <p:attrName>ppt_w</p:attrName>
                                        </p:attrNameLst>
                                      </p:cBhvr>
                                      <p:tavLst>
                                        <p:tav tm="0">
                                          <p:val>
                                            <p:fltVal val="0"/>
                                          </p:val>
                                        </p:tav>
                                        <p:tav tm="100000">
                                          <p:val>
                                            <p:strVal val="#ppt_w"/>
                                          </p:val>
                                        </p:tav>
                                      </p:tavLst>
                                    </p:anim>
                                    <p:anim calcmode="lin" valueType="num">
                                      <p:cBhvr>
                                        <p:cTn id="147" dur="500" fill="hold"/>
                                        <p:tgtEl>
                                          <p:spTgt spid="6"/>
                                        </p:tgtEl>
                                        <p:attrNameLst>
                                          <p:attrName>ppt_h</p:attrName>
                                        </p:attrNameLst>
                                      </p:cBhvr>
                                      <p:tavLst>
                                        <p:tav tm="0">
                                          <p:val>
                                            <p:fltVal val="0"/>
                                          </p:val>
                                        </p:tav>
                                        <p:tav tm="100000">
                                          <p:val>
                                            <p:strVal val="#ppt_h"/>
                                          </p:val>
                                        </p:tav>
                                      </p:tavLst>
                                    </p:anim>
                                    <p:animEffect transition="in" filter="fade">
                                      <p:cBhvr>
                                        <p:cTn id="148" dur="500"/>
                                        <p:tgtEl>
                                          <p:spTgt spid="6"/>
                                        </p:tgtEl>
                                      </p:cBhvr>
                                    </p:animEffect>
                                  </p:childTnLst>
                                </p:cTn>
                              </p:par>
                            </p:childTnLst>
                          </p:cTn>
                        </p:par>
                        <p:par>
                          <p:cTn id="149" fill="hold" nodeType="afterGroup">
                            <p:stCondLst>
                              <p:cond delay="2500"/>
                            </p:stCondLst>
                            <p:childTnLst>
                              <p:par>
                                <p:cTn id="150" presetID="8" presetClass="entr" presetSubtype="16" fill="hold" grpId="0" nodeType="afterEffect">
                                  <p:stCondLst>
                                    <p:cond delay="0"/>
                                  </p:stCondLst>
                                  <p:childTnLst>
                                    <p:set>
                                      <p:cBhvr>
                                        <p:cTn id="151" dur="1" fill="hold">
                                          <p:stCondLst>
                                            <p:cond delay="0"/>
                                          </p:stCondLst>
                                        </p:cTn>
                                        <p:tgtEl>
                                          <p:spTgt spid="9260"/>
                                        </p:tgtEl>
                                        <p:attrNameLst>
                                          <p:attrName>style.visibility</p:attrName>
                                        </p:attrNameLst>
                                      </p:cBhvr>
                                      <p:to>
                                        <p:strVal val="visible"/>
                                      </p:to>
                                    </p:set>
                                    <p:animEffect transition="in" filter="diamond(in)">
                                      <p:cBhvr>
                                        <p:cTn id="152" dur="500"/>
                                        <p:tgtEl>
                                          <p:spTgt spid="9260"/>
                                        </p:tgtEl>
                                      </p:cBhvr>
                                    </p:animEffec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8" presetClass="entr" presetSubtype="16" fill="hold" grpId="0" nodeType="clickEffect">
                                  <p:stCondLst>
                                    <p:cond delay="0"/>
                                  </p:stCondLst>
                                  <p:childTnLst>
                                    <p:set>
                                      <p:cBhvr>
                                        <p:cTn id="156" dur="1" fill="hold">
                                          <p:stCondLst>
                                            <p:cond delay="0"/>
                                          </p:stCondLst>
                                        </p:cTn>
                                        <p:tgtEl>
                                          <p:spTgt spid="9261"/>
                                        </p:tgtEl>
                                        <p:attrNameLst>
                                          <p:attrName>style.visibility</p:attrName>
                                        </p:attrNameLst>
                                      </p:cBhvr>
                                      <p:to>
                                        <p:strVal val="visible"/>
                                      </p:to>
                                    </p:set>
                                    <p:animEffect transition="in" filter="diamond(in)">
                                      <p:cBhvr>
                                        <p:cTn id="157" dur="500"/>
                                        <p:tgtEl>
                                          <p:spTgt spid="9261"/>
                                        </p:tgtEl>
                                      </p:cBhvr>
                                    </p:animEffect>
                                  </p:childTnLst>
                                </p:cTn>
                              </p:par>
                            </p:childTnLst>
                          </p:cTn>
                        </p:par>
                        <p:par>
                          <p:cTn id="158" fill="hold" nodeType="afterGroup">
                            <p:stCondLst>
                              <p:cond delay="500"/>
                            </p:stCondLst>
                            <p:childTnLst>
                              <p:par>
                                <p:cTn id="159" presetID="8" presetClass="entr" presetSubtype="16" fill="hold" grpId="0" nodeType="afterEffect">
                                  <p:stCondLst>
                                    <p:cond delay="0"/>
                                  </p:stCondLst>
                                  <p:childTnLst>
                                    <p:set>
                                      <p:cBhvr>
                                        <p:cTn id="160" dur="1" fill="hold">
                                          <p:stCondLst>
                                            <p:cond delay="0"/>
                                          </p:stCondLst>
                                        </p:cTn>
                                        <p:tgtEl>
                                          <p:spTgt spid="9262"/>
                                        </p:tgtEl>
                                        <p:attrNameLst>
                                          <p:attrName>style.visibility</p:attrName>
                                        </p:attrNameLst>
                                      </p:cBhvr>
                                      <p:to>
                                        <p:strVal val="visible"/>
                                      </p:to>
                                    </p:set>
                                    <p:animEffect transition="in" filter="diamond(in)">
                                      <p:cBhvr>
                                        <p:cTn id="161" dur="500"/>
                                        <p:tgtEl>
                                          <p:spTgt spid="9262"/>
                                        </p:tgtEl>
                                      </p:cBhvr>
                                    </p:animEffect>
                                  </p:childTnLst>
                                </p:cTn>
                              </p:par>
                            </p:childTnLst>
                          </p:cTn>
                        </p:par>
                        <p:par>
                          <p:cTn id="162" fill="hold" nodeType="afterGroup">
                            <p:stCondLst>
                              <p:cond delay="1000"/>
                            </p:stCondLst>
                            <p:childTnLst>
                              <p:par>
                                <p:cTn id="163" presetID="8" presetClass="entr" presetSubtype="16" fill="hold" grpId="0" nodeType="afterEffect">
                                  <p:stCondLst>
                                    <p:cond delay="0"/>
                                  </p:stCondLst>
                                  <p:childTnLst>
                                    <p:set>
                                      <p:cBhvr>
                                        <p:cTn id="164" dur="1" fill="hold">
                                          <p:stCondLst>
                                            <p:cond delay="0"/>
                                          </p:stCondLst>
                                        </p:cTn>
                                        <p:tgtEl>
                                          <p:spTgt spid="9263"/>
                                        </p:tgtEl>
                                        <p:attrNameLst>
                                          <p:attrName>style.visibility</p:attrName>
                                        </p:attrNameLst>
                                      </p:cBhvr>
                                      <p:to>
                                        <p:strVal val="visible"/>
                                      </p:to>
                                    </p:set>
                                    <p:animEffect transition="in" filter="diamond(in)">
                                      <p:cBhvr>
                                        <p:cTn id="165" dur="500"/>
                                        <p:tgtEl>
                                          <p:spTgt spid="9263"/>
                                        </p:tgtEl>
                                      </p:cBhvr>
                                    </p:animEffect>
                                  </p:childTnLst>
                                </p:cTn>
                              </p:par>
                            </p:childTnLst>
                          </p:cTn>
                        </p:par>
                        <p:par>
                          <p:cTn id="166" fill="hold" nodeType="afterGroup">
                            <p:stCondLst>
                              <p:cond delay="1500"/>
                            </p:stCondLst>
                            <p:childTnLst>
                              <p:par>
                                <p:cTn id="167" presetID="8" presetClass="entr" presetSubtype="16" fill="hold" grpId="0" nodeType="afterEffect">
                                  <p:stCondLst>
                                    <p:cond delay="0"/>
                                  </p:stCondLst>
                                  <p:childTnLst>
                                    <p:set>
                                      <p:cBhvr>
                                        <p:cTn id="168" dur="1" fill="hold">
                                          <p:stCondLst>
                                            <p:cond delay="0"/>
                                          </p:stCondLst>
                                        </p:cTn>
                                        <p:tgtEl>
                                          <p:spTgt spid="9264"/>
                                        </p:tgtEl>
                                        <p:attrNameLst>
                                          <p:attrName>style.visibility</p:attrName>
                                        </p:attrNameLst>
                                      </p:cBhvr>
                                      <p:to>
                                        <p:strVal val="visible"/>
                                      </p:to>
                                    </p:set>
                                    <p:animEffect transition="in" filter="diamond(in)">
                                      <p:cBhvr>
                                        <p:cTn id="169" dur="500"/>
                                        <p:tgtEl>
                                          <p:spTgt spid="9264"/>
                                        </p:tgtEl>
                                      </p:cBhvr>
                                    </p:animEffect>
                                  </p:childTnLst>
                                </p:cTn>
                              </p:par>
                              <p:par>
                                <p:cTn id="170" presetID="8" presetClass="entr" presetSubtype="16" fill="hold" grpId="0" nodeType="withEffect">
                                  <p:stCondLst>
                                    <p:cond delay="0"/>
                                  </p:stCondLst>
                                  <p:childTnLst>
                                    <p:set>
                                      <p:cBhvr>
                                        <p:cTn id="171" dur="1" fill="hold">
                                          <p:stCondLst>
                                            <p:cond delay="0"/>
                                          </p:stCondLst>
                                        </p:cTn>
                                        <p:tgtEl>
                                          <p:spTgt spid="9281"/>
                                        </p:tgtEl>
                                        <p:attrNameLst>
                                          <p:attrName>style.visibility</p:attrName>
                                        </p:attrNameLst>
                                      </p:cBhvr>
                                      <p:to>
                                        <p:strVal val="visible"/>
                                      </p:to>
                                    </p:set>
                                    <p:animEffect transition="in" filter="diamond(in)">
                                      <p:cBhvr>
                                        <p:cTn id="172" dur="500"/>
                                        <p:tgtEl>
                                          <p:spTgt spid="9281"/>
                                        </p:tgtEl>
                                      </p:cBhvr>
                                    </p:animEffect>
                                  </p:childTnLst>
                                </p:cTn>
                              </p:par>
                            </p:childTnLst>
                          </p:cTn>
                        </p:par>
                      </p:childTnLst>
                    </p:cTn>
                  </p:par>
                  <p:par>
                    <p:cTn id="173" fill="hold" nodeType="clickPar">
                      <p:stCondLst>
                        <p:cond delay="indefinite"/>
                      </p:stCondLst>
                      <p:childTnLst>
                        <p:par>
                          <p:cTn id="174" fill="hold" nodeType="withGroup">
                            <p:stCondLst>
                              <p:cond delay="0"/>
                            </p:stCondLst>
                            <p:childTnLst>
                              <p:par>
                                <p:cTn id="175" presetID="8" presetClass="entr" presetSubtype="16" fill="hold" grpId="0" nodeType="clickEffect">
                                  <p:stCondLst>
                                    <p:cond delay="0"/>
                                  </p:stCondLst>
                                  <p:childTnLst>
                                    <p:set>
                                      <p:cBhvr>
                                        <p:cTn id="176" dur="1" fill="hold">
                                          <p:stCondLst>
                                            <p:cond delay="0"/>
                                          </p:stCondLst>
                                        </p:cTn>
                                        <p:tgtEl>
                                          <p:spTgt spid="9265"/>
                                        </p:tgtEl>
                                        <p:attrNameLst>
                                          <p:attrName>style.visibility</p:attrName>
                                        </p:attrNameLst>
                                      </p:cBhvr>
                                      <p:to>
                                        <p:strVal val="visible"/>
                                      </p:to>
                                    </p:set>
                                    <p:animEffect transition="in" filter="diamond(in)">
                                      <p:cBhvr>
                                        <p:cTn id="177" dur="500"/>
                                        <p:tgtEl>
                                          <p:spTgt spid="9265"/>
                                        </p:tgtEl>
                                      </p:cBhvr>
                                    </p:animEffect>
                                  </p:childTnLst>
                                </p:cTn>
                              </p:par>
                            </p:childTnLst>
                          </p:cTn>
                        </p:par>
                      </p:childTnLst>
                    </p:cTn>
                  </p:par>
                  <p:par>
                    <p:cTn id="178" fill="hold" nodeType="clickPar">
                      <p:stCondLst>
                        <p:cond delay="indefinite"/>
                      </p:stCondLst>
                      <p:childTnLst>
                        <p:par>
                          <p:cTn id="179" fill="hold" nodeType="withGroup">
                            <p:stCondLst>
                              <p:cond delay="0"/>
                            </p:stCondLst>
                            <p:childTnLst>
                              <p:par>
                                <p:cTn id="180" presetID="18" presetClass="entr" presetSubtype="12" fill="hold" grpId="0" nodeType="clickEffect">
                                  <p:stCondLst>
                                    <p:cond delay="0"/>
                                  </p:stCondLst>
                                  <p:childTnLst>
                                    <p:set>
                                      <p:cBhvr>
                                        <p:cTn id="181" dur="1" fill="hold">
                                          <p:stCondLst>
                                            <p:cond delay="0"/>
                                          </p:stCondLst>
                                        </p:cTn>
                                        <p:tgtEl>
                                          <p:spTgt spid="9266"/>
                                        </p:tgtEl>
                                        <p:attrNameLst>
                                          <p:attrName>style.visibility</p:attrName>
                                        </p:attrNameLst>
                                      </p:cBhvr>
                                      <p:to>
                                        <p:strVal val="visible"/>
                                      </p:to>
                                    </p:set>
                                    <p:animEffect transition="in" filter="strips(downLeft)">
                                      <p:cBhvr>
                                        <p:cTn id="182" dur="500"/>
                                        <p:tgtEl>
                                          <p:spTgt spid="9266"/>
                                        </p:tgtEl>
                                      </p:cBhvr>
                                    </p:animEffect>
                                  </p:childTnLst>
                                </p:cTn>
                              </p:par>
                            </p:childTnLst>
                          </p:cTn>
                        </p:par>
                        <p:par>
                          <p:cTn id="183" fill="hold" nodeType="afterGroup">
                            <p:stCondLst>
                              <p:cond delay="500"/>
                            </p:stCondLst>
                            <p:childTnLst>
                              <p:par>
                                <p:cTn id="184" presetID="18" presetClass="entr" presetSubtype="12" fill="hold" grpId="0" nodeType="afterEffect">
                                  <p:stCondLst>
                                    <p:cond delay="0"/>
                                  </p:stCondLst>
                                  <p:childTnLst>
                                    <p:set>
                                      <p:cBhvr>
                                        <p:cTn id="185" dur="1" fill="hold">
                                          <p:stCondLst>
                                            <p:cond delay="0"/>
                                          </p:stCondLst>
                                        </p:cTn>
                                        <p:tgtEl>
                                          <p:spTgt spid="9267"/>
                                        </p:tgtEl>
                                        <p:attrNameLst>
                                          <p:attrName>style.visibility</p:attrName>
                                        </p:attrNameLst>
                                      </p:cBhvr>
                                      <p:to>
                                        <p:strVal val="visible"/>
                                      </p:to>
                                    </p:set>
                                    <p:animEffect transition="in" filter="strips(downLeft)">
                                      <p:cBhvr>
                                        <p:cTn id="186" dur="500"/>
                                        <p:tgtEl>
                                          <p:spTgt spid="9267"/>
                                        </p:tgtEl>
                                      </p:cBhvr>
                                    </p:animEffec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53" presetClass="exit" presetSubtype="0" fill="hold" grpId="1" nodeType="clickEffect">
                                  <p:stCondLst>
                                    <p:cond delay="0"/>
                                  </p:stCondLst>
                                  <p:childTnLst>
                                    <p:anim calcmode="lin" valueType="num">
                                      <p:cBhvr>
                                        <p:cTn id="190" dur="1000"/>
                                        <p:tgtEl>
                                          <p:spTgt spid="9266"/>
                                        </p:tgtEl>
                                        <p:attrNameLst>
                                          <p:attrName>ppt_w</p:attrName>
                                        </p:attrNameLst>
                                      </p:cBhvr>
                                      <p:tavLst>
                                        <p:tav tm="0">
                                          <p:val>
                                            <p:strVal val="ppt_w"/>
                                          </p:val>
                                        </p:tav>
                                        <p:tav tm="100000">
                                          <p:val>
                                            <p:fltVal val="0"/>
                                          </p:val>
                                        </p:tav>
                                      </p:tavLst>
                                    </p:anim>
                                    <p:anim calcmode="lin" valueType="num">
                                      <p:cBhvr>
                                        <p:cTn id="191" dur="1000"/>
                                        <p:tgtEl>
                                          <p:spTgt spid="9266"/>
                                        </p:tgtEl>
                                        <p:attrNameLst>
                                          <p:attrName>ppt_h</p:attrName>
                                        </p:attrNameLst>
                                      </p:cBhvr>
                                      <p:tavLst>
                                        <p:tav tm="0">
                                          <p:val>
                                            <p:strVal val="ppt_h"/>
                                          </p:val>
                                        </p:tav>
                                        <p:tav tm="100000">
                                          <p:val>
                                            <p:fltVal val="0"/>
                                          </p:val>
                                        </p:tav>
                                      </p:tavLst>
                                    </p:anim>
                                    <p:animEffect transition="out" filter="fade">
                                      <p:cBhvr>
                                        <p:cTn id="192" dur="1000"/>
                                        <p:tgtEl>
                                          <p:spTgt spid="9266"/>
                                        </p:tgtEl>
                                      </p:cBhvr>
                                    </p:animEffect>
                                    <p:set>
                                      <p:cBhvr>
                                        <p:cTn id="193" dur="1" fill="hold">
                                          <p:stCondLst>
                                            <p:cond delay="999"/>
                                          </p:stCondLst>
                                        </p:cTn>
                                        <p:tgtEl>
                                          <p:spTgt spid="9266"/>
                                        </p:tgtEl>
                                        <p:attrNameLst>
                                          <p:attrName>style.visibility</p:attrName>
                                        </p:attrNameLst>
                                      </p:cBhvr>
                                      <p:to>
                                        <p:strVal val="hidden"/>
                                      </p:to>
                                    </p:set>
                                  </p:childTnLst>
                                </p:cTn>
                              </p:par>
                              <p:par>
                                <p:cTn id="194" presetID="53" presetClass="exit" presetSubtype="0" fill="hold" grpId="1" nodeType="withEffect">
                                  <p:stCondLst>
                                    <p:cond delay="0"/>
                                  </p:stCondLst>
                                  <p:childTnLst>
                                    <p:anim calcmode="lin" valueType="num">
                                      <p:cBhvr>
                                        <p:cTn id="195" dur="1000"/>
                                        <p:tgtEl>
                                          <p:spTgt spid="9267"/>
                                        </p:tgtEl>
                                        <p:attrNameLst>
                                          <p:attrName>ppt_w</p:attrName>
                                        </p:attrNameLst>
                                      </p:cBhvr>
                                      <p:tavLst>
                                        <p:tav tm="0">
                                          <p:val>
                                            <p:strVal val="ppt_w"/>
                                          </p:val>
                                        </p:tav>
                                        <p:tav tm="100000">
                                          <p:val>
                                            <p:fltVal val="0"/>
                                          </p:val>
                                        </p:tav>
                                      </p:tavLst>
                                    </p:anim>
                                    <p:anim calcmode="lin" valueType="num">
                                      <p:cBhvr>
                                        <p:cTn id="196" dur="1000"/>
                                        <p:tgtEl>
                                          <p:spTgt spid="9267"/>
                                        </p:tgtEl>
                                        <p:attrNameLst>
                                          <p:attrName>ppt_h</p:attrName>
                                        </p:attrNameLst>
                                      </p:cBhvr>
                                      <p:tavLst>
                                        <p:tav tm="0">
                                          <p:val>
                                            <p:strVal val="ppt_h"/>
                                          </p:val>
                                        </p:tav>
                                        <p:tav tm="100000">
                                          <p:val>
                                            <p:fltVal val="0"/>
                                          </p:val>
                                        </p:tav>
                                      </p:tavLst>
                                    </p:anim>
                                    <p:animEffect transition="out" filter="fade">
                                      <p:cBhvr>
                                        <p:cTn id="197" dur="1000"/>
                                        <p:tgtEl>
                                          <p:spTgt spid="9267"/>
                                        </p:tgtEl>
                                      </p:cBhvr>
                                    </p:animEffect>
                                    <p:set>
                                      <p:cBhvr>
                                        <p:cTn id="198" dur="1" fill="hold">
                                          <p:stCondLst>
                                            <p:cond delay="999"/>
                                          </p:stCondLst>
                                        </p:cTn>
                                        <p:tgtEl>
                                          <p:spTgt spid="9267"/>
                                        </p:tgtEl>
                                        <p:attrNameLst>
                                          <p:attrName>style.visibility</p:attrName>
                                        </p:attrNameLst>
                                      </p:cBhvr>
                                      <p:to>
                                        <p:strVal val="hidden"/>
                                      </p:to>
                                    </p:set>
                                  </p:childTnLst>
                                </p:cTn>
                              </p:par>
                              <p:par>
                                <p:cTn id="199" presetID="8" presetClass="entr" presetSubtype="16" fill="hold" grpId="0" nodeType="withEffect">
                                  <p:stCondLst>
                                    <p:cond delay="0"/>
                                  </p:stCondLst>
                                  <p:childTnLst>
                                    <p:set>
                                      <p:cBhvr>
                                        <p:cTn id="200" dur="1" fill="hold">
                                          <p:stCondLst>
                                            <p:cond delay="0"/>
                                          </p:stCondLst>
                                        </p:cTn>
                                        <p:tgtEl>
                                          <p:spTgt spid="9268"/>
                                        </p:tgtEl>
                                        <p:attrNameLst>
                                          <p:attrName>style.visibility</p:attrName>
                                        </p:attrNameLst>
                                      </p:cBhvr>
                                      <p:to>
                                        <p:strVal val="visible"/>
                                      </p:to>
                                    </p:set>
                                    <p:animEffect transition="in" filter="diamond(in)">
                                      <p:cBhvr>
                                        <p:cTn id="201" dur="1000"/>
                                        <p:tgtEl>
                                          <p:spTgt spid="9268"/>
                                        </p:tgtEl>
                                      </p:cBhvr>
                                    </p:animEffect>
                                  </p:childTnLst>
                                </p:cTn>
                              </p:par>
                            </p:childTnLst>
                          </p:cTn>
                        </p:par>
                      </p:childTnLst>
                    </p:cTn>
                  </p:par>
                  <p:par>
                    <p:cTn id="202" fill="hold" nodeType="clickPar">
                      <p:stCondLst>
                        <p:cond delay="indefinite"/>
                      </p:stCondLst>
                      <p:childTnLst>
                        <p:par>
                          <p:cTn id="203" fill="hold" nodeType="withGroup">
                            <p:stCondLst>
                              <p:cond delay="0"/>
                            </p:stCondLst>
                            <p:childTnLst>
                              <p:par>
                                <p:cTn id="204" presetID="18" presetClass="entr" presetSubtype="6" fill="hold" grpId="0" nodeType="clickEffect">
                                  <p:stCondLst>
                                    <p:cond delay="0"/>
                                  </p:stCondLst>
                                  <p:childTnLst>
                                    <p:set>
                                      <p:cBhvr>
                                        <p:cTn id="205" dur="1" fill="hold">
                                          <p:stCondLst>
                                            <p:cond delay="0"/>
                                          </p:stCondLst>
                                        </p:cTn>
                                        <p:tgtEl>
                                          <p:spTgt spid="9269"/>
                                        </p:tgtEl>
                                        <p:attrNameLst>
                                          <p:attrName>style.visibility</p:attrName>
                                        </p:attrNameLst>
                                      </p:cBhvr>
                                      <p:to>
                                        <p:strVal val="visible"/>
                                      </p:to>
                                    </p:set>
                                    <p:animEffect transition="in" filter="strips(downRight)">
                                      <p:cBhvr>
                                        <p:cTn id="206" dur="500"/>
                                        <p:tgtEl>
                                          <p:spTgt spid="9269"/>
                                        </p:tgtEl>
                                      </p:cBhvr>
                                    </p:animEffect>
                                  </p:childTnLst>
                                </p:cTn>
                              </p:par>
                            </p:childTnLst>
                          </p:cTn>
                        </p:par>
                        <p:par>
                          <p:cTn id="207" fill="hold" nodeType="afterGroup">
                            <p:stCondLst>
                              <p:cond delay="500"/>
                            </p:stCondLst>
                            <p:childTnLst>
                              <p:par>
                                <p:cTn id="208" presetID="18" presetClass="entr" presetSubtype="12" fill="hold" grpId="0" nodeType="afterEffect">
                                  <p:stCondLst>
                                    <p:cond delay="0"/>
                                  </p:stCondLst>
                                  <p:childTnLst>
                                    <p:set>
                                      <p:cBhvr>
                                        <p:cTn id="209" dur="1" fill="hold">
                                          <p:stCondLst>
                                            <p:cond delay="0"/>
                                          </p:stCondLst>
                                        </p:cTn>
                                        <p:tgtEl>
                                          <p:spTgt spid="9270"/>
                                        </p:tgtEl>
                                        <p:attrNameLst>
                                          <p:attrName>style.visibility</p:attrName>
                                        </p:attrNameLst>
                                      </p:cBhvr>
                                      <p:to>
                                        <p:strVal val="visible"/>
                                      </p:to>
                                    </p:set>
                                    <p:animEffect transition="in" filter="strips(downLeft)">
                                      <p:cBhvr>
                                        <p:cTn id="210" dur="500"/>
                                        <p:tgtEl>
                                          <p:spTgt spid="9270"/>
                                        </p:tgtEl>
                                      </p:cBhvr>
                                    </p:animEffec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53" presetClass="exit" presetSubtype="0" fill="hold" grpId="1" nodeType="clickEffect">
                                  <p:stCondLst>
                                    <p:cond delay="0"/>
                                  </p:stCondLst>
                                  <p:childTnLst>
                                    <p:anim calcmode="lin" valueType="num">
                                      <p:cBhvr>
                                        <p:cTn id="214" dur="1000"/>
                                        <p:tgtEl>
                                          <p:spTgt spid="9269"/>
                                        </p:tgtEl>
                                        <p:attrNameLst>
                                          <p:attrName>ppt_w</p:attrName>
                                        </p:attrNameLst>
                                      </p:cBhvr>
                                      <p:tavLst>
                                        <p:tav tm="0">
                                          <p:val>
                                            <p:strVal val="ppt_w"/>
                                          </p:val>
                                        </p:tav>
                                        <p:tav tm="100000">
                                          <p:val>
                                            <p:fltVal val="0"/>
                                          </p:val>
                                        </p:tav>
                                      </p:tavLst>
                                    </p:anim>
                                    <p:anim calcmode="lin" valueType="num">
                                      <p:cBhvr>
                                        <p:cTn id="215" dur="1000"/>
                                        <p:tgtEl>
                                          <p:spTgt spid="9269"/>
                                        </p:tgtEl>
                                        <p:attrNameLst>
                                          <p:attrName>ppt_h</p:attrName>
                                        </p:attrNameLst>
                                      </p:cBhvr>
                                      <p:tavLst>
                                        <p:tav tm="0">
                                          <p:val>
                                            <p:strVal val="ppt_h"/>
                                          </p:val>
                                        </p:tav>
                                        <p:tav tm="100000">
                                          <p:val>
                                            <p:fltVal val="0"/>
                                          </p:val>
                                        </p:tav>
                                      </p:tavLst>
                                    </p:anim>
                                    <p:animEffect transition="out" filter="fade">
                                      <p:cBhvr>
                                        <p:cTn id="216" dur="1000"/>
                                        <p:tgtEl>
                                          <p:spTgt spid="9269"/>
                                        </p:tgtEl>
                                      </p:cBhvr>
                                    </p:animEffect>
                                    <p:set>
                                      <p:cBhvr>
                                        <p:cTn id="217" dur="1" fill="hold">
                                          <p:stCondLst>
                                            <p:cond delay="999"/>
                                          </p:stCondLst>
                                        </p:cTn>
                                        <p:tgtEl>
                                          <p:spTgt spid="9269"/>
                                        </p:tgtEl>
                                        <p:attrNameLst>
                                          <p:attrName>style.visibility</p:attrName>
                                        </p:attrNameLst>
                                      </p:cBhvr>
                                      <p:to>
                                        <p:strVal val="hidden"/>
                                      </p:to>
                                    </p:set>
                                  </p:childTnLst>
                                </p:cTn>
                              </p:par>
                              <p:par>
                                <p:cTn id="218" presetID="53" presetClass="exit" presetSubtype="0" fill="hold" grpId="1" nodeType="withEffect">
                                  <p:stCondLst>
                                    <p:cond delay="0"/>
                                  </p:stCondLst>
                                  <p:childTnLst>
                                    <p:anim calcmode="lin" valueType="num">
                                      <p:cBhvr>
                                        <p:cTn id="219" dur="1000"/>
                                        <p:tgtEl>
                                          <p:spTgt spid="9270"/>
                                        </p:tgtEl>
                                        <p:attrNameLst>
                                          <p:attrName>ppt_w</p:attrName>
                                        </p:attrNameLst>
                                      </p:cBhvr>
                                      <p:tavLst>
                                        <p:tav tm="0">
                                          <p:val>
                                            <p:strVal val="ppt_w"/>
                                          </p:val>
                                        </p:tav>
                                        <p:tav tm="100000">
                                          <p:val>
                                            <p:fltVal val="0"/>
                                          </p:val>
                                        </p:tav>
                                      </p:tavLst>
                                    </p:anim>
                                    <p:anim calcmode="lin" valueType="num">
                                      <p:cBhvr>
                                        <p:cTn id="220" dur="1000"/>
                                        <p:tgtEl>
                                          <p:spTgt spid="9270"/>
                                        </p:tgtEl>
                                        <p:attrNameLst>
                                          <p:attrName>ppt_h</p:attrName>
                                        </p:attrNameLst>
                                      </p:cBhvr>
                                      <p:tavLst>
                                        <p:tav tm="0">
                                          <p:val>
                                            <p:strVal val="ppt_h"/>
                                          </p:val>
                                        </p:tav>
                                        <p:tav tm="100000">
                                          <p:val>
                                            <p:fltVal val="0"/>
                                          </p:val>
                                        </p:tav>
                                      </p:tavLst>
                                    </p:anim>
                                    <p:animEffect transition="out" filter="fade">
                                      <p:cBhvr>
                                        <p:cTn id="221" dur="1000"/>
                                        <p:tgtEl>
                                          <p:spTgt spid="9270"/>
                                        </p:tgtEl>
                                      </p:cBhvr>
                                    </p:animEffect>
                                    <p:set>
                                      <p:cBhvr>
                                        <p:cTn id="222" dur="1" fill="hold">
                                          <p:stCondLst>
                                            <p:cond delay="999"/>
                                          </p:stCondLst>
                                        </p:cTn>
                                        <p:tgtEl>
                                          <p:spTgt spid="9270"/>
                                        </p:tgtEl>
                                        <p:attrNameLst>
                                          <p:attrName>style.visibility</p:attrName>
                                        </p:attrNameLst>
                                      </p:cBhvr>
                                      <p:to>
                                        <p:strVal val="hidden"/>
                                      </p:to>
                                    </p:set>
                                  </p:childTnLst>
                                </p:cTn>
                              </p:par>
                              <p:par>
                                <p:cTn id="223" presetID="8" presetClass="entr" presetSubtype="16" fill="hold" grpId="0" nodeType="withEffect">
                                  <p:stCondLst>
                                    <p:cond delay="0"/>
                                  </p:stCondLst>
                                  <p:childTnLst>
                                    <p:set>
                                      <p:cBhvr>
                                        <p:cTn id="224" dur="1" fill="hold">
                                          <p:stCondLst>
                                            <p:cond delay="0"/>
                                          </p:stCondLst>
                                        </p:cTn>
                                        <p:tgtEl>
                                          <p:spTgt spid="9271"/>
                                        </p:tgtEl>
                                        <p:attrNameLst>
                                          <p:attrName>style.visibility</p:attrName>
                                        </p:attrNameLst>
                                      </p:cBhvr>
                                      <p:to>
                                        <p:strVal val="visible"/>
                                      </p:to>
                                    </p:set>
                                    <p:animEffect transition="in" filter="diamond(in)">
                                      <p:cBhvr>
                                        <p:cTn id="225" dur="1000"/>
                                        <p:tgtEl>
                                          <p:spTgt spid="9271"/>
                                        </p:tgtEl>
                                      </p:cBhvr>
                                    </p:animEffect>
                                  </p:childTnLst>
                                </p:cTn>
                              </p:par>
                            </p:childTnLst>
                          </p:cTn>
                        </p:par>
                      </p:childTnLst>
                    </p:cTn>
                  </p:par>
                  <p:par>
                    <p:cTn id="226" fill="hold" nodeType="clickPar">
                      <p:stCondLst>
                        <p:cond delay="indefinite"/>
                      </p:stCondLst>
                      <p:childTnLst>
                        <p:par>
                          <p:cTn id="227" fill="hold" nodeType="withGroup">
                            <p:stCondLst>
                              <p:cond delay="0"/>
                            </p:stCondLst>
                            <p:childTnLst>
                              <p:par>
                                <p:cTn id="228" presetID="8" presetClass="entr" presetSubtype="16" fill="hold" grpId="0" nodeType="clickEffect">
                                  <p:stCondLst>
                                    <p:cond delay="0"/>
                                  </p:stCondLst>
                                  <p:childTnLst>
                                    <p:set>
                                      <p:cBhvr>
                                        <p:cTn id="229" dur="1" fill="hold">
                                          <p:stCondLst>
                                            <p:cond delay="0"/>
                                          </p:stCondLst>
                                        </p:cTn>
                                        <p:tgtEl>
                                          <p:spTgt spid="9275"/>
                                        </p:tgtEl>
                                        <p:attrNameLst>
                                          <p:attrName>style.visibility</p:attrName>
                                        </p:attrNameLst>
                                      </p:cBhvr>
                                      <p:to>
                                        <p:strVal val="visible"/>
                                      </p:to>
                                    </p:set>
                                    <p:animEffect transition="in" filter="diamond(in)">
                                      <p:cBhvr>
                                        <p:cTn id="230" dur="500"/>
                                        <p:tgtEl>
                                          <p:spTgt spid="9275"/>
                                        </p:tgtEl>
                                      </p:cBhvr>
                                    </p:animEffect>
                                  </p:childTnLst>
                                </p:cTn>
                              </p:par>
                            </p:childTnLst>
                          </p:cTn>
                        </p:par>
                        <p:par>
                          <p:cTn id="231" fill="hold" nodeType="afterGroup">
                            <p:stCondLst>
                              <p:cond delay="500"/>
                            </p:stCondLst>
                            <p:childTnLst>
                              <p:par>
                                <p:cTn id="232" presetID="53" presetClass="entr" presetSubtype="0" fill="hold" nodeType="afterEffect">
                                  <p:stCondLst>
                                    <p:cond delay="0"/>
                                  </p:stCondLst>
                                  <p:childTnLst>
                                    <p:set>
                                      <p:cBhvr>
                                        <p:cTn id="233" dur="1" fill="hold">
                                          <p:stCondLst>
                                            <p:cond delay="0"/>
                                          </p:stCondLst>
                                        </p:cTn>
                                        <p:tgtEl>
                                          <p:spTgt spid="8"/>
                                        </p:tgtEl>
                                        <p:attrNameLst>
                                          <p:attrName>style.visibility</p:attrName>
                                        </p:attrNameLst>
                                      </p:cBhvr>
                                      <p:to>
                                        <p:strVal val="visible"/>
                                      </p:to>
                                    </p:set>
                                    <p:anim calcmode="lin" valueType="num">
                                      <p:cBhvr>
                                        <p:cTn id="234" dur="500" fill="hold"/>
                                        <p:tgtEl>
                                          <p:spTgt spid="8"/>
                                        </p:tgtEl>
                                        <p:attrNameLst>
                                          <p:attrName>ppt_w</p:attrName>
                                        </p:attrNameLst>
                                      </p:cBhvr>
                                      <p:tavLst>
                                        <p:tav tm="0">
                                          <p:val>
                                            <p:fltVal val="0"/>
                                          </p:val>
                                        </p:tav>
                                        <p:tav tm="100000">
                                          <p:val>
                                            <p:strVal val="#ppt_w"/>
                                          </p:val>
                                        </p:tav>
                                      </p:tavLst>
                                    </p:anim>
                                    <p:anim calcmode="lin" valueType="num">
                                      <p:cBhvr>
                                        <p:cTn id="235" dur="500" fill="hold"/>
                                        <p:tgtEl>
                                          <p:spTgt spid="8"/>
                                        </p:tgtEl>
                                        <p:attrNameLst>
                                          <p:attrName>ppt_h</p:attrName>
                                        </p:attrNameLst>
                                      </p:cBhvr>
                                      <p:tavLst>
                                        <p:tav tm="0">
                                          <p:val>
                                            <p:fltVal val="0"/>
                                          </p:val>
                                        </p:tav>
                                        <p:tav tm="100000">
                                          <p:val>
                                            <p:strVal val="#ppt_h"/>
                                          </p:val>
                                        </p:tav>
                                      </p:tavLst>
                                    </p:anim>
                                    <p:animEffect transition="in" filter="fade">
                                      <p:cBhvr>
                                        <p:cTn id="236" dur="500"/>
                                        <p:tgtEl>
                                          <p:spTgt spid="8"/>
                                        </p:tgtEl>
                                      </p:cBhvr>
                                    </p:animEffect>
                                  </p:childTnLst>
                                </p:cTn>
                              </p:par>
                            </p:childTnLst>
                          </p:cTn>
                        </p:par>
                        <p:par>
                          <p:cTn id="237" fill="hold" nodeType="afterGroup">
                            <p:stCondLst>
                              <p:cond delay="1000"/>
                            </p:stCondLst>
                            <p:childTnLst>
                              <p:par>
                                <p:cTn id="238" presetID="8" presetClass="entr" presetSubtype="16" fill="hold" grpId="0" nodeType="afterEffect">
                                  <p:stCondLst>
                                    <p:cond delay="0"/>
                                  </p:stCondLst>
                                  <p:childTnLst>
                                    <p:set>
                                      <p:cBhvr>
                                        <p:cTn id="239" dur="1" fill="hold">
                                          <p:stCondLst>
                                            <p:cond delay="0"/>
                                          </p:stCondLst>
                                        </p:cTn>
                                        <p:tgtEl>
                                          <p:spTgt spid="9280"/>
                                        </p:tgtEl>
                                        <p:attrNameLst>
                                          <p:attrName>style.visibility</p:attrName>
                                        </p:attrNameLst>
                                      </p:cBhvr>
                                      <p:to>
                                        <p:strVal val="visible"/>
                                      </p:to>
                                    </p:set>
                                    <p:animEffect transition="in" filter="diamond(in)">
                                      <p:cBhvr>
                                        <p:cTn id="240" dur="500"/>
                                        <p:tgtEl>
                                          <p:spTgt spid="9280"/>
                                        </p:tgtEl>
                                      </p:cBhvr>
                                    </p:animEffect>
                                  </p:childTnLst>
                                </p:cTn>
                              </p:par>
                            </p:childTnLst>
                          </p:cTn>
                        </p:par>
                        <p:par>
                          <p:cTn id="241" fill="hold" nodeType="afterGroup">
                            <p:stCondLst>
                              <p:cond delay="1500"/>
                            </p:stCondLst>
                            <p:childTnLst>
                              <p:par>
                                <p:cTn id="242" presetID="53" presetClass="entr" presetSubtype="0" fill="hold" nodeType="afterEffect">
                                  <p:stCondLst>
                                    <p:cond delay="0"/>
                                  </p:stCondLst>
                                  <p:childTnLst>
                                    <p:set>
                                      <p:cBhvr>
                                        <p:cTn id="243" dur="1" fill="hold">
                                          <p:stCondLst>
                                            <p:cond delay="0"/>
                                          </p:stCondLst>
                                        </p:cTn>
                                        <p:tgtEl>
                                          <p:spTgt spid="9"/>
                                        </p:tgtEl>
                                        <p:attrNameLst>
                                          <p:attrName>style.visibility</p:attrName>
                                        </p:attrNameLst>
                                      </p:cBhvr>
                                      <p:to>
                                        <p:strVal val="visible"/>
                                      </p:to>
                                    </p:set>
                                    <p:anim calcmode="lin" valueType="num">
                                      <p:cBhvr>
                                        <p:cTn id="244" dur="500" fill="hold"/>
                                        <p:tgtEl>
                                          <p:spTgt spid="9"/>
                                        </p:tgtEl>
                                        <p:attrNameLst>
                                          <p:attrName>ppt_w</p:attrName>
                                        </p:attrNameLst>
                                      </p:cBhvr>
                                      <p:tavLst>
                                        <p:tav tm="0">
                                          <p:val>
                                            <p:fltVal val="0"/>
                                          </p:val>
                                        </p:tav>
                                        <p:tav tm="100000">
                                          <p:val>
                                            <p:strVal val="#ppt_w"/>
                                          </p:val>
                                        </p:tav>
                                      </p:tavLst>
                                    </p:anim>
                                    <p:anim calcmode="lin" valueType="num">
                                      <p:cBhvr>
                                        <p:cTn id="245" dur="500" fill="hold"/>
                                        <p:tgtEl>
                                          <p:spTgt spid="9"/>
                                        </p:tgtEl>
                                        <p:attrNameLst>
                                          <p:attrName>ppt_h</p:attrName>
                                        </p:attrNameLst>
                                      </p:cBhvr>
                                      <p:tavLst>
                                        <p:tav tm="0">
                                          <p:val>
                                            <p:fltVal val="0"/>
                                          </p:val>
                                        </p:tav>
                                        <p:tav tm="100000">
                                          <p:val>
                                            <p:strVal val="#ppt_h"/>
                                          </p:val>
                                        </p:tav>
                                      </p:tavLst>
                                    </p:anim>
                                    <p:animEffect transition="in" filter="fade">
                                      <p:cBhvr>
                                        <p:cTn id="246" dur="500"/>
                                        <p:tgtEl>
                                          <p:spTgt spid="9"/>
                                        </p:tgtEl>
                                      </p:cBhvr>
                                    </p:animEffect>
                                  </p:childTnLst>
                                </p:cTn>
                              </p:par>
                            </p:childTnLst>
                          </p:cTn>
                        </p:par>
                      </p:childTnLst>
                    </p:cTn>
                  </p:par>
                  <p:par>
                    <p:cTn id="247" fill="hold" nodeType="clickPar">
                      <p:stCondLst>
                        <p:cond delay="indefinite"/>
                      </p:stCondLst>
                      <p:childTnLst>
                        <p:par>
                          <p:cTn id="248" fill="hold" nodeType="withGroup">
                            <p:stCondLst>
                              <p:cond delay="0"/>
                            </p:stCondLst>
                            <p:childTnLst>
                              <p:par>
                                <p:cTn id="249" presetID="8" presetClass="entr" presetSubtype="16" fill="hold" grpId="0" nodeType="clickEffect">
                                  <p:stCondLst>
                                    <p:cond delay="0"/>
                                  </p:stCondLst>
                                  <p:childTnLst>
                                    <p:set>
                                      <p:cBhvr>
                                        <p:cTn id="250" dur="1" fill="hold">
                                          <p:stCondLst>
                                            <p:cond delay="0"/>
                                          </p:stCondLst>
                                        </p:cTn>
                                        <p:tgtEl>
                                          <p:spTgt spid="9291"/>
                                        </p:tgtEl>
                                        <p:attrNameLst>
                                          <p:attrName>style.visibility</p:attrName>
                                        </p:attrNameLst>
                                      </p:cBhvr>
                                      <p:to>
                                        <p:strVal val="visible"/>
                                      </p:to>
                                    </p:set>
                                    <p:animEffect transition="in" filter="diamond(in)">
                                      <p:cBhvr>
                                        <p:cTn id="251" dur="500"/>
                                        <p:tgtEl>
                                          <p:spTgt spid="9291"/>
                                        </p:tgtEl>
                                      </p:cBhvr>
                                    </p:animEffect>
                                  </p:childTnLst>
                                </p:cTn>
                              </p:par>
                            </p:childTnLst>
                          </p:cTn>
                        </p:par>
                        <p:par>
                          <p:cTn id="252" fill="hold" nodeType="afterGroup">
                            <p:stCondLst>
                              <p:cond delay="500"/>
                            </p:stCondLst>
                            <p:childTnLst>
                              <p:par>
                                <p:cTn id="253" presetID="53" presetClass="entr" presetSubtype="0" fill="hold" nodeType="afterEffect">
                                  <p:stCondLst>
                                    <p:cond delay="0"/>
                                  </p:stCondLst>
                                  <p:childTnLst>
                                    <p:set>
                                      <p:cBhvr>
                                        <p:cTn id="254" dur="1" fill="hold">
                                          <p:stCondLst>
                                            <p:cond delay="0"/>
                                          </p:stCondLst>
                                        </p:cTn>
                                        <p:tgtEl>
                                          <p:spTgt spid="11"/>
                                        </p:tgtEl>
                                        <p:attrNameLst>
                                          <p:attrName>style.visibility</p:attrName>
                                        </p:attrNameLst>
                                      </p:cBhvr>
                                      <p:to>
                                        <p:strVal val="visible"/>
                                      </p:to>
                                    </p:set>
                                    <p:anim calcmode="lin" valueType="num">
                                      <p:cBhvr>
                                        <p:cTn id="255" dur="500" fill="hold"/>
                                        <p:tgtEl>
                                          <p:spTgt spid="11"/>
                                        </p:tgtEl>
                                        <p:attrNameLst>
                                          <p:attrName>ppt_w</p:attrName>
                                        </p:attrNameLst>
                                      </p:cBhvr>
                                      <p:tavLst>
                                        <p:tav tm="0">
                                          <p:val>
                                            <p:fltVal val="0"/>
                                          </p:val>
                                        </p:tav>
                                        <p:tav tm="100000">
                                          <p:val>
                                            <p:strVal val="#ppt_w"/>
                                          </p:val>
                                        </p:tav>
                                      </p:tavLst>
                                    </p:anim>
                                    <p:anim calcmode="lin" valueType="num">
                                      <p:cBhvr>
                                        <p:cTn id="256" dur="500" fill="hold"/>
                                        <p:tgtEl>
                                          <p:spTgt spid="11"/>
                                        </p:tgtEl>
                                        <p:attrNameLst>
                                          <p:attrName>ppt_h</p:attrName>
                                        </p:attrNameLst>
                                      </p:cBhvr>
                                      <p:tavLst>
                                        <p:tav tm="0">
                                          <p:val>
                                            <p:fltVal val="0"/>
                                          </p:val>
                                        </p:tav>
                                        <p:tav tm="100000">
                                          <p:val>
                                            <p:strVal val="#ppt_h"/>
                                          </p:val>
                                        </p:tav>
                                      </p:tavLst>
                                    </p:anim>
                                    <p:animEffect transition="in" filter="fade">
                                      <p:cBhvr>
                                        <p:cTn id="257" dur="500"/>
                                        <p:tgtEl>
                                          <p:spTgt spid="11"/>
                                        </p:tgtEl>
                                      </p:cBhvr>
                                    </p:animEffect>
                                  </p:childTnLst>
                                </p:cTn>
                              </p:par>
                            </p:childTnLst>
                          </p:cTn>
                        </p:par>
                        <p:par>
                          <p:cTn id="258" fill="hold" nodeType="afterGroup">
                            <p:stCondLst>
                              <p:cond delay="1000"/>
                            </p:stCondLst>
                            <p:childTnLst>
                              <p:par>
                                <p:cTn id="259" presetID="6" presetClass="entr" presetSubtype="16" fill="hold" grpId="0" nodeType="afterEffect">
                                  <p:stCondLst>
                                    <p:cond delay="0"/>
                                  </p:stCondLst>
                                  <p:childTnLst>
                                    <p:set>
                                      <p:cBhvr>
                                        <p:cTn id="260" dur="1" fill="hold">
                                          <p:stCondLst>
                                            <p:cond delay="0"/>
                                          </p:stCondLst>
                                        </p:cTn>
                                        <p:tgtEl>
                                          <p:spTgt spid="9324"/>
                                        </p:tgtEl>
                                        <p:attrNameLst>
                                          <p:attrName>style.visibility</p:attrName>
                                        </p:attrNameLst>
                                      </p:cBhvr>
                                      <p:to>
                                        <p:strVal val="visible"/>
                                      </p:to>
                                    </p:set>
                                    <p:animEffect transition="in" filter="circle(in)">
                                      <p:cBhvr>
                                        <p:cTn id="261" dur="500"/>
                                        <p:tgtEl>
                                          <p:spTgt spid="9324"/>
                                        </p:tgtEl>
                                      </p:cBhvr>
                                    </p:animEffect>
                                  </p:childTnLst>
                                </p:cTn>
                              </p:par>
                              <p:par>
                                <p:cTn id="262" presetID="6" presetClass="entr" presetSubtype="16" fill="hold" grpId="0" nodeType="withEffect">
                                  <p:stCondLst>
                                    <p:cond delay="0"/>
                                  </p:stCondLst>
                                  <p:childTnLst>
                                    <p:set>
                                      <p:cBhvr>
                                        <p:cTn id="263" dur="1" fill="hold">
                                          <p:stCondLst>
                                            <p:cond delay="0"/>
                                          </p:stCondLst>
                                        </p:cTn>
                                        <p:tgtEl>
                                          <p:spTgt spid="9319"/>
                                        </p:tgtEl>
                                        <p:attrNameLst>
                                          <p:attrName>style.visibility</p:attrName>
                                        </p:attrNameLst>
                                      </p:cBhvr>
                                      <p:to>
                                        <p:strVal val="visible"/>
                                      </p:to>
                                    </p:set>
                                    <p:animEffect transition="in" filter="circle(in)">
                                      <p:cBhvr>
                                        <p:cTn id="264" dur="500"/>
                                        <p:tgtEl>
                                          <p:spTgt spid="9319"/>
                                        </p:tgtEl>
                                      </p:cBhvr>
                                    </p:animEffect>
                                  </p:childTnLst>
                                </p:cTn>
                              </p:par>
                              <p:par>
                                <p:cTn id="265" presetID="6" presetClass="entr" presetSubtype="16" fill="hold" grpId="0" nodeType="withEffect">
                                  <p:stCondLst>
                                    <p:cond delay="0"/>
                                  </p:stCondLst>
                                  <p:childTnLst>
                                    <p:set>
                                      <p:cBhvr>
                                        <p:cTn id="266" dur="1" fill="hold">
                                          <p:stCondLst>
                                            <p:cond delay="0"/>
                                          </p:stCondLst>
                                        </p:cTn>
                                        <p:tgtEl>
                                          <p:spTgt spid="9320"/>
                                        </p:tgtEl>
                                        <p:attrNameLst>
                                          <p:attrName>style.visibility</p:attrName>
                                        </p:attrNameLst>
                                      </p:cBhvr>
                                      <p:to>
                                        <p:strVal val="visible"/>
                                      </p:to>
                                    </p:set>
                                    <p:animEffect transition="in" filter="circle(in)">
                                      <p:cBhvr>
                                        <p:cTn id="267" dur="500"/>
                                        <p:tgtEl>
                                          <p:spTgt spid="9320"/>
                                        </p:tgtEl>
                                      </p:cBhvr>
                                    </p:animEffect>
                                  </p:childTnLst>
                                </p:cTn>
                              </p:par>
                            </p:childTnLst>
                          </p:cTn>
                        </p:par>
                        <p:par>
                          <p:cTn id="268" fill="hold" nodeType="afterGroup">
                            <p:stCondLst>
                              <p:cond delay="1500"/>
                            </p:stCondLst>
                            <p:childTnLst>
                              <p:par>
                                <p:cTn id="269" presetID="8" presetClass="entr" presetSubtype="16" fill="hold" grpId="0" nodeType="afterEffect">
                                  <p:stCondLst>
                                    <p:cond delay="0"/>
                                  </p:stCondLst>
                                  <p:childTnLst>
                                    <p:set>
                                      <p:cBhvr>
                                        <p:cTn id="270" dur="1" fill="hold">
                                          <p:stCondLst>
                                            <p:cond delay="0"/>
                                          </p:stCondLst>
                                        </p:cTn>
                                        <p:tgtEl>
                                          <p:spTgt spid="9295"/>
                                        </p:tgtEl>
                                        <p:attrNameLst>
                                          <p:attrName>style.visibility</p:attrName>
                                        </p:attrNameLst>
                                      </p:cBhvr>
                                      <p:to>
                                        <p:strVal val="visible"/>
                                      </p:to>
                                    </p:set>
                                    <p:animEffect transition="in" filter="diamond(in)">
                                      <p:cBhvr>
                                        <p:cTn id="271" dur="500"/>
                                        <p:tgtEl>
                                          <p:spTgt spid="9295"/>
                                        </p:tgtEl>
                                      </p:cBhvr>
                                    </p:animEffect>
                                  </p:childTnLst>
                                </p:cTn>
                              </p:par>
                            </p:childTnLst>
                          </p:cTn>
                        </p:par>
                        <p:par>
                          <p:cTn id="272" fill="hold" nodeType="afterGroup">
                            <p:stCondLst>
                              <p:cond delay="2000"/>
                            </p:stCondLst>
                            <p:childTnLst>
                              <p:par>
                                <p:cTn id="273" presetID="8" presetClass="entr" presetSubtype="16" fill="hold" grpId="0" nodeType="afterEffect">
                                  <p:stCondLst>
                                    <p:cond delay="0"/>
                                  </p:stCondLst>
                                  <p:childTnLst>
                                    <p:set>
                                      <p:cBhvr>
                                        <p:cTn id="274" dur="1" fill="hold">
                                          <p:stCondLst>
                                            <p:cond delay="0"/>
                                          </p:stCondLst>
                                        </p:cTn>
                                        <p:tgtEl>
                                          <p:spTgt spid="9286"/>
                                        </p:tgtEl>
                                        <p:attrNameLst>
                                          <p:attrName>style.visibility</p:attrName>
                                        </p:attrNameLst>
                                      </p:cBhvr>
                                      <p:to>
                                        <p:strVal val="visible"/>
                                      </p:to>
                                    </p:set>
                                    <p:animEffect transition="in" filter="diamond(in)">
                                      <p:cBhvr>
                                        <p:cTn id="275" dur="500"/>
                                        <p:tgtEl>
                                          <p:spTgt spid="9286"/>
                                        </p:tgtEl>
                                      </p:cBhvr>
                                    </p:animEffect>
                                  </p:childTnLst>
                                </p:cTn>
                              </p:par>
                            </p:childTnLst>
                          </p:cTn>
                        </p:par>
                        <p:par>
                          <p:cTn id="276" fill="hold" nodeType="afterGroup">
                            <p:stCondLst>
                              <p:cond delay="2500"/>
                            </p:stCondLst>
                            <p:childTnLst>
                              <p:par>
                                <p:cTn id="277" presetID="53" presetClass="entr" presetSubtype="0" fill="hold" nodeType="afterEffect">
                                  <p:stCondLst>
                                    <p:cond delay="0"/>
                                  </p:stCondLst>
                                  <p:childTnLst>
                                    <p:set>
                                      <p:cBhvr>
                                        <p:cTn id="278" dur="1" fill="hold">
                                          <p:stCondLst>
                                            <p:cond delay="0"/>
                                          </p:stCondLst>
                                        </p:cTn>
                                        <p:tgtEl>
                                          <p:spTgt spid="10"/>
                                        </p:tgtEl>
                                        <p:attrNameLst>
                                          <p:attrName>style.visibility</p:attrName>
                                        </p:attrNameLst>
                                      </p:cBhvr>
                                      <p:to>
                                        <p:strVal val="visible"/>
                                      </p:to>
                                    </p:set>
                                    <p:anim calcmode="lin" valueType="num">
                                      <p:cBhvr>
                                        <p:cTn id="279" dur="500" fill="hold"/>
                                        <p:tgtEl>
                                          <p:spTgt spid="10"/>
                                        </p:tgtEl>
                                        <p:attrNameLst>
                                          <p:attrName>ppt_w</p:attrName>
                                        </p:attrNameLst>
                                      </p:cBhvr>
                                      <p:tavLst>
                                        <p:tav tm="0">
                                          <p:val>
                                            <p:fltVal val="0"/>
                                          </p:val>
                                        </p:tav>
                                        <p:tav tm="100000">
                                          <p:val>
                                            <p:strVal val="#ppt_w"/>
                                          </p:val>
                                        </p:tav>
                                      </p:tavLst>
                                    </p:anim>
                                    <p:anim calcmode="lin" valueType="num">
                                      <p:cBhvr>
                                        <p:cTn id="280" dur="500" fill="hold"/>
                                        <p:tgtEl>
                                          <p:spTgt spid="10"/>
                                        </p:tgtEl>
                                        <p:attrNameLst>
                                          <p:attrName>ppt_h</p:attrName>
                                        </p:attrNameLst>
                                      </p:cBhvr>
                                      <p:tavLst>
                                        <p:tav tm="0">
                                          <p:val>
                                            <p:fltVal val="0"/>
                                          </p:val>
                                        </p:tav>
                                        <p:tav tm="100000">
                                          <p:val>
                                            <p:strVal val="#ppt_h"/>
                                          </p:val>
                                        </p:tav>
                                      </p:tavLst>
                                    </p:anim>
                                    <p:animEffect transition="in" filter="fade">
                                      <p:cBhvr>
                                        <p:cTn id="281" dur="500"/>
                                        <p:tgtEl>
                                          <p:spTgt spid="10"/>
                                        </p:tgtEl>
                                      </p:cBhvr>
                                    </p:animEffect>
                                  </p:childTnLst>
                                </p:cTn>
                              </p:par>
                            </p:childTnLst>
                          </p:cTn>
                        </p:par>
                        <p:par>
                          <p:cTn id="282" fill="hold" nodeType="afterGroup">
                            <p:stCondLst>
                              <p:cond delay="3000"/>
                            </p:stCondLst>
                            <p:childTnLst>
                              <p:par>
                                <p:cTn id="283" presetID="6" presetClass="entr" presetSubtype="16" fill="hold" grpId="0" nodeType="afterEffect">
                                  <p:stCondLst>
                                    <p:cond delay="0"/>
                                  </p:stCondLst>
                                  <p:childTnLst>
                                    <p:set>
                                      <p:cBhvr>
                                        <p:cTn id="284" dur="1" fill="hold">
                                          <p:stCondLst>
                                            <p:cond delay="0"/>
                                          </p:stCondLst>
                                        </p:cTn>
                                        <p:tgtEl>
                                          <p:spTgt spid="9325"/>
                                        </p:tgtEl>
                                        <p:attrNameLst>
                                          <p:attrName>style.visibility</p:attrName>
                                        </p:attrNameLst>
                                      </p:cBhvr>
                                      <p:to>
                                        <p:strVal val="visible"/>
                                      </p:to>
                                    </p:set>
                                    <p:animEffect transition="in" filter="circle(in)">
                                      <p:cBhvr>
                                        <p:cTn id="285" dur="500"/>
                                        <p:tgtEl>
                                          <p:spTgt spid="9325"/>
                                        </p:tgtEl>
                                      </p:cBhvr>
                                    </p:animEffect>
                                  </p:childTnLst>
                                </p:cTn>
                              </p:par>
                              <p:par>
                                <p:cTn id="286" presetID="6" presetClass="entr" presetSubtype="16" fill="hold" grpId="0" nodeType="withEffect">
                                  <p:stCondLst>
                                    <p:cond delay="0"/>
                                  </p:stCondLst>
                                  <p:childTnLst>
                                    <p:set>
                                      <p:cBhvr>
                                        <p:cTn id="287" dur="1" fill="hold">
                                          <p:stCondLst>
                                            <p:cond delay="0"/>
                                          </p:stCondLst>
                                        </p:cTn>
                                        <p:tgtEl>
                                          <p:spTgt spid="9321"/>
                                        </p:tgtEl>
                                        <p:attrNameLst>
                                          <p:attrName>style.visibility</p:attrName>
                                        </p:attrNameLst>
                                      </p:cBhvr>
                                      <p:to>
                                        <p:strVal val="visible"/>
                                      </p:to>
                                    </p:set>
                                    <p:animEffect transition="in" filter="circle(in)">
                                      <p:cBhvr>
                                        <p:cTn id="288" dur="500"/>
                                        <p:tgtEl>
                                          <p:spTgt spid="9321"/>
                                        </p:tgtEl>
                                      </p:cBhvr>
                                    </p:animEffect>
                                  </p:childTnLst>
                                </p:cTn>
                              </p:par>
                              <p:par>
                                <p:cTn id="289" presetID="6" presetClass="entr" presetSubtype="16" fill="hold" grpId="0" nodeType="withEffect">
                                  <p:stCondLst>
                                    <p:cond delay="0"/>
                                  </p:stCondLst>
                                  <p:childTnLst>
                                    <p:set>
                                      <p:cBhvr>
                                        <p:cTn id="290" dur="1" fill="hold">
                                          <p:stCondLst>
                                            <p:cond delay="0"/>
                                          </p:stCondLst>
                                        </p:cTn>
                                        <p:tgtEl>
                                          <p:spTgt spid="9322"/>
                                        </p:tgtEl>
                                        <p:attrNameLst>
                                          <p:attrName>style.visibility</p:attrName>
                                        </p:attrNameLst>
                                      </p:cBhvr>
                                      <p:to>
                                        <p:strVal val="visible"/>
                                      </p:to>
                                    </p:set>
                                    <p:animEffect transition="in" filter="circle(in)">
                                      <p:cBhvr>
                                        <p:cTn id="291" dur="500"/>
                                        <p:tgtEl>
                                          <p:spTgt spid="9322"/>
                                        </p:tgtEl>
                                      </p:cBhvr>
                                    </p:animEffect>
                                  </p:childTnLst>
                                </p:cTn>
                              </p:par>
                            </p:childTnLst>
                          </p:cTn>
                        </p:par>
                        <p:par>
                          <p:cTn id="292" fill="hold" nodeType="afterGroup">
                            <p:stCondLst>
                              <p:cond delay="3500"/>
                            </p:stCondLst>
                            <p:childTnLst>
                              <p:par>
                                <p:cTn id="293" presetID="8" presetClass="entr" presetSubtype="16" fill="hold" grpId="0" nodeType="afterEffect">
                                  <p:stCondLst>
                                    <p:cond delay="0"/>
                                  </p:stCondLst>
                                  <p:childTnLst>
                                    <p:set>
                                      <p:cBhvr>
                                        <p:cTn id="294" dur="1" fill="hold">
                                          <p:stCondLst>
                                            <p:cond delay="0"/>
                                          </p:stCondLst>
                                        </p:cTn>
                                        <p:tgtEl>
                                          <p:spTgt spid="9296"/>
                                        </p:tgtEl>
                                        <p:attrNameLst>
                                          <p:attrName>style.visibility</p:attrName>
                                        </p:attrNameLst>
                                      </p:cBhvr>
                                      <p:to>
                                        <p:strVal val="visible"/>
                                      </p:to>
                                    </p:set>
                                    <p:animEffect transition="in" filter="diamond(in)">
                                      <p:cBhvr>
                                        <p:cTn id="295" dur="500"/>
                                        <p:tgtEl>
                                          <p:spTgt spid="9296"/>
                                        </p:tgtEl>
                                      </p:cBhvr>
                                    </p:animEffect>
                                  </p:childTnLst>
                                </p:cTn>
                              </p:par>
                            </p:childTnLst>
                          </p:cTn>
                        </p:par>
                      </p:childTnLst>
                    </p:cTn>
                  </p:par>
                  <p:par>
                    <p:cTn id="296" fill="hold" nodeType="clickPar">
                      <p:stCondLst>
                        <p:cond delay="indefinite"/>
                      </p:stCondLst>
                      <p:childTnLst>
                        <p:par>
                          <p:cTn id="297" fill="hold" nodeType="withGroup">
                            <p:stCondLst>
                              <p:cond delay="0"/>
                            </p:stCondLst>
                            <p:childTnLst>
                              <p:par>
                                <p:cTn id="298" presetID="8" presetClass="entr" presetSubtype="16" fill="hold" grpId="0" nodeType="clickEffect">
                                  <p:stCondLst>
                                    <p:cond delay="0"/>
                                  </p:stCondLst>
                                  <p:childTnLst>
                                    <p:set>
                                      <p:cBhvr>
                                        <p:cTn id="299" dur="1" fill="hold">
                                          <p:stCondLst>
                                            <p:cond delay="0"/>
                                          </p:stCondLst>
                                        </p:cTn>
                                        <p:tgtEl>
                                          <p:spTgt spid="9297"/>
                                        </p:tgtEl>
                                        <p:attrNameLst>
                                          <p:attrName>style.visibility</p:attrName>
                                        </p:attrNameLst>
                                      </p:cBhvr>
                                      <p:to>
                                        <p:strVal val="visible"/>
                                      </p:to>
                                    </p:set>
                                    <p:animEffect transition="in" filter="diamond(in)">
                                      <p:cBhvr>
                                        <p:cTn id="300" dur="500"/>
                                        <p:tgtEl>
                                          <p:spTgt spid="9297"/>
                                        </p:tgtEl>
                                      </p:cBhvr>
                                    </p:animEffect>
                                  </p:childTnLst>
                                </p:cTn>
                              </p:par>
                            </p:childTnLst>
                          </p:cTn>
                        </p:par>
                        <p:par>
                          <p:cTn id="301" fill="hold" nodeType="afterGroup">
                            <p:stCondLst>
                              <p:cond delay="500"/>
                            </p:stCondLst>
                            <p:childTnLst>
                              <p:par>
                                <p:cTn id="302" presetID="6" presetClass="entr" presetSubtype="16" fill="hold" grpId="0" nodeType="afterEffect">
                                  <p:stCondLst>
                                    <p:cond delay="0"/>
                                  </p:stCondLst>
                                  <p:childTnLst>
                                    <p:set>
                                      <p:cBhvr>
                                        <p:cTn id="303" dur="1" fill="hold">
                                          <p:stCondLst>
                                            <p:cond delay="0"/>
                                          </p:stCondLst>
                                        </p:cTn>
                                        <p:tgtEl>
                                          <p:spTgt spid="9326"/>
                                        </p:tgtEl>
                                        <p:attrNameLst>
                                          <p:attrName>style.visibility</p:attrName>
                                        </p:attrNameLst>
                                      </p:cBhvr>
                                      <p:to>
                                        <p:strVal val="visible"/>
                                      </p:to>
                                    </p:set>
                                    <p:animEffect transition="in" filter="circle(in)">
                                      <p:cBhvr>
                                        <p:cTn id="304" dur="500"/>
                                        <p:tgtEl>
                                          <p:spTgt spid="9326"/>
                                        </p:tgtEl>
                                      </p:cBhvr>
                                    </p:animEffect>
                                  </p:childTnLst>
                                </p:cTn>
                              </p:par>
                              <p:par>
                                <p:cTn id="305" presetID="6" presetClass="entr" presetSubtype="16" fill="hold" grpId="0" nodeType="withEffect">
                                  <p:stCondLst>
                                    <p:cond delay="0"/>
                                  </p:stCondLst>
                                  <p:childTnLst>
                                    <p:set>
                                      <p:cBhvr>
                                        <p:cTn id="306" dur="1" fill="hold">
                                          <p:stCondLst>
                                            <p:cond delay="0"/>
                                          </p:stCondLst>
                                        </p:cTn>
                                        <p:tgtEl>
                                          <p:spTgt spid="9327"/>
                                        </p:tgtEl>
                                        <p:attrNameLst>
                                          <p:attrName>style.visibility</p:attrName>
                                        </p:attrNameLst>
                                      </p:cBhvr>
                                      <p:to>
                                        <p:strVal val="visible"/>
                                      </p:to>
                                    </p:set>
                                    <p:animEffect transition="in" filter="circle(in)">
                                      <p:cBhvr>
                                        <p:cTn id="307" dur="500"/>
                                        <p:tgtEl>
                                          <p:spTgt spid="9327"/>
                                        </p:tgtEl>
                                      </p:cBhvr>
                                    </p:animEffect>
                                  </p:childTnLst>
                                </p:cTn>
                              </p:par>
                              <p:par>
                                <p:cTn id="308" presetID="6" presetClass="entr" presetSubtype="16" fill="hold" grpId="0" nodeType="withEffect">
                                  <p:stCondLst>
                                    <p:cond delay="0"/>
                                  </p:stCondLst>
                                  <p:childTnLst>
                                    <p:set>
                                      <p:cBhvr>
                                        <p:cTn id="309" dur="1" fill="hold">
                                          <p:stCondLst>
                                            <p:cond delay="0"/>
                                          </p:stCondLst>
                                        </p:cTn>
                                        <p:tgtEl>
                                          <p:spTgt spid="9323"/>
                                        </p:tgtEl>
                                        <p:attrNameLst>
                                          <p:attrName>style.visibility</p:attrName>
                                        </p:attrNameLst>
                                      </p:cBhvr>
                                      <p:to>
                                        <p:strVal val="visible"/>
                                      </p:to>
                                    </p:set>
                                    <p:animEffect transition="in" filter="circle(in)">
                                      <p:cBhvr>
                                        <p:cTn id="310" dur="500"/>
                                        <p:tgtEl>
                                          <p:spTgt spid="9323"/>
                                        </p:tgtEl>
                                      </p:cBhvr>
                                    </p:animEffect>
                                  </p:childTnLst>
                                </p:cTn>
                              </p:par>
                              <p:par>
                                <p:cTn id="311" presetID="6" presetClass="entr" presetSubtype="16" fill="hold" grpId="0" nodeType="withEffect">
                                  <p:stCondLst>
                                    <p:cond delay="0"/>
                                  </p:stCondLst>
                                  <p:childTnLst>
                                    <p:set>
                                      <p:cBhvr>
                                        <p:cTn id="312" dur="1" fill="hold">
                                          <p:stCondLst>
                                            <p:cond delay="0"/>
                                          </p:stCondLst>
                                        </p:cTn>
                                        <p:tgtEl>
                                          <p:spTgt spid="9330"/>
                                        </p:tgtEl>
                                        <p:attrNameLst>
                                          <p:attrName>style.visibility</p:attrName>
                                        </p:attrNameLst>
                                      </p:cBhvr>
                                      <p:to>
                                        <p:strVal val="visible"/>
                                      </p:to>
                                    </p:set>
                                    <p:animEffect transition="in" filter="circle(in)">
                                      <p:cBhvr>
                                        <p:cTn id="313" dur="500"/>
                                        <p:tgtEl>
                                          <p:spTgt spid="9330"/>
                                        </p:tgtEl>
                                      </p:cBhvr>
                                    </p:animEffect>
                                  </p:childTnLst>
                                </p:cTn>
                              </p:par>
                            </p:childTnLst>
                          </p:cTn>
                        </p:par>
                        <p:par>
                          <p:cTn id="314" fill="hold" nodeType="afterGroup">
                            <p:stCondLst>
                              <p:cond delay="1000"/>
                            </p:stCondLst>
                            <p:childTnLst>
                              <p:par>
                                <p:cTn id="315" presetID="6" presetClass="entr" presetSubtype="16" fill="hold" grpId="0" nodeType="afterEffect">
                                  <p:stCondLst>
                                    <p:cond delay="0"/>
                                  </p:stCondLst>
                                  <p:childTnLst>
                                    <p:set>
                                      <p:cBhvr>
                                        <p:cTn id="316" dur="1" fill="hold">
                                          <p:stCondLst>
                                            <p:cond delay="0"/>
                                          </p:stCondLst>
                                        </p:cTn>
                                        <p:tgtEl>
                                          <p:spTgt spid="9328"/>
                                        </p:tgtEl>
                                        <p:attrNameLst>
                                          <p:attrName>style.visibility</p:attrName>
                                        </p:attrNameLst>
                                      </p:cBhvr>
                                      <p:to>
                                        <p:strVal val="visible"/>
                                      </p:to>
                                    </p:set>
                                    <p:animEffect transition="in" filter="circle(in)">
                                      <p:cBhvr>
                                        <p:cTn id="317" dur="500"/>
                                        <p:tgtEl>
                                          <p:spTgt spid="9328"/>
                                        </p:tgtEl>
                                      </p:cBhvr>
                                    </p:animEffect>
                                  </p:childTnLst>
                                </p:cTn>
                              </p:par>
                              <p:par>
                                <p:cTn id="318" presetID="6" presetClass="entr" presetSubtype="16" fill="hold" grpId="0" nodeType="withEffect">
                                  <p:stCondLst>
                                    <p:cond delay="0"/>
                                  </p:stCondLst>
                                  <p:childTnLst>
                                    <p:set>
                                      <p:cBhvr>
                                        <p:cTn id="319" dur="1" fill="hold">
                                          <p:stCondLst>
                                            <p:cond delay="0"/>
                                          </p:stCondLst>
                                        </p:cTn>
                                        <p:tgtEl>
                                          <p:spTgt spid="9329"/>
                                        </p:tgtEl>
                                        <p:attrNameLst>
                                          <p:attrName>style.visibility</p:attrName>
                                        </p:attrNameLst>
                                      </p:cBhvr>
                                      <p:to>
                                        <p:strVal val="visible"/>
                                      </p:to>
                                    </p:set>
                                    <p:animEffect transition="in" filter="circle(in)">
                                      <p:cBhvr>
                                        <p:cTn id="320" dur="500"/>
                                        <p:tgtEl>
                                          <p:spTgt spid="9329"/>
                                        </p:tgtEl>
                                      </p:cBhvr>
                                    </p:animEffect>
                                  </p:childTnLst>
                                </p:cTn>
                              </p:par>
                              <p:par>
                                <p:cTn id="321" presetID="6" presetClass="entr" presetSubtype="16" fill="hold" grpId="0" nodeType="withEffect">
                                  <p:stCondLst>
                                    <p:cond delay="0"/>
                                  </p:stCondLst>
                                  <p:childTnLst>
                                    <p:set>
                                      <p:cBhvr>
                                        <p:cTn id="322" dur="1" fill="hold">
                                          <p:stCondLst>
                                            <p:cond delay="0"/>
                                          </p:stCondLst>
                                        </p:cTn>
                                        <p:tgtEl>
                                          <p:spTgt spid="9331"/>
                                        </p:tgtEl>
                                        <p:attrNameLst>
                                          <p:attrName>style.visibility</p:attrName>
                                        </p:attrNameLst>
                                      </p:cBhvr>
                                      <p:to>
                                        <p:strVal val="visible"/>
                                      </p:to>
                                    </p:set>
                                    <p:animEffect transition="in" filter="circle(in)">
                                      <p:cBhvr>
                                        <p:cTn id="323" dur="500"/>
                                        <p:tgtEl>
                                          <p:spTgt spid="9331"/>
                                        </p:tgtEl>
                                      </p:cBhvr>
                                    </p:animEffect>
                                  </p:childTnLst>
                                </p:cTn>
                              </p:par>
                              <p:par>
                                <p:cTn id="324" presetID="6" presetClass="entr" presetSubtype="16" fill="hold" grpId="0" nodeType="withEffect">
                                  <p:stCondLst>
                                    <p:cond delay="0"/>
                                  </p:stCondLst>
                                  <p:childTnLst>
                                    <p:set>
                                      <p:cBhvr>
                                        <p:cTn id="325" dur="1" fill="hold">
                                          <p:stCondLst>
                                            <p:cond delay="0"/>
                                          </p:stCondLst>
                                        </p:cTn>
                                        <p:tgtEl>
                                          <p:spTgt spid="9332"/>
                                        </p:tgtEl>
                                        <p:attrNameLst>
                                          <p:attrName>style.visibility</p:attrName>
                                        </p:attrNameLst>
                                      </p:cBhvr>
                                      <p:to>
                                        <p:strVal val="visible"/>
                                      </p:to>
                                    </p:set>
                                    <p:animEffect transition="in" filter="circle(in)">
                                      <p:cBhvr>
                                        <p:cTn id="326" dur="500"/>
                                        <p:tgtEl>
                                          <p:spTgt spid="9332"/>
                                        </p:tgtEl>
                                      </p:cBhvr>
                                    </p:animEffect>
                                  </p:childTnLst>
                                </p:cTn>
                              </p:par>
                            </p:childTnLst>
                          </p:cTn>
                        </p:par>
                      </p:childTnLst>
                    </p:cTn>
                  </p:par>
                  <p:par>
                    <p:cTn id="327" fill="hold" nodeType="clickPar">
                      <p:stCondLst>
                        <p:cond delay="indefinite"/>
                      </p:stCondLst>
                      <p:childTnLst>
                        <p:par>
                          <p:cTn id="328" fill="hold" nodeType="withGroup">
                            <p:stCondLst>
                              <p:cond delay="0"/>
                            </p:stCondLst>
                            <p:childTnLst>
                              <p:par>
                                <p:cTn id="329" presetID="8" presetClass="entr" presetSubtype="16" fill="hold" grpId="0" nodeType="clickEffect">
                                  <p:stCondLst>
                                    <p:cond delay="0"/>
                                  </p:stCondLst>
                                  <p:childTnLst>
                                    <p:set>
                                      <p:cBhvr>
                                        <p:cTn id="330" dur="1" fill="hold">
                                          <p:stCondLst>
                                            <p:cond delay="0"/>
                                          </p:stCondLst>
                                        </p:cTn>
                                        <p:tgtEl>
                                          <p:spTgt spid="9301"/>
                                        </p:tgtEl>
                                        <p:attrNameLst>
                                          <p:attrName>style.visibility</p:attrName>
                                        </p:attrNameLst>
                                      </p:cBhvr>
                                      <p:to>
                                        <p:strVal val="visible"/>
                                      </p:to>
                                    </p:set>
                                    <p:animEffect transition="in" filter="diamond(in)">
                                      <p:cBhvr>
                                        <p:cTn id="331" dur="500"/>
                                        <p:tgtEl>
                                          <p:spTgt spid="9301"/>
                                        </p:tgtEl>
                                      </p:cBhvr>
                                    </p:animEffect>
                                  </p:childTnLst>
                                </p:cTn>
                              </p:par>
                            </p:childTnLst>
                          </p:cTn>
                        </p:par>
                      </p:childTnLst>
                    </p:cTn>
                  </p:par>
                  <p:par>
                    <p:cTn id="332" fill="hold" nodeType="clickPar">
                      <p:stCondLst>
                        <p:cond delay="indefinite"/>
                      </p:stCondLst>
                      <p:childTnLst>
                        <p:par>
                          <p:cTn id="333" fill="hold" nodeType="withGroup">
                            <p:stCondLst>
                              <p:cond delay="0"/>
                            </p:stCondLst>
                            <p:childTnLst>
                              <p:par>
                                <p:cTn id="334" presetID="18" presetClass="entr" presetSubtype="6" fill="hold" grpId="0" nodeType="clickEffect">
                                  <p:stCondLst>
                                    <p:cond delay="0"/>
                                  </p:stCondLst>
                                  <p:childTnLst>
                                    <p:set>
                                      <p:cBhvr>
                                        <p:cTn id="335" dur="1" fill="hold">
                                          <p:stCondLst>
                                            <p:cond delay="0"/>
                                          </p:stCondLst>
                                        </p:cTn>
                                        <p:tgtEl>
                                          <p:spTgt spid="9333"/>
                                        </p:tgtEl>
                                        <p:attrNameLst>
                                          <p:attrName>style.visibility</p:attrName>
                                        </p:attrNameLst>
                                      </p:cBhvr>
                                      <p:to>
                                        <p:strVal val="visible"/>
                                      </p:to>
                                    </p:set>
                                    <p:animEffect transition="in" filter="strips(downRight)">
                                      <p:cBhvr>
                                        <p:cTn id="336" dur="1000"/>
                                        <p:tgtEl>
                                          <p:spTgt spid="9333"/>
                                        </p:tgtEl>
                                      </p:cBhvr>
                                    </p:animEffect>
                                  </p:childTnLst>
                                </p:cTn>
                              </p:par>
                              <p:par>
                                <p:cTn id="337" presetID="18" presetClass="entr" presetSubtype="12" fill="hold" grpId="0" nodeType="withEffect">
                                  <p:stCondLst>
                                    <p:cond delay="0"/>
                                  </p:stCondLst>
                                  <p:childTnLst>
                                    <p:set>
                                      <p:cBhvr>
                                        <p:cTn id="338" dur="1" fill="hold">
                                          <p:stCondLst>
                                            <p:cond delay="0"/>
                                          </p:stCondLst>
                                        </p:cTn>
                                        <p:tgtEl>
                                          <p:spTgt spid="9334"/>
                                        </p:tgtEl>
                                        <p:attrNameLst>
                                          <p:attrName>style.visibility</p:attrName>
                                        </p:attrNameLst>
                                      </p:cBhvr>
                                      <p:to>
                                        <p:strVal val="visible"/>
                                      </p:to>
                                    </p:set>
                                    <p:animEffect transition="in" filter="strips(downLeft)">
                                      <p:cBhvr>
                                        <p:cTn id="339" dur="500"/>
                                        <p:tgtEl>
                                          <p:spTgt spid="9334"/>
                                        </p:tgtEl>
                                      </p:cBhvr>
                                    </p:animEffect>
                                  </p:childTnLst>
                                </p:cTn>
                              </p:par>
                            </p:childTnLst>
                          </p:cTn>
                        </p:par>
                      </p:childTnLst>
                    </p:cTn>
                  </p:par>
                  <p:par>
                    <p:cTn id="340" fill="hold" nodeType="clickPar">
                      <p:stCondLst>
                        <p:cond delay="indefinite"/>
                      </p:stCondLst>
                      <p:childTnLst>
                        <p:par>
                          <p:cTn id="341" fill="hold" nodeType="withGroup">
                            <p:stCondLst>
                              <p:cond delay="0"/>
                            </p:stCondLst>
                            <p:childTnLst>
                              <p:par>
                                <p:cTn id="342" presetID="6" presetClass="entr" presetSubtype="16" fill="hold" grpId="0" nodeType="clickEffect">
                                  <p:stCondLst>
                                    <p:cond delay="0"/>
                                  </p:stCondLst>
                                  <p:childTnLst>
                                    <p:set>
                                      <p:cBhvr>
                                        <p:cTn id="343" dur="1" fill="hold">
                                          <p:stCondLst>
                                            <p:cond delay="0"/>
                                          </p:stCondLst>
                                        </p:cTn>
                                        <p:tgtEl>
                                          <p:spTgt spid="9335"/>
                                        </p:tgtEl>
                                        <p:attrNameLst>
                                          <p:attrName>style.visibility</p:attrName>
                                        </p:attrNameLst>
                                      </p:cBhvr>
                                      <p:to>
                                        <p:strVal val="visible"/>
                                      </p:to>
                                    </p:set>
                                    <p:animEffect transition="in" filter="circle(in)">
                                      <p:cBhvr>
                                        <p:cTn id="344" dur="500"/>
                                        <p:tgtEl>
                                          <p:spTgt spid="9335"/>
                                        </p:tgtEl>
                                      </p:cBhvr>
                                    </p:animEffect>
                                  </p:childTnLst>
                                </p:cTn>
                              </p:par>
                              <p:par>
                                <p:cTn id="345" presetID="6" presetClass="entr" presetSubtype="16" fill="hold" grpId="0" nodeType="withEffect">
                                  <p:stCondLst>
                                    <p:cond delay="0"/>
                                  </p:stCondLst>
                                  <p:childTnLst>
                                    <p:set>
                                      <p:cBhvr>
                                        <p:cTn id="346" dur="1" fill="hold">
                                          <p:stCondLst>
                                            <p:cond delay="0"/>
                                          </p:stCondLst>
                                        </p:cTn>
                                        <p:tgtEl>
                                          <p:spTgt spid="9336"/>
                                        </p:tgtEl>
                                        <p:attrNameLst>
                                          <p:attrName>style.visibility</p:attrName>
                                        </p:attrNameLst>
                                      </p:cBhvr>
                                      <p:to>
                                        <p:strVal val="visible"/>
                                      </p:to>
                                    </p:set>
                                    <p:animEffect transition="in" filter="circle(in)">
                                      <p:cBhvr>
                                        <p:cTn id="347" dur="500"/>
                                        <p:tgtEl>
                                          <p:spTgt spid="9336"/>
                                        </p:tgtEl>
                                      </p:cBhvr>
                                    </p:animEffect>
                                  </p:childTnLst>
                                </p:cTn>
                              </p:par>
                              <p:par>
                                <p:cTn id="348" presetID="6" presetClass="entr" presetSubtype="16" fill="hold" grpId="0" nodeType="withEffect">
                                  <p:stCondLst>
                                    <p:cond delay="0"/>
                                  </p:stCondLst>
                                  <p:childTnLst>
                                    <p:set>
                                      <p:cBhvr>
                                        <p:cTn id="349" dur="1" fill="hold">
                                          <p:stCondLst>
                                            <p:cond delay="0"/>
                                          </p:stCondLst>
                                        </p:cTn>
                                        <p:tgtEl>
                                          <p:spTgt spid="9337"/>
                                        </p:tgtEl>
                                        <p:attrNameLst>
                                          <p:attrName>style.visibility</p:attrName>
                                        </p:attrNameLst>
                                      </p:cBhvr>
                                      <p:to>
                                        <p:strVal val="visible"/>
                                      </p:to>
                                    </p:set>
                                    <p:animEffect transition="in" filter="circle(in)">
                                      <p:cBhvr>
                                        <p:cTn id="350" dur="500"/>
                                        <p:tgtEl>
                                          <p:spTgt spid="9337"/>
                                        </p:tgtEl>
                                      </p:cBhvr>
                                    </p:animEffect>
                                  </p:childTnLst>
                                </p:cTn>
                              </p:par>
                              <p:par>
                                <p:cTn id="351" presetID="6" presetClass="entr" presetSubtype="16" fill="hold" grpId="0" nodeType="withEffect">
                                  <p:stCondLst>
                                    <p:cond delay="0"/>
                                  </p:stCondLst>
                                  <p:childTnLst>
                                    <p:set>
                                      <p:cBhvr>
                                        <p:cTn id="352" dur="1" fill="hold">
                                          <p:stCondLst>
                                            <p:cond delay="0"/>
                                          </p:stCondLst>
                                        </p:cTn>
                                        <p:tgtEl>
                                          <p:spTgt spid="9338"/>
                                        </p:tgtEl>
                                        <p:attrNameLst>
                                          <p:attrName>style.visibility</p:attrName>
                                        </p:attrNameLst>
                                      </p:cBhvr>
                                      <p:to>
                                        <p:strVal val="visible"/>
                                      </p:to>
                                    </p:set>
                                    <p:animEffect transition="in" filter="circle(in)">
                                      <p:cBhvr>
                                        <p:cTn id="353" dur="500"/>
                                        <p:tgtEl>
                                          <p:spTgt spid="9338"/>
                                        </p:tgtEl>
                                      </p:cBhvr>
                                    </p:animEffect>
                                  </p:childTnLst>
                                </p:cTn>
                              </p:par>
                            </p:childTnLst>
                          </p:cTn>
                        </p:par>
                      </p:childTnLst>
                    </p:cTn>
                  </p:par>
                  <p:par>
                    <p:cTn id="354" fill="hold" nodeType="clickPar">
                      <p:stCondLst>
                        <p:cond delay="indefinite"/>
                      </p:stCondLst>
                      <p:childTnLst>
                        <p:par>
                          <p:cTn id="355" fill="hold" nodeType="withGroup">
                            <p:stCondLst>
                              <p:cond delay="0"/>
                            </p:stCondLst>
                            <p:childTnLst>
                              <p:par>
                                <p:cTn id="356" presetID="8" presetClass="entr" presetSubtype="16" fill="hold" grpId="0" nodeType="clickEffect">
                                  <p:stCondLst>
                                    <p:cond delay="0"/>
                                  </p:stCondLst>
                                  <p:childTnLst>
                                    <p:set>
                                      <p:cBhvr>
                                        <p:cTn id="357" dur="1" fill="hold">
                                          <p:stCondLst>
                                            <p:cond delay="0"/>
                                          </p:stCondLst>
                                        </p:cTn>
                                        <p:tgtEl>
                                          <p:spTgt spid="9339"/>
                                        </p:tgtEl>
                                        <p:attrNameLst>
                                          <p:attrName>style.visibility</p:attrName>
                                        </p:attrNameLst>
                                      </p:cBhvr>
                                      <p:to>
                                        <p:strVal val="visible"/>
                                      </p:to>
                                    </p:set>
                                    <p:animEffect transition="in" filter="diamond(in)">
                                      <p:cBhvr>
                                        <p:cTn id="358" dur="500"/>
                                        <p:tgtEl>
                                          <p:spTgt spid="9339"/>
                                        </p:tgtEl>
                                      </p:cBhvr>
                                    </p:animEffect>
                                  </p:childTnLst>
                                </p:cTn>
                              </p:par>
                            </p:childTnLst>
                          </p:cTn>
                        </p:par>
                        <p:par>
                          <p:cTn id="359" fill="hold" nodeType="afterGroup">
                            <p:stCondLst>
                              <p:cond delay="500"/>
                            </p:stCondLst>
                            <p:childTnLst>
                              <p:par>
                                <p:cTn id="360" presetID="8" presetClass="entr" presetSubtype="16" fill="hold" grpId="0" nodeType="afterEffect">
                                  <p:stCondLst>
                                    <p:cond delay="0"/>
                                  </p:stCondLst>
                                  <p:childTnLst>
                                    <p:set>
                                      <p:cBhvr>
                                        <p:cTn id="361" dur="1" fill="hold">
                                          <p:stCondLst>
                                            <p:cond delay="0"/>
                                          </p:stCondLst>
                                        </p:cTn>
                                        <p:tgtEl>
                                          <p:spTgt spid="9340"/>
                                        </p:tgtEl>
                                        <p:attrNameLst>
                                          <p:attrName>style.visibility</p:attrName>
                                        </p:attrNameLst>
                                      </p:cBhvr>
                                      <p:to>
                                        <p:strVal val="visible"/>
                                      </p:to>
                                    </p:set>
                                    <p:animEffect transition="in" filter="diamond(in)">
                                      <p:cBhvr>
                                        <p:cTn id="362" dur="500"/>
                                        <p:tgtEl>
                                          <p:spTgt spid="9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5" grpId="0" animBg="1"/>
      <p:bldP spid="9324" grpId="0" animBg="1"/>
      <p:bldP spid="9218" grpId="0"/>
      <p:bldP spid="9223" grpId="0"/>
      <p:bldP spid="9227" grpId="0"/>
      <p:bldP spid="9228" grpId="0"/>
      <p:bldP spid="9229" grpId="0"/>
      <p:bldP spid="9230" grpId="0"/>
      <p:bldP spid="9231" grpId="0"/>
      <p:bldP spid="9232" grpId="0"/>
      <p:bldP spid="9234" grpId="0"/>
      <p:bldP spid="9235" grpId="0" animBg="1"/>
      <p:bldP spid="9235" grpId="1" animBg="1"/>
      <p:bldP spid="9236" grpId="0" animBg="1"/>
      <p:bldP spid="9236" grpId="1" animBg="1"/>
      <p:bldP spid="9237" grpId="0"/>
      <p:bldP spid="9238" grpId="0" animBg="1"/>
      <p:bldP spid="9238" grpId="1" animBg="1"/>
      <p:bldP spid="9239" grpId="0" animBg="1"/>
      <p:bldP spid="9239" grpId="1" animBg="1"/>
      <p:bldP spid="9240" grpId="0"/>
      <p:bldP spid="9244" grpId="0"/>
      <p:bldP spid="9249" grpId="0"/>
      <p:bldP spid="9250" grpId="0"/>
      <p:bldP spid="9255" grpId="0"/>
      <p:bldP spid="9259" grpId="0"/>
      <p:bldP spid="9260" grpId="0"/>
      <p:bldP spid="9261" grpId="0"/>
      <p:bldP spid="9262" grpId="0"/>
      <p:bldP spid="9263" grpId="0"/>
      <p:bldP spid="9264" grpId="0"/>
      <p:bldP spid="9265" grpId="0"/>
      <p:bldP spid="9266" grpId="0" animBg="1"/>
      <p:bldP spid="9266" grpId="1" animBg="1"/>
      <p:bldP spid="9267" grpId="0" animBg="1"/>
      <p:bldP spid="9267" grpId="1" animBg="1"/>
      <p:bldP spid="9268" grpId="0"/>
      <p:bldP spid="9269" grpId="0" animBg="1"/>
      <p:bldP spid="9269" grpId="1" animBg="1"/>
      <p:bldP spid="9270" grpId="0" animBg="1"/>
      <p:bldP spid="9270" grpId="1" animBg="1"/>
      <p:bldP spid="9271" grpId="0"/>
      <p:bldP spid="9275" grpId="0"/>
      <p:bldP spid="9280" grpId="0"/>
      <p:bldP spid="9281" grpId="0"/>
      <p:bldP spid="9286" grpId="0"/>
      <p:bldP spid="9291" grpId="0"/>
      <p:bldP spid="9295" grpId="0"/>
      <p:bldP spid="9296" grpId="0"/>
      <p:bldP spid="9297" grpId="0"/>
      <p:bldP spid="9301" grpId="0"/>
      <p:bldP spid="9319" grpId="0" animBg="1"/>
      <p:bldP spid="9320" grpId="0" animBg="1"/>
      <p:bldP spid="9321" grpId="0" animBg="1"/>
      <p:bldP spid="9322" grpId="0" animBg="1"/>
      <p:bldP spid="9326" grpId="0" animBg="1"/>
      <p:bldP spid="9327" grpId="0" animBg="1"/>
      <p:bldP spid="9328" grpId="0" animBg="1"/>
      <p:bldP spid="9329" grpId="0" animBg="1"/>
      <p:bldP spid="9323" grpId="0" animBg="1"/>
      <p:bldP spid="9330" grpId="0" animBg="1"/>
      <p:bldP spid="9331" grpId="0" animBg="1"/>
      <p:bldP spid="9332" grpId="0" animBg="1"/>
      <p:bldP spid="9333" grpId="0" animBg="1"/>
      <p:bldP spid="9334" grpId="0" animBg="1"/>
      <p:bldP spid="9335" grpId="0" animBg="1"/>
      <p:bldP spid="9336" grpId="0" animBg="1"/>
      <p:bldP spid="9337" grpId="0" animBg="1"/>
      <p:bldP spid="9338" grpId="0" animBg="1"/>
      <p:bldP spid="9339" grpId="0"/>
      <p:bldP spid="93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Grp="1" noChangeArrowheads="1"/>
          </p:cNvSpPr>
          <p:nvPr>
            <p:ph type="title"/>
          </p:nvPr>
        </p:nvSpPr>
        <p:spPr bwMode="auto">
          <a:xfrm>
            <a:off x="457200" y="274638"/>
            <a:ext cx="8229600" cy="954107"/>
          </a:xfrm>
          <a:prstGeom prst="rect">
            <a:avLst/>
          </a:prstGeom>
          <a:noFill/>
          <a:ln w="9525">
            <a:noFill/>
            <a:miter lim="800000"/>
            <a:headEnd/>
            <a:tailEnd/>
          </a:ln>
          <a:effectLst/>
        </p:spPr>
        <p:txBody>
          <a:bodyPr wrap="square">
            <a:spAutoFit/>
          </a:bodyPr>
          <a:lstStyle/>
          <a:p>
            <a:pPr algn="ctr">
              <a:spcBef>
                <a:spcPct val="50000"/>
              </a:spcBef>
            </a:pPr>
            <a:r>
              <a:rPr lang="en-US" sz="2800" b="1" dirty="0">
                <a:solidFill>
                  <a:srgbClr val="FF0066"/>
                </a:solidFill>
              </a:rPr>
              <a:t>MỘT SỐ KIỂU ĐỘT BIẾN THỂ BA Ở CẶP NST </a:t>
            </a:r>
            <a:r>
              <a:rPr lang="en-US" sz="2800" b="1" dirty="0" smtClean="0">
                <a:solidFill>
                  <a:srgbClr val="FF0066"/>
                </a:solidFill>
              </a:rPr>
              <a:t>THƯỜNG CỦA </a:t>
            </a:r>
            <a:r>
              <a:rPr lang="en-US" sz="2800" b="1" dirty="0">
                <a:solidFill>
                  <a:srgbClr val="FF0066"/>
                </a:solidFill>
              </a:rPr>
              <a:t>NGƯỜI</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231</TotalTime>
  <Words>2554</Words>
  <Application>Microsoft Office PowerPoint</Application>
  <PresentationFormat>On-screen Show (4:3)</PresentationFormat>
  <Paragraphs>387</Paragraphs>
  <Slides>51</Slides>
  <Notes>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53" baseType="lpstr">
      <vt:lpstr>Office Theme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KIỂU ĐỘT BIẾN THỂ BA Ở CẶP NST THƯỜNG CỦA NGƯỜI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TỔNG HỢP MỘT SỐ KIỂU ĐỘT BIẾN THỂ BA Ở CẶP NST THƯỜNG CỦA NGƯỜI</vt:lpstr>
      <vt:lpstr>PowerPoint Presentation</vt:lpstr>
      <vt:lpstr>Hội chứng 3x (siêu nữ)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MỘT SỐ KIỂU ĐỘT BIẾN THỂ BA Ở CẶP NST GIỚI TÍNH CỦA NGƯỜI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Smart</dc:creator>
  <cp:lastModifiedBy>Steven</cp:lastModifiedBy>
  <cp:revision>38</cp:revision>
  <dcterms:created xsi:type="dcterms:W3CDTF">2020-09-22T15:20:20Z</dcterms:created>
  <dcterms:modified xsi:type="dcterms:W3CDTF">2021-09-14T12:17:36Z</dcterms:modified>
</cp:coreProperties>
</file>